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8" r:id="rId4"/>
    <p:sldId id="310" r:id="rId5"/>
    <p:sldId id="283" r:id="rId6"/>
    <p:sldId id="284" r:id="rId7"/>
    <p:sldId id="282" r:id="rId8"/>
    <p:sldId id="311" r:id="rId9"/>
    <p:sldId id="285" r:id="rId10"/>
    <p:sldId id="289" r:id="rId11"/>
    <p:sldId id="286" r:id="rId12"/>
    <p:sldId id="288" r:id="rId13"/>
    <p:sldId id="312" r:id="rId14"/>
    <p:sldId id="293" r:id="rId15"/>
    <p:sldId id="298" r:id="rId16"/>
    <p:sldId id="300" r:id="rId17"/>
    <p:sldId id="301" r:id="rId18"/>
    <p:sldId id="294" r:id="rId19"/>
    <p:sldId id="295" r:id="rId20"/>
    <p:sldId id="296" r:id="rId21"/>
    <p:sldId id="297" r:id="rId22"/>
    <p:sldId id="299" r:id="rId23"/>
    <p:sldId id="313" r:id="rId24"/>
    <p:sldId id="276" r:id="rId25"/>
    <p:sldId id="278" r:id="rId26"/>
    <p:sldId id="279" r:id="rId27"/>
    <p:sldId id="280" r:id="rId28"/>
    <p:sldId id="302" r:id="rId29"/>
    <p:sldId id="290" r:id="rId30"/>
    <p:sldId id="307" r:id="rId31"/>
    <p:sldId id="314" r:id="rId32"/>
    <p:sldId id="304" r:id="rId33"/>
    <p:sldId id="305" r:id="rId34"/>
    <p:sldId id="306" r:id="rId35"/>
    <p:sldId id="308" r:id="rId36"/>
    <p:sldId id="309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1pPr>
    <a:lvl2pPr marL="0" marR="0" indent="2286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2pPr>
    <a:lvl3pPr marL="0" marR="0" indent="4572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3pPr>
    <a:lvl4pPr marL="0" marR="0" indent="6858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4pPr>
    <a:lvl5pPr marL="0" marR="0" indent="9144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5pPr>
    <a:lvl6pPr marL="0" marR="0" indent="11430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6pPr>
    <a:lvl7pPr marL="0" marR="0" indent="13716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7pPr>
    <a:lvl8pPr marL="0" marR="0" indent="16002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8pPr>
    <a:lvl9pPr marL="0" marR="0" indent="18288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9pPr>
  </p:defaultTextStyle>
  <p:extLst>
    <p:ext uri="{521415D9-36F7-43E2-AB2F-B90AF26B5E84}">
      <p14:sectionLst xmlns:p14="http://schemas.microsoft.com/office/powerpoint/2010/main">
        <p14:section name="Start" id="{21FFFAEB-1B11-6944-8E37-4085ABFBA337}">
          <p14:sldIdLst>
            <p14:sldId id="256"/>
            <p14:sldId id="259"/>
            <p14:sldId id="268"/>
          </p14:sldIdLst>
        </p14:section>
        <p14:section name="Planning" id="{886628A4-FE61-E440-BC04-118C40DBEBAE}">
          <p14:sldIdLst>
            <p14:sldId id="310"/>
            <p14:sldId id="283"/>
            <p14:sldId id="284"/>
            <p14:sldId id="282"/>
          </p14:sldIdLst>
        </p14:section>
        <p14:section name="Architecture" id="{A8A575AD-62DB-6245-869C-ED30DAC5A066}">
          <p14:sldIdLst>
            <p14:sldId id="311"/>
            <p14:sldId id="285"/>
            <p14:sldId id="289"/>
            <p14:sldId id="286"/>
            <p14:sldId id="288"/>
          </p14:sldIdLst>
        </p14:section>
        <p14:section name="Bumpy road" id="{3A1C9552-5396-904A-94DF-18C49C2FCECA}">
          <p14:sldIdLst>
            <p14:sldId id="312"/>
            <p14:sldId id="293"/>
            <p14:sldId id="298"/>
            <p14:sldId id="300"/>
            <p14:sldId id="301"/>
            <p14:sldId id="294"/>
            <p14:sldId id="295"/>
            <p14:sldId id="296"/>
            <p14:sldId id="297"/>
            <p14:sldId id="299"/>
          </p14:sldIdLst>
        </p14:section>
        <p14:section name="Launch!" id="{049347C1-D058-C94F-B42C-9589EA264ED7}">
          <p14:sldIdLst>
            <p14:sldId id="313"/>
            <p14:sldId id="276"/>
            <p14:sldId id="278"/>
            <p14:sldId id="279"/>
            <p14:sldId id="280"/>
            <p14:sldId id="302"/>
            <p14:sldId id="290"/>
            <p14:sldId id="307"/>
          </p14:sldIdLst>
        </p14:section>
        <p14:section name="Open sourcing!" id="{F9F8D96D-FB8E-404F-978B-4480EB3A566E}">
          <p14:sldIdLst>
            <p14:sldId id="314"/>
            <p14:sldId id="304"/>
            <p14:sldId id="305"/>
            <p14:sldId id="306"/>
            <p14:sldId id="308"/>
          </p14:sldIdLst>
        </p14:section>
        <p14:section name="The End" id="{4ED7D334-43A8-0044-AD5E-D9675398659D}">
          <p14:sldIdLst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456" y="-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6821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 MINUTES!!</a:t>
            </a:r>
          </a:p>
        </p:txBody>
      </p:sp>
    </p:spTree>
    <p:extLst>
      <p:ext uri="{BB962C8B-B14F-4D97-AF65-F5344CB8AC3E}">
        <p14:creationId xmlns:p14="http://schemas.microsoft.com/office/powerpoint/2010/main" val="106640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372268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20 MINUTES!!!</a:t>
            </a:r>
          </a:p>
        </p:txBody>
      </p:sp>
    </p:spTree>
    <p:extLst>
      <p:ext uri="{BB962C8B-B14F-4D97-AF65-F5344CB8AC3E}">
        <p14:creationId xmlns:p14="http://schemas.microsoft.com/office/powerpoint/2010/main" val="15429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30 MINUTES!!</a:t>
            </a:r>
          </a:p>
        </p:txBody>
      </p:sp>
    </p:spTree>
    <p:extLst>
      <p:ext uri="{BB962C8B-B14F-4D97-AF65-F5344CB8AC3E}">
        <p14:creationId xmlns:p14="http://schemas.microsoft.com/office/powerpoint/2010/main" val="237531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40 MINUTES!!!</a:t>
            </a:r>
          </a:p>
        </p:txBody>
      </p:sp>
    </p:spTree>
    <p:extLst>
      <p:ext uri="{BB962C8B-B14F-4D97-AF65-F5344CB8AC3E}">
        <p14:creationId xmlns:p14="http://schemas.microsoft.com/office/powerpoint/2010/main" val="286130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45343" y="-71002"/>
            <a:ext cx="24474685" cy="12914870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778000" y="6894416"/>
            <a:ext cx="20828000" cy="1970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8000" b="1"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half" idx="1"/>
          </p:nvPr>
        </p:nvSpPr>
        <p:spPr>
          <a:xfrm>
            <a:off x="1778000" y="8911272"/>
            <a:ext cx="20828000" cy="32643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500" b="0">
                <a:solidFill>
                  <a:srgbClr val="53585F"/>
                </a:solidFill>
              </a:defRPr>
            </a:lvl1pPr>
            <a:lvl2pPr marL="0" indent="2286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2pPr>
            <a:lvl3pPr marL="0" indent="4572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</a:defRPr>
            </a:lvl3pPr>
            <a:lvl4pPr marL="0" indent="685800" algn="ctr">
              <a:lnSpc>
                <a:spcPct val="100000"/>
              </a:lnSpc>
              <a:buSzTx/>
              <a:buNone/>
              <a:defRPr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4pPr>
            <a:lvl5pPr marL="0" indent="9144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quarter" idx="13"/>
          </p:nvPr>
        </p:nvSpPr>
        <p:spPr>
          <a:xfrm>
            <a:off x="9955996" y="2838549"/>
            <a:ext cx="4472007" cy="4471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7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9"/>
                  <a:pt x="16797" y="3017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4"/>
                  <a:pt x="16616" y="17391"/>
                </a:cubicBezTo>
                <a:cubicBezTo>
                  <a:pt x="12873" y="21309"/>
                  <a:pt x="6805" y="21309"/>
                  <a:pt x="3062" y="17391"/>
                </a:cubicBezTo>
                <a:cubicBezTo>
                  <a:pt x="-681" y="13474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0659935" y="13061949"/>
            <a:ext cx="31997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/>
            </a:lvl1pPr>
          </a:lstStyle>
          <a:p>
            <a:r>
              <a:t>How people build software</a:t>
            </a:r>
          </a:p>
        </p:txBody>
      </p:sp>
      <p:sp>
        <p:nvSpPr>
          <p:cNvPr id="21" name="Shape 21"/>
          <p:cNvSpPr/>
          <p:nvPr/>
        </p:nvSpPr>
        <p:spPr>
          <a:xfrm>
            <a:off x="10102155" y="2827474"/>
            <a:ext cx="4179690" cy="38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29500" cap="none" spc="0" baseline="0">
                <a:solidFill>
                  <a:srgbClr val="BEC0C3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rPr dirty="0"/>
              <a:t></a:t>
            </a:r>
          </a:p>
        </p:txBody>
      </p:sp>
      <p:sp>
        <p:nvSpPr>
          <p:cNvPr id="22" name="Shape 22"/>
          <p:cNvSpPr/>
          <p:nvPr/>
        </p:nvSpPr>
        <p:spPr>
          <a:xfrm>
            <a:off x="526355" y="13070358"/>
            <a:ext cx="4179690" cy="56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3700" cap="none" spc="0" baseline="0">
                <a:solidFill>
                  <a:srgbClr val="9F9F9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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23747475" y="13100050"/>
            <a:ext cx="396749" cy="4064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- Thre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3"/>
          </p:nvPr>
        </p:nvSpPr>
        <p:spPr>
          <a:xfrm>
            <a:off x="5444753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4"/>
          </p:nvPr>
        </p:nvSpPr>
        <p:spPr>
          <a:xfrm>
            <a:off x="10442203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5"/>
          </p:nvPr>
        </p:nvSpPr>
        <p:spPr>
          <a:xfrm>
            <a:off x="15439654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6"/>
          </p:nvPr>
        </p:nvSpPr>
        <p:spPr>
          <a:xfrm>
            <a:off x="6862728" y="4864857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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7"/>
          </p:nvPr>
        </p:nvSpPr>
        <p:spPr>
          <a:xfrm>
            <a:off x="11820104" y="4864857"/>
            <a:ext cx="74379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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8"/>
          </p:nvPr>
        </p:nvSpPr>
        <p:spPr>
          <a:xfrm>
            <a:off x="16856025" y="4864857"/>
            <a:ext cx="666849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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9"/>
          </p:nvPr>
        </p:nvSpPr>
        <p:spPr>
          <a:xfrm>
            <a:off x="22776082" y="812972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20"/>
          </p:nvPr>
        </p:nvSpPr>
        <p:spPr>
          <a:xfrm>
            <a:off x="617378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21"/>
          </p:nvPr>
        </p:nvSpPr>
        <p:spPr>
          <a:xfrm>
            <a:off x="661616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22"/>
          </p:nvPr>
        </p:nvSpPr>
        <p:spPr>
          <a:xfrm>
            <a:off x="1128553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23"/>
          </p:nvPr>
        </p:nvSpPr>
        <p:spPr>
          <a:xfrm>
            <a:off x="1172791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24"/>
          </p:nvPr>
        </p:nvSpPr>
        <p:spPr>
          <a:xfrm>
            <a:off x="1628298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25"/>
          </p:nvPr>
        </p:nvSpPr>
        <p:spPr>
          <a:xfrm>
            <a:off x="1672536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5343" y="-71002"/>
            <a:ext cx="24474685" cy="12914870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762049" y="4552312"/>
            <a:ext cx="13073808" cy="1885951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rPr dirty="0" smtClean="0"/>
              <a:t>Title Text</a:t>
            </a:r>
            <a:endParaRPr dirty="0"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762049" y="5911662"/>
            <a:ext cx="13073808" cy="39622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None/>
              <a:defRPr sz="4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  <a:lvl2pPr marL="0" indent="228600">
              <a:buSzTx/>
              <a:buNone/>
              <a:defRPr>
                <a:solidFill>
                  <a:srgbClr val="53585F"/>
                </a:solidFill>
              </a:defRPr>
            </a:lvl2pPr>
            <a:lvl3pPr marL="0" indent="4572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3pPr>
            <a:lvl4pPr marL="0" indent="6858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4pPr>
            <a:lvl5pPr marL="0" indent="9144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3"/>
          </p:nvPr>
        </p:nvSpPr>
        <p:spPr>
          <a:xfrm>
            <a:off x="3548143" y="4367609"/>
            <a:ext cx="3714425" cy="3714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23317911" y="13061950"/>
            <a:ext cx="36687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4941195" y="5524073"/>
            <a:ext cx="948978" cy="1202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aseline="0" dirty="0" smtClean="0">
                <a:solidFill>
                  <a:schemeClr val="tx2">
                    <a:lumMod val="50000"/>
                  </a:schemeClr>
                </a:solidFill>
                <a:latin typeface="github-octicons"/>
              </a:rPr>
              <a:t>a</a:t>
            </a:r>
          </a:p>
        </p:txBody>
      </p:sp>
      <p:sp>
        <p:nvSpPr>
          <p:cNvPr id="36" name="Shape 36"/>
          <p:cNvSpPr/>
          <p:nvPr/>
        </p:nvSpPr>
        <p:spPr>
          <a:xfrm>
            <a:off x="23247697" y="13049646"/>
            <a:ext cx="507305" cy="50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1003"/>
                  <a:pt x="2881" y="3013"/>
                </a:cubicBezTo>
                <a:cubicBezTo>
                  <a:pt x="-960" y="7034"/>
                  <a:pt x="-960" y="13559"/>
                  <a:pt x="2881" y="17580"/>
                </a:cubicBezTo>
                <a:cubicBezTo>
                  <a:pt x="6722" y="21600"/>
                  <a:pt x="12958" y="21600"/>
                  <a:pt x="16799" y="17580"/>
                </a:cubicBezTo>
                <a:cubicBezTo>
                  <a:pt x="20640" y="13559"/>
                  <a:pt x="20640" y="7034"/>
                  <a:pt x="16799" y="3013"/>
                </a:cubicBezTo>
                <a:cubicBezTo>
                  <a:pt x="14878" y="1003"/>
                  <a:pt x="12357" y="0"/>
                  <a:pt x="9840" y="0"/>
                </a:cubicBezTo>
                <a:close/>
                <a:moveTo>
                  <a:pt x="9840" y="806"/>
                </a:moveTo>
                <a:cubicBezTo>
                  <a:pt x="12162" y="806"/>
                  <a:pt x="14488" y="1723"/>
                  <a:pt x="16260" y="3577"/>
                </a:cubicBezTo>
                <a:cubicBezTo>
                  <a:pt x="19803" y="7286"/>
                  <a:pt x="19803" y="13307"/>
                  <a:pt x="16260" y="17016"/>
                </a:cubicBezTo>
                <a:cubicBezTo>
                  <a:pt x="12717" y="20724"/>
                  <a:pt x="6963" y="20724"/>
                  <a:pt x="3420" y="17016"/>
                </a:cubicBezTo>
                <a:cubicBezTo>
                  <a:pt x="-123" y="13307"/>
                  <a:pt x="-123" y="7286"/>
                  <a:pt x="3420" y="3577"/>
                </a:cubicBezTo>
                <a:cubicBezTo>
                  <a:pt x="5192" y="1723"/>
                  <a:pt x="7518" y="806"/>
                  <a:pt x="9840" y="80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004569" y="13049249"/>
            <a:ext cx="31997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>
                <a:solidFill>
                  <a:srgbClr val="525860"/>
                </a:solidFill>
              </a:defRPr>
            </a:lvl1pPr>
          </a:lstStyle>
          <a:p>
            <a:r>
              <a:t>How people build software</a:t>
            </a:r>
          </a:p>
        </p:txBody>
      </p:sp>
      <p:sp>
        <p:nvSpPr>
          <p:cNvPr id="38" name="Shape 38"/>
          <p:cNvSpPr/>
          <p:nvPr/>
        </p:nvSpPr>
        <p:spPr>
          <a:xfrm>
            <a:off x="414256" y="13005717"/>
            <a:ext cx="558801" cy="54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3500" cap="none" spc="0" baseline="0">
                <a:solidFill>
                  <a:srgbClr val="525860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rPr dirty="0"/>
              <a:t>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20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9398993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half" idx="14"/>
          </p:nvPr>
        </p:nvSpPr>
        <p:spPr>
          <a:xfrm>
            <a:off x="12991603" y="2857500"/>
            <a:ext cx="9398994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en-US"/>
              <a:t>Title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/>
              <a:t>‹#›</a:t>
            </a:fld>
            <a:endParaRPr lang="en-US"/>
          </a:p>
        </p:txBody>
      </p:sp>
      <p:sp>
        <p:nvSpPr>
          <p:cNvPr id="4" name="Shape 67"/>
          <p:cNvSpPr>
            <a:spLocks noGrp="1"/>
          </p:cNvSpPr>
          <p:nvPr>
            <p:ph type="body" sz="half" idx="1"/>
          </p:nvPr>
        </p:nvSpPr>
        <p:spPr>
          <a:xfrm>
            <a:off x="1591667" y="3923716"/>
            <a:ext cx="9398993" cy="814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68"/>
          <p:cNvSpPr>
            <a:spLocks noGrp="1"/>
          </p:cNvSpPr>
          <p:nvPr>
            <p:ph type="body" sz="half" idx="14"/>
          </p:nvPr>
        </p:nvSpPr>
        <p:spPr>
          <a:xfrm>
            <a:off x="12991603" y="3923716"/>
            <a:ext cx="9398994" cy="81412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1592262" y="2835275"/>
            <a:ext cx="9398397" cy="914400"/>
          </a:xfrm>
        </p:spPr>
        <p:txBody>
          <a:bodyPr vert="horz"/>
          <a:lstStyle>
            <a:lvl1pPr marL="0" indent="0" algn="ctr">
              <a:buFontTx/>
              <a:buNone/>
              <a:defRPr lang="en-US" sz="5000" b="1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2991603" y="2835275"/>
            <a:ext cx="9398397" cy="914400"/>
          </a:xfrm>
        </p:spPr>
        <p:txBody>
          <a:bodyPr vert="horz"/>
          <a:lstStyle>
            <a:lvl1pPr marL="0" indent="0" algn="ctr">
              <a:buFontTx/>
              <a:buNone/>
              <a:defRPr lang="en-US" sz="5000" b="1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158599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5916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4"/>
          </p:nvPr>
        </p:nvSpPr>
        <p:spPr>
          <a:xfrm>
            <a:off x="89322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quarter" idx="15"/>
          </p:nvPr>
        </p:nvSpPr>
        <p:spPr>
          <a:xfrm>
            <a:off x="162728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- Tw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3"/>
          </p:nvPr>
        </p:nvSpPr>
        <p:spPr>
          <a:xfrm>
            <a:off x="6778570" y="3605609"/>
            <a:ext cx="3670409" cy="3670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90" name="Shape 90"/>
          <p:cNvSpPr>
            <a:spLocks noGrp="1"/>
          </p:cNvSpPr>
          <p:nvPr>
            <p:ph type="body" sz="quarter" idx="14"/>
          </p:nvPr>
        </p:nvSpPr>
        <p:spPr>
          <a:xfrm>
            <a:off x="13936459" y="3605609"/>
            <a:ext cx="3667531" cy="366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>
            <a:lvl1pPr>
              <a:defRPr sz="100"/>
            </a:lvl1pPr>
          </a:lstStyle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91" name="Shape 91"/>
          <p:cNvSpPr>
            <a:spLocks noGrp="1"/>
          </p:cNvSpPr>
          <p:nvPr>
            <p:ph type="body" sz="quarter" idx="15" hasCustomPrompt="1"/>
          </p:nvPr>
        </p:nvSpPr>
        <p:spPr>
          <a:xfrm>
            <a:off x="8281953" y="5004681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 smtClean="0"/>
              <a:t></a:t>
            </a:r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body" sz="quarter" idx="17"/>
          </p:nvPr>
        </p:nvSpPr>
        <p:spPr>
          <a:xfrm>
            <a:off x="22776082" y="812972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8"/>
          </p:nvPr>
        </p:nvSpPr>
        <p:spPr>
          <a:xfrm>
            <a:off x="7537449" y="755565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9"/>
          </p:nvPr>
        </p:nvSpPr>
        <p:spPr>
          <a:xfrm>
            <a:off x="14693899" y="755565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20"/>
          </p:nvPr>
        </p:nvSpPr>
        <p:spPr>
          <a:xfrm>
            <a:off x="12880075" y="8536092"/>
            <a:ext cx="5780299" cy="2722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None/>
              <a:defRPr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</a:lstStyle>
          <a:p>
            <a:r>
              <a:t>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21"/>
          </p:nvPr>
        </p:nvSpPr>
        <p:spPr>
          <a:xfrm>
            <a:off x="5723626" y="8536092"/>
            <a:ext cx="5780298" cy="2722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None/>
              <a:defRPr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</a:lstStyle>
          <a:p>
            <a:r>
              <a:t>Text</a:t>
            </a:r>
          </a:p>
        </p:txBody>
      </p:sp>
      <p:sp>
        <p:nvSpPr>
          <p:cNvPr id="14" name="Shape 91"/>
          <p:cNvSpPr>
            <a:spLocks noGrp="1"/>
          </p:cNvSpPr>
          <p:nvPr>
            <p:ph type="body" sz="quarter" idx="22" hasCustomPrompt="1"/>
          </p:nvPr>
        </p:nvSpPr>
        <p:spPr>
          <a:xfrm>
            <a:off x="15431454" y="5004681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 smtClean="0"/>
              <a:t>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- Two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3"/>
          </p:nvPr>
        </p:nvSpPr>
        <p:spPr>
          <a:xfrm>
            <a:off x="4418940" y="3881609"/>
            <a:ext cx="2937137" cy="2936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4"/>
          </p:nvPr>
        </p:nvSpPr>
        <p:spPr>
          <a:xfrm>
            <a:off x="4418940" y="8114943"/>
            <a:ext cx="2937137" cy="2936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5"/>
          </p:nvPr>
        </p:nvSpPr>
        <p:spPr>
          <a:xfrm>
            <a:off x="5555686" y="4914068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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6"/>
          </p:nvPr>
        </p:nvSpPr>
        <p:spPr>
          <a:xfrm>
            <a:off x="5515612" y="9147401"/>
            <a:ext cx="74379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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7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8"/>
          </p:nvPr>
        </p:nvSpPr>
        <p:spPr>
          <a:xfrm>
            <a:off x="7713133" y="393361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9"/>
          </p:nvPr>
        </p:nvSpPr>
        <p:spPr>
          <a:xfrm>
            <a:off x="7713133" y="8699710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20"/>
          </p:nvPr>
        </p:nvSpPr>
        <p:spPr>
          <a:xfrm>
            <a:off x="7713133" y="4888228"/>
            <a:ext cx="1463549" cy="2052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21"/>
          </p:nvPr>
        </p:nvSpPr>
        <p:spPr>
          <a:xfrm>
            <a:off x="7713133" y="9654326"/>
            <a:ext cx="1361949" cy="711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22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SzTx/>
              <a:buNone/>
              <a:defRPr sz="8000" b="0">
                <a:latin typeface="Apex Serif Light"/>
                <a:ea typeface="Apex Serif Light"/>
                <a:cs typeface="Apex Serif Light"/>
                <a:sym typeface="Apex Serif Light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45343" y="2089636"/>
            <a:ext cx="24474685" cy="10754232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22300" y="469900"/>
            <a:ext cx="21005800" cy="138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/>
          <p:nvPr/>
        </p:nvSpPr>
        <p:spPr>
          <a:xfrm>
            <a:off x="22330275" y="362722"/>
            <a:ext cx="1386916" cy="1386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2" y="0"/>
                </a:moveTo>
                <a:cubicBezTo>
                  <a:pt x="7324" y="0"/>
                  <a:pt x="4803" y="1007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7"/>
                  <a:pt x="12360" y="0"/>
                  <a:pt x="9842" y="0"/>
                </a:cubicBezTo>
                <a:close/>
                <a:moveTo>
                  <a:pt x="9842" y="607"/>
                </a:moveTo>
                <a:cubicBezTo>
                  <a:pt x="12211" y="607"/>
                  <a:pt x="14577" y="1555"/>
                  <a:pt x="16385" y="3447"/>
                </a:cubicBezTo>
                <a:cubicBezTo>
                  <a:pt x="20001" y="7231"/>
                  <a:pt x="20001" y="13365"/>
                  <a:pt x="16385" y="17149"/>
                </a:cubicBezTo>
                <a:cubicBezTo>
                  <a:pt x="12769" y="20932"/>
                  <a:pt x="6909" y="20932"/>
                  <a:pt x="3293" y="17149"/>
                </a:cubicBezTo>
                <a:cubicBezTo>
                  <a:pt x="-323" y="13365"/>
                  <a:pt x="-323" y="7231"/>
                  <a:pt x="3293" y="3447"/>
                </a:cubicBezTo>
                <a:cubicBezTo>
                  <a:pt x="5101" y="1555"/>
                  <a:pt x="7472" y="607"/>
                  <a:pt x="9842" y="607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3317911" y="13055600"/>
            <a:ext cx="366878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2200" cap="none" spc="0" baseline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3247697" y="13049646"/>
            <a:ext cx="507305" cy="50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1003"/>
                  <a:pt x="2881" y="3013"/>
                </a:cubicBezTo>
                <a:cubicBezTo>
                  <a:pt x="-960" y="7034"/>
                  <a:pt x="-960" y="13559"/>
                  <a:pt x="2881" y="17580"/>
                </a:cubicBezTo>
                <a:cubicBezTo>
                  <a:pt x="6722" y="21600"/>
                  <a:pt x="12958" y="21600"/>
                  <a:pt x="16799" y="17580"/>
                </a:cubicBezTo>
                <a:cubicBezTo>
                  <a:pt x="20640" y="13559"/>
                  <a:pt x="20640" y="7034"/>
                  <a:pt x="16799" y="3013"/>
                </a:cubicBezTo>
                <a:cubicBezTo>
                  <a:pt x="14878" y="1003"/>
                  <a:pt x="12357" y="0"/>
                  <a:pt x="9840" y="0"/>
                </a:cubicBezTo>
                <a:close/>
                <a:moveTo>
                  <a:pt x="9840" y="806"/>
                </a:moveTo>
                <a:cubicBezTo>
                  <a:pt x="12162" y="806"/>
                  <a:pt x="14488" y="1723"/>
                  <a:pt x="16260" y="3577"/>
                </a:cubicBezTo>
                <a:cubicBezTo>
                  <a:pt x="19803" y="7286"/>
                  <a:pt x="19803" y="13307"/>
                  <a:pt x="16260" y="17016"/>
                </a:cubicBezTo>
                <a:cubicBezTo>
                  <a:pt x="12717" y="20724"/>
                  <a:pt x="6963" y="20724"/>
                  <a:pt x="3420" y="17016"/>
                </a:cubicBezTo>
                <a:cubicBezTo>
                  <a:pt x="-123" y="13307"/>
                  <a:pt x="-123" y="7286"/>
                  <a:pt x="3420" y="3577"/>
                </a:cubicBezTo>
                <a:cubicBezTo>
                  <a:pt x="5192" y="1723"/>
                  <a:pt x="7518" y="806"/>
                  <a:pt x="9840" y="80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004569" y="13049249"/>
            <a:ext cx="31997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>
                <a:solidFill>
                  <a:srgbClr val="525860"/>
                </a:solidFill>
              </a:defRPr>
            </a:lvl1pPr>
          </a:lstStyle>
          <a:p>
            <a:r>
              <a:t>How people build software</a:t>
            </a:r>
          </a:p>
        </p:txBody>
      </p:sp>
      <p:sp>
        <p:nvSpPr>
          <p:cNvPr id="8" name="Shape 8"/>
          <p:cNvSpPr/>
          <p:nvPr/>
        </p:nvSpPr>
        <p:spPr>
          <a:xfrm>
            <a:off x="414256" y="13005717"/>
            <a:ext cx="558801" cy="54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3500" cap="none" spc="0" baseline="0">
                <a:solidFill>
                  <a:srgbClr val="525860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1123461" indent="-488461">
              <a:defRPr sz="4500" b="0">
                <a:latin typeface="ApexNew-Medium"/>
                <a:ea typeface="ApexNew-Medium"/>
                <a:cs typeface="ApexNew-Medium"/>
                <a:sym typeface="ApexNew-Medium"/>
              </a:defRPr>
            </a:lvl2pPr>
            <a:lvl3pPr marL="1758461" indent="-488461">
              <a:defRPr sz="4000" b="0"/>
            </a:lvl3pPr>
            <a:lvl4pPr marL="2393461" indent="-488461">
              <a:defRPr sz="3500" b="0">
                <a:latin typeface="ApexNew-Light"/>
                <a:ea typeface="ApexNew-Light"/>
                <a:cs typeface="ApexNew-Light"/>
                <a:sym typeface="ApexNew-Light"/>
              </a:defRPr>
            </a:lvl4pPr>
            <a:lvl5pPr marL="3028461" indent="-488461">
              <a:defRPr sz="3000" b="0">
                <a:latin typeface="ApexNew-Light"/>
                <a:ea typeface="ApexNew-Light"/>
                <a:cs typeface="ApexNew-Light"/>
                <a:sym typeface="ApexNew-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47"/>
          <p:cNvSpPr txBox="1">
            <a:spLocks/>
          </p:cNvSpPr>
          <p:nvPr userDrawn="1"/>
        </p:nvSpPr>
        <p:spPr>
          <a:xfrm>
            <a:off x="22776082" y="791818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github-octicons"/>
                <a:ea typeface="github-octicons"/>
                <a:cs typeface="github-octicons"/>
                <a:sym typeface="github-octicons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r>
              <a:rPr lang="en-US" dirty="0" smtClean="0"/>
              <a:t>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9pPr>
    </p:titleStyle>
    <p:bodyStyle>
      <a:lvl1pPr marL="290285" marR="0" indent="-290285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1pPr>
      <a:lvl2pPr marL="1245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2pPr>
      <a:lvl3pPr marL="1880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3pPr>
      <a:lvl4pPr marL="2515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4pPr>
      <a:lvl5pPr marL="3150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5pPr>
      <a:lvl6pPr marL="3785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6pPr>
      <a:lvl7pPr marL="4420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7pPr>
      <a:lvl8pPr marL="5055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8pPr>
      <a:lvl9pPr marL="5690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ithub/VisualStudio/blob/master/src/GitHub.VisualStudio/GitHub.VisualStudio.imagemanife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ithub/VisualStudio/blob/af81bbfc48c362f498d27c5b6cfd448bf9485422/src/GitHub.VisualStudio/Helpers/SharedDictionaryManager.cs%23L80-L10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a/splat/blob/6a0eb8cb7a5d4f2a2ff04f7bc9534f7cf059ff7a/Splat/PlatformModeDetector.cs%23L20-L26" TargetMode="External"/><Relationship Id="rId4" Type="http://schemas.openxmlformats.org/officeDocument/2006/relationships/hyperlink" Target="https://github.com/shana/ReactiveUI/blob/GHfVS/ReactiveUI/RxApp.cs%23L110-L112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news.softpedia.com/news/a-bug-in-the-github-extension-for-visual-studio-made-a-developer-lose-6-500-5-800-490720.s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0 to Open Source</a:t>
            </a:r>
            <a:endParaRPr dirty="0"/>
          </a:p>
        </p:txBody>
      </p:sp>
      <p:sp>
        <p:nvSpPr>
          <p:cNvPr id="157" name="Shape 157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err="1" smtClean="0"/>
              <a:t>GitHub</a:t>
            </a:r>
            <a:r>
              <a:rPr lang="en-US" dirty="0" smtClean="0"/>
              <a:t> Extension for Visual Studio</a:t>
            </a:r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body" idx="1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7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9"/>
                  <a:pt x="16797" y="3017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4"/>
                  <a:pt x="16616" y="17391"/>
                </a:cubicBezTo>
                <a:cubicBezTo>
                  <a:pt x="12873" y="21309"/>
                  <a:pt x="6805" y="21309"/>
                  <a:pt x="3062" y="17391"/>
                </a:cubicBezTo>
                <a:cubicBezTo>
                  <a:pt x="-681" y="13474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- 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Implement a class, get a UI</a:t>
            </a:r>
          </a:p>
          <a:p>
            <a:r>
              <a:rPr lang="en-US"/>
              <a:t>XAML UI</a:t>
            </a:r>
          </a:p>
          <a:p>
            <a:r>
              <a:rPr lang="en-US"/>
              <a:t>Follows VS theme</a:t>
            </a:r>
          </a:p>
          <a:p>
            <a:r>
              <a:rPr lang="en-US"/>
              <a:t>Switches icon colors for theme</a:t>
            </a:r>
          </a:p>
          <a:p>
            <a:r>
              <a:rPr lang="en-US"/>
              <a:t>Activated via callbacks</a:t>
            </a:r>
          </a:p>
          <a:p>
            <a:pPr lvl="1"/>
            <a:r>
              <a:rPr lang="en-US"/>
              <a:t>MEF exports</a:t>
            </a:r>
          </a:p>
          <a:p>
            <a:pPr lvl="1"/>
            <a:r>
              <a:rPr lang="en-US"/>
              <a:t>No control over lifetime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Based on GitHub for Windows</a:t>
            </a:r>
          </a:p>
          <a:p>
            <a:r>
              <a:rPr lang="en-US"/>
              <a:t>Follows GitHub design, not VS theme</a:t>
            </a:r>
          </a:p>
          <a:p>
            <a:r>
              <a:rPr lang="en-US"/>
              <a:t>Hosted in a dialog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Team Explorer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4345032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-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Reactive vs Non-Reactive code</a:t>
            </a:r>
          </a:p>
          <a:p>
            <a:pPr lvl="1"/>
            <a:r>
              <a:rPr lang="en-US"/>
              <a:t>Early on we knew that we had to be careful about performance and dependency footprint in the Team Explorer areas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1592262" y="7235685"/>
            <a:ext cx="9398993" cy="431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123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ApexNew-Medium"/>
                <a:ea typeface="ApexNew-Medium"/>
                <a:cs typeface="ApexNew-Medium"/>
                <a:sym typeface="ApexNew-Medium"/>
              </a:defRPr>
            </a:lvl2pPr>
            <a:lvl3pPr marL="1758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393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5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ApexNew-Light"/>
                <a:ea typeface="ApexNew-Light"/>
                <a:cs typeface="ApexNew-Light"/>
                <a:sym typeface="ApexNew-Light"/>
              </a:defRPr>
            </a:lvl4pPr>
            <a:lvl5pPr marL="3028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ApexNew-Light"/>
                <a:ea typeface="ApexNew-Light"/>
                <a:cs typeface="ApexNew-Light"/>
                <a:sym typeface="ApexNew-Light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r>
              <a:rPr lang="en-US" b="0"/>
              <a:t>GitHub.Api</a:t>
            </a:r>
          </a:p>
          <a:p>
            <a:r>
              <a:rPr lang="en-US" b="0"/>
              <a:t>GitHub.Extensions</a:t>
            </a:r>
          </a:p>
          <a:p>
            <a:r>
              <a:rPr lang="en-US" b="0"/>
              <a:t>GitHub.Exports</a:t>
            </a:r>
          </a:p>
          <a:p>
            <a:r>
              <a:rPr lang="en-US" b="0"/>
              <a:t>GitHub.UI</a:t>
            </a: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12992198" y="7235685"/>
            <a:ext cx="9398994" cy="4319869"/>
          </a:xfrm>
          <a:prstGeom prst="rect">
            <a:avLst/>
          </a:prstGeom>
        </p:spPr>
        <p:txBody>
          <a:bodyPr/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pPr lvl="0" hangingPunct="1"/>
            <a:r>
              <a:rPr lang="en-US" b="0">
                <a:solidFill>
                  <a:srgbClr val="53585F"/>
                </a:solidFill>
              </a:rPr>
              <a:t>GitHub.App</a:t>
            </a:r>
          </a:p>
          <a:p>
            <a:pPr lvl="0" hangingPunct="1"/>
            <a:r>
              <a:rPr lang="en-US" b="0">
                <a:solidFill>
                  <a:srgbClr val="53585F"/>
                </a:solidFill>
              </a:rPr>
              <a:t>GitHub.Extensions.Reactive</a:t>
            </a:r>
          </a:p>
          <a:p>
            <a:pPr lvl="0" hangingPunct="1"/>
            <a:r>
              <a:rPr lang="en-US" b="0">
                <a:solidFill>
                  <a:srgbClr val="53585F"/>
                </a:solidFill>
              </a:rPr>
              <a:t>GitHub.Exports.Reactive</a:t>
            </a:r>
          </a:p>
          <a:p>
            <a:pPr lvl="0" hangingPunct="1"/>
            <a:r>
              <a:rPr lang="en-US" b="0">
                <a:solidFill>
                  <a:srgbClr val="53585F"/>
                </a:solidFill>
              </a:rPr>
              <a:t>GitHub.UI.Reactive</a:t>
            </a:r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1592857" y="6147244"/>
            <a:ext cx="9398397" cy="91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pPr marL="0" lvl="0" indent="0" algn="ctr" hangingPunct="1">
              <a:buNone/>
            </a:pPr>
            <a:r>
              <a:rPr lang="en-US">
                <a:solidFill>
                  <a:srgbClr val="53585F"/>
                </a:solidFill>
              </a:rPr>
              <a:t>Non-Reactive</a:t>
            </a: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2992198" y="6147244"/>
            <a:ext cx="9398397" cy="91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pPr marL="0" lvl="0" indent="0" algn="ctr" hangingPunct="1">
              <a:buNone/>
            </a:pPr>
            <a:r>
              <a:rPr lang="en-US">
                <a:solidFill>
                  <a:srgbClr val="53585F"/>
                </a:solidFill>
              </a:rPr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2340424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- Installation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Installers</a:t>
            </a:r>
          </a:p>
          <a:p>
            <a:pPr lvl="1"/>
            <a:r>
              <a:rPr lang="en-US"/>
              <a:t>The initial plan was to only ship a VSIX</a:t>
            </a:r>
          </a:p>
          <a:p>
            <a:pPr lvl="2"/>
            <a:r>
              <a:rPr lang="en-US"/>
              <a:t>A VSIX is a zip file handled by the vsixinstaller app</a:t>
            </a:r>
            <a:br>
              <a:rPr lang="en-US"/>
            </a:br>
            <a:endParaRPr lang="en-US"/>
          </a:p>
          <a:p>
            <a:pPr lvl="1"/>
            <a:r>
              <a:rPr lang="en-US"/>
              <a:t>Microsoft asked us to ship an MSI for the dynamic installer</a:t>
            </a:r>
          </a:p>
          <a:p>
            <a:pPr lvl="2"/>
            <a:r>
              <a:rPr lang="en-US"/>
              <a:t>The dynamic installer is the (then) new installer for Visual Studio 2015</a:t>
            </a:r>
          </a:p>
          <a:p>
            <a:pPr lvl="2"/>
            <a:r>
              <a:rPr lang="en-US"/>
              <a:t>It's an installer that launches other installers.</a:t>
            </a:r>
            <a:br>
              <a:rPr lang="en-US"/>
            </a:br>
            <a:endParaRPr lang="en-US"/>
          </a:p>
          <a:p>
            <a:pPr lvl="1"/>
            <a:r>
              <a:rPr lang="en-US"/>
              <a:t>Easy shipping and maintenance requires easy automation: WiX</a:t>
            </a:r>
          </a:p>
          <a:p>
            <a:pPr lvl="2"/>
            <a:r>
              <a:rPr lang="en-US"/>
              <a:t>Uses xml format, easy to automate</a:t>
            </a:r>
          </a:p>
          <a:p>
            <a:pPr lvl="2"/>
            <a:r>
              <a:rPr lang="en-US"/>
              <a:t>Capable of launching other installers</a:t>
            </a:r>
            <a:br>
              <a:rPr lang="en-US"/>
            </a:br>
            <a:endParaRPr lang="en-US"/>
          </a:p>
          <a:p>
            <a:pPr lvl="1"/>
            <a:r>
              <a:rPr lang="en-US"/>
              <a:t>MSI only looks at the first 3 parts of a version, VSIX supports semver</a:t>
            </a:r>
          </a:p>
        </p:txBody>
      </p:sp>
    </p:spTree>
    <p:extLst>
      <p:ext uri="{BB962C8B-B14F-4D97-AF65-F5344CB8AC3E}">
        <p14:creationId xmlns:p14="http://schemas.microsoft.com/office/powerpoint/2010/main" val="40882777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Bumpy road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5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Great Dependency Clash of 2015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Plugin-based model == Potential X copies of the same assembly</a:t>
            </a:r>
          </a:p>
          <a:p>
            <a:r>
              <a:rPr lang="en-US"/>
              <a:t>Any extension might load similar assemblies with different versions</a:t>
            </a:r>
          </a:p>
          <a:p>
            <a:pPr lvl="1"/>
            <a:r>
              <a:rPr lang="en-US"/>
              <a:t>Team Explorer ships with libgit2sharp</a:t>
            </a:r>
          </a:p>
          <a:p>
            <a:pPr lvl="1"/>
            <a:r>
              <a:rPr lang="en-US"/>
              <a:t>Splat, ReactiveUI, Octokit, libgit2sharp...</a:t>
            </a:r>
          </a:p>
        </p:txBody>
      </p:sp>
    </p:spTree>
    <p:extLst>
      <p:ext uri="{BB962C8B-B14F-4D97-AF65-F5344CB8AC3E}">
        <p14:creationId xmlns:p14="http://schemas.microsoft.com/office/powerpoint/2010/main" val="19246364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Great Dependency Clash of 2015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Plugin-based model == Potential X copies of the same assembly</a:t>
            </a:r>
          </a:p>
          <a:p>
            <a:r>
              <a:rPr lang="en-US"/>
              <a:t>Any extension might load similar assemblies with different versions</a:t>
            </a:r>
          </a:p>
          <a:p>
            <a:pPr lvl="1"/>
            <a:r>
              <a:rPr lang="en-US"/>
              <a:t>Team Explorer ships with libgit2sharp</a:t>
            </a:r>
          </a:p>
          <a:p>
            <a:pPr lvl="1"/>
            <a:r>
              <a:rPr lang="en-US"/>
              <a:t>Splat, ReactiveUI, Octokit, libgit2sharp...</a:t>
            </a:r>
          </a:p>
          <a:p>
            <a:endParaRPr lang="en-US"/>
          </a:p>
          <a:p>
            <a:r>
              <a:rPr lang="en-US"/>
              <a:t>Solution:</a:t>
            </a:r>
            <a:endParaRPr lang="en-US"/>
          </a:p>
        </p:txBody>
      </p:sp>
      <p:pic>
        <p:nvPicPr>
          <p:cNvPr id="5" name="Picture 4" descr="signalltheth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03" y="6935408"/>
            <a:ext cx="8354343" cy="59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11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Icons, How Do I Even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0975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600"/>
              <a:t>Extensions load BMPs from image strips</a:t>
            </a:r>
          </a:p>
          <a:p>
            <a:pPr lvl="1">
              <a:lnSpc>
                <a:spcPct val="100000"/>
              </a:lnSpc>
            </a:pPr>
            <a:r>
              <a:rPr lang="en-US" sz="4200"/>
              <a:t>Doesn't really scale well for different DPIs</a:t>
            </a:r>
          </a:p>
          <a:p>
            <a:pPr lvl="1">
              <a:lnSpc>
                <a:spcPct val="100000"/>
              </a:lnSpc>
            </a:pPr>
            <a:r>
              <a:rPr lang="en-US" sz="4200"/>
              <a:t>Who wants to edit image strips with bitmaps??</a:t>
            </a:r>
          </a:p>
          <a:p>
            <a:pPr marL="635000" lvl="1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1667" y="5184724"/>
            <a:ext cx="20476132" cy="2530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&lt;Bitmaps&gt;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href=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"WidgetToolbarIcons_32.bmp"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"guidWidgetIcons2"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resID=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"IDBMP_WIDGETICONS"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usedList=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"1, 2, 3, 4"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&lt;/Bitmaps&gt;</a:t>
            </a:r>
          </a:p>
        </p:txBody>
      </p:sp>
    </p:spTree>
    <p:extLst>
      <p:ext uri="{BB962C8B-B14F-4D97-AF65-F5344CB8AC3E}">
        <p14:creationId xmlns:p14="http://schemas.microsoft.com/office/powerpoint/2010/main" val="39455235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Icons, How Do I Even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09759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Extensions load BMPs from image strips</a:t>
            </a:r>
          </a:p>
          <a:p>
            <a:pPr lvl="1"/>
            <a:r>
              <a:rPr lang="en-US"/>
              <a:t>Doesn't really scale well for different DPIs</a:t>
            </a:r>
          </a:p>
          <a:p>
            <a:pPr lvl="1"/>
            <a:r>
              <a:rPr lang="en-US"/>
              <a:t>Who wants to edit image strips with bitmaps??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Solution: Image manifest to the rescue!</a:t>
            </a:r>
          </a:p>
          <a:p>
            <a:pPr lvl="1"/>
            <a:r>
              <a:rPr lang="en-US"/>
              <a:t>Include xaml files</a:t>
            </a:r>
          </a:p>
          <a:p>
            <a:pPr lvl="1"/>
            <a:r>
              <a:rPr lang="en-US">
                <a:hlinkClick r:id="rId2"/>
              </a:rPr>
              <a:t>https://github.com/github/VisualStudio/blob/master/src/GitHub.VisualStudio/GitHub.VisualStudio.imagemanifest</a:t>
            </a:r>
            <a:endParaRPr lang="en-US"/>
          </a:p>
          <a:p>
            <a:pPr lvl="1"/>
            <a:r>
              <a:rPr lang="en-US" b="1"/>
              <a:t>Magic line in .vsct: &lt;CommandFlag&gt;IconIsMoniker&lt;/CommandFlag&gt;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1667" y="5184724"/>
            <a:ext cx="20476132" cy="2530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&lt;Bitmaps&gt;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href=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"WidgetToolbarIcons_32.bmp"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"guidWidgetIcons2"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resID=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"IDBMP_WIDGETICONS"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usedList=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"1, 2, 3, 4"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&lt;/Bitmaps&gt;</a:t>
            </a:r>
          </a:p>
        </p:txBody>
      </p:sp>
    </p:spTree>
    <p:extLst>
      <p:ext uri="{BB962C8B-B14F-4D97-AF65-F5344CB8AC3E}">
        <p14:creationId xmlns:p14="http://schemas.microsoft.com/office/powerpoint/2010/main" val="41170609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Caching resources</a:t>
            </a:r>
            <a:endParaRPr lang="en-US" dirty="0" smtClean="0"/>
          </a:p>
          <a:p>
            <a:pPr lvl="1"/>
            <a:r>
              <a:rPr lang="en-US" dirty="0" smtClean="0"/>
              <a:t>No place to put global resources loaded with the extension</a:t>
            </a:r>
          </a:p>
          <a:p>
            <a:pPr lvl="1"/>
            <a:r>
              <a:rPr lang="en-US" dirty="0" smtClean="0"/>
              <a:t>No automatically loaded design-time </a:t>
            </a:r>
            <a:r>
              <a:rPr lang="en-US" err="1" smtClean="0"/>
              <a:t>xaml</a:t>
            </a:r>
            <a:r>
              <a:rPr lang="en-US" smtClean="0"/>
              <a:t> resources</a:t>
            </a:r>
          </a:p>
          <a:p>
            <a:pPr lvl="1"/>
            <a:r>
              <a:rPr lang="en-US" smtClean="0"/>
              <a:t>No easy way to share resources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47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Caching resources</a:t>
            </a:r>
            <a:endParaRPr lang="en-US" dirty="0" smtClean="0"/>
          </a:p>
          <a:p>
            <a:pPr lvl="1"/>
            <a:r>
              <a:rPr lang="en-US" dirty="0" smtClean="0"/>
              <a:t>No place to put global resources loaded with the extension</a:t>
            </a:r>
          </a:p>
          <a:p>
            <a:pPr lvl="1"/>
            <a:r>
              <a:rPr lang="en-US" dirty="0" smtClean="0"/>
              <a:t>No automatically loaded design-time </a:t>
            </a:r>
            <a:r>
              <a:rPr lang="en-US" err="1" smtClean="0"/>
              <a:t>xaml</a:t>
            </a:r>
            <a:r>
              <a:rPr lang="en-US" smtClean="0"/>
              <a:t> resources</a:t>
            </a:r>
          </a:p>
          <a:p>
            <a:pPr lvl="1"/>
            <a:r>
              <a:rPr lang="en-US" smtClean="0"/>
              <a:t>No easy way to share resources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Solution: Each project with resources has </a:t>
            </a:r>
            <a:r>
              <a:rPr lang="en-US" smtClean="0"/>
              <a:t>a SharedDictionary.xaml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2300" y="8595186"/>
            <a:ext cx="23761700" cy="3070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400" cap="none" baseline="0">
                <a:solidFill>
                  <a:srgbClr val="204A87"/>
                </a:solidFill>
                <a:latin typeface=""/>
              </a:rPr>
              <a:t>&lt;ResourceDictionary.MergedDictionaries&gt;</a:t>
            </a:r>
          </a:p>
          <a:p>
            <a:r>
              <a:rPr lang="en-US" sz="4400" cap="none" baseline="0">
                <a:latin typeface=""/>
              </a:rPr>
              <a:t>  </a:t>
            </a:r>
            <a:r>
              <a:rPr lang="en-US" sz="4400" cap="none" baseline="0">
                <a:solidFill>
                  <a:srgbClr val="204A87"/>
                </a:solidFill>
                <a:latin typeface=""/>
              </a:rPr>
              <a:t>&lt;cache:SharedDictionaryManager </a:t>
            </a:r>
            <a:endParaRPr lang="en-US" sz="4400" cap="none" baseline="0" smtClean="0">
              <a:solidFill>
                <a:srgbClr val="204A87"/>
              </a:solidFill>
              <a:latin typeface=""/>
            </a:endParaRPr>
          </a:p>
          <a:p>
            <a:r>
              <a:rPr lang="en-US" sz="4400" cap="none" baseline="0">
                <a:solidFill>
                  <a:srgbClr val="204A87"/>
                </a:solidFill>
                <a:latin typeface=""/>
              </a:rPr>
              <a:t> </a:t>
            </a:r>
            <a:r>
              <a:rPr lang="en-US" sz="4400" cap="none" baseline="0" smtClean="0">
                <a:solidFill>
                  <a:srgbClr val="204A87"/>
                </a:solidFill>
                <a:latin typeface=""/>
              </a:rPr>
              <a:t>    </a:t>
            </a:r>
            <a:r>
              <a:rPr lang="en-US" sz="4400" cap="none" baseline="0" smtClean="0">
                <a:solidFill>
                  <a:srgbClr val="C4A000"/>
                </a:solidFill>
                <a:latin typeface=""/>
              </a:rPr>
              <a:t>Source</a:t>
            </a:r>
            <a:r>
              <a:rPr lang="en-US" sz="4400" cap="none" baseline="0">
                <a:solidFill>
                  <a:srgbClr val="C4A000"/>
                </a:solidFill>
                <a:latin typeface=""/>
              </a:rPr>
              <a:t>=</a:t>
            </a:r>
            <a:r>
              <a:rPr lang="en-US" sz="4400" cap="none" baseline="0">
                <a:solidFill>
                  <a:srgbClr val="4E9A06"/>
                </a:solidFill>
                <a:latin typeface=""/>
              </a:rPr>
              <a:t>"pack://application:,,,/GitHub.VisualStudio;component/SharedDictionary.xaml" </a:t>
            </a:r>
            <a:r>
              <a:rPr lang="en-US" sz="4400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4400" cap="none" baseline="0">
                <a:solidFill>
                  <a:srgbClr val="204A87"/>
                </a:solidFill>
                <a:latin typeface=""/>
              </a:rPr>
              <a:t>&lt;/ResourceDictionary.MergedDictionaries&gt;</a:t>
            </a:r>
          </a:p>
        </p:txBody>
      </p:sp>
    </p:spTree>
    <p:extLst>
      <p:ext uri="{BB962C8B-B14F-4D97-AF65-F5344CB8AC3E}">
        <p14:creationId xmlns:p14="http://schemas.microsoft.com/office/powerpoint/2010/main" val="540115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Andreia Gaita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shana</a:t>
            </a:r>
            <a:endParaRPr lang="en-US" dirty="0" smtClean="0"/>
          </a:p>
          <a:p>
            <a:r>
              <a:rPr lang="en-US" dirty="0" err="1" smtClean="0"/>
              <a:t>twitter.com</a:t>
            </a:r>
            <a:r>
              <a:rPr lang="en-US" dirty="0" smtClean="0"/>
              <a:t>/sh4na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4935456" y="5760137"/>
            <a:ext cx="939801" cy="92913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2" name="Picture 1" descr="avat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089" y="1351471"/>
            <a:ext cx="7630188" cy="101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28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5641480"/>
            <a:ext cx="21005801" cy="6422453"/>
          </a:xfrm>
        </p:spPr>
        <p:txBody>
          <a:bodyPr/>
          <a:lstStyle/>
          <a:p>
            <a:r>
              <a:rPr lang="en-US" smtClean="0"/>
              <a:t>App.xaml is "special", only loaded once at design-time and runtime</a:t>
            </a:r>
          </a:p>
          <a:p>
            <a:r>
              <a:rPr lang="en-US" smtClean="0"/>
              <a:t>SharedDictionary.xaml on its own is not enough</a:t>
            </a:r>
          </a:p>
          <a:p>
            <a:pPr lvl="1"/>
            <a:r>
              <a:rPr lang="en-US" smtClean="0"/>
              <a:t>Still loaded for every xaml that includes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1667" y="2408879"/>
            <a:ext cx="22649083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&lt;ResourceDictionary.MergedDictionaries&gt;</a:t>
            </a:r>
          </a:p>
          <a:p>
            <a:r>
              <a:rPr lang="en-US" sz="4000" cap="none" baseline="0">
                <a:latin typeface=""/>
              </a:rPr>
              <a:t> 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&lt;</a:t>
            </a:r>
            <a:r>
              <a:rPr lang="en-US" sz="4000" b="1" cap="none" baseline="0">
                <a:solidFill>
                  <a:srgbClr val="204A87"/>
                </a:solidFill>
                <a:latin typeface=""/>
              </a:rPr>
              <a:t>cache:SharedDictionaryManager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endParaRPr lang="en-US" sz="4000" cap="none" baseline="0" smtClean="0">
              <a:solidFill>
                <a:srgbClr val="204A87"/>
              </a:solidFill>
              <a:latin typeface=""/>
            </a:endParaRP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r>
              <a:rPr lang="en-US" sz="4000" cap="none" baseline="0" smtClean="0">
                <a:solidFill>
                  <a:srgbClr val="204A87"/>
                </a:solidFill>
                <a:latin typeface=""/>
              </a:rPr>
              <a:t>         </a:t>
            </a:r>
            <a:r>
              <a:rPr lang="en-US" sz="4000" cap="none" baseline="0" smtClean="0">
                <a:solidFill>
                  <a:srgbClr val="C4A000"/>
                </a:solidFill>
                <a:latin typeface=""/>
              </a:rPr>
              <a:t>Source</a:t>
            </a:r>
            <a:r>
              <a:rPr lang="en-US" sz="4000" cap="none" baseline="0">
                <a:solidFill>
                  <a:srgbClr val="C4A000"/>
                </a:solidFill>
                <a:latin typeface=""/>
              </a:rPr>
              <a:t>=</a:t>
            </a:r>
            <a:r>
              <a:rPr lang="en-US" sz="4000" cap="none" baseline="0">
                <a:solidFill>
                  <a:srgbClr val="4E9A06"/>
                </a:solidFill>
                <a:latin typeface=""/>
              </a:rPr>
              <a:t>"pack://application:,,,/GitHub.VisualStudio;component/SharedDictionary.xaml"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&lt;/ResourceDictionary.MergedDictionaries&gt;</a:t>
            </a:r>
          </a:p>
        </p:txBody>
      </p:sp>
    </p:spTree>
    <p:extLst>
      <p:ext uri="{BB962C8B-B14F-4D97-AF65-F5344CB8AC3E}">
        <p14:creationId xmlns:p14="http://schemas.microsoft.com/office/powerpoint/2010/main" val="9411855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5641480"/>
            <a:ext cx="21005801" cy="6422453"/>
          </a:xfrm>
        </p:spPr>
        <p:txBody>
          <a:bodyPr/>
          <a:lstStyle/>
          <a:p>
            <a:r>
              <a:rPr lang="en-US" smtClean="0"/>
              <a:t>App.xaml is "special", only loaded once at design-time and runtime</a:t>
            </a:r>
          </a:p>
          <a:p>
            <a:r>
              <a:rPr lang="en-US" smtClean="0"/>
              <a:t>SharedDictionary.xaml on its own is not enough</a:t>
            </a:r>
          </a:p>
          <a:p>
            <a:pPr lvl="1"/>
            <a:r>
              <a:rPr lang="en-US" smtClean="0"/>
              <a:t>Still loaded for every xaml that includes it</a:t>
            </a:r>
          </a:p>
          <a:p>
            <a:pPr lvl="1"/>
            <a:endParaRPr lang="en-US"/>
          </a:p>
          <a:p>
            <a:r>
              <a:rPr lang="en-US"/>
              <a:t>Solution: Hijack the Source property implementation:</a:t>
            </a:r>
          </a:p>
          <a:p>
            <a:pPr marL="635000" lvl="1" indent="0">
              <a:buNone/>
            </a:pPr>
            <a:r>
              <a:rPr lang="en-US">
                <a:hlinkClick r:id="rId2"/>
              </a:rPr>
              <a:t>https://github.com/github/VisualStudio/blob/af81bbfc48c362f498d27c5b6cfd448bf9485422/src/GitHub.VisualStudio/Helpers/SharedDictionaryManager.cs#L80-L100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1667" y="2408879"/>
            <a:ext cx="22649083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&lt;ResourceDictionary.MergedDictionaries&gt;</a:t>
            </a:r>
          </a:p>
          <a:p>
            <a:r>
              <a:rPr lang="en-US" sz="4000" cap="none" baseline="0">
                <a:latin typeface=""/>
              </a:rPr>
              <a:t> 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&lt;</a:t>
            </a:r>
            <a:r>
              <a:rPr lang="en-US" sz="4000" b="1" cap="none" baseline="0">
                <a:solidFill>
                  <a:srgbClr val="204A87"/>
                </a:solidFill>
                <a:latin typeface=""/>
              </a:rPr>
              <a:t>cache:SharedDictionaryManager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endParaRPr lang="en-US" sz="4000" cap="none" baseline="0" smtClean="0">
              <a:solidFill>
                <a:srgbClr val="204A87"/>
              </a:solidFill>
              <a:latin typeface=""/>
            </a:endParaRP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r>
              <a:rPr lang="en-US" sz="4000" cap="none" baseline="0" smtClean="0">
                <a:solidFill>
                  <a:srgbClr val="204A87"/>
                </a:solidFill>
                <a:latin typeface=""/>
              </a:rPr>
              <a:t>         </a:t>
            </a:r>
            <a:r>
              <a:rPr lang="en-US" sz="4000" cap="none" baseline="0" smtClean="0">
                <a:solidFill>
                  <a:srgbClr val="C4A000"/>
                </a:solidFill>
                <a:latin typeface=""/>
              </a:rPr>
              <a:t>Source</a:t>
            </a:r>
            <a:r>
              <a:rPr lang="en-US" sz="4000" cap="none" baseline="0">
                <a:solidFill>
                  <a:srgbClr val="C4A000"/>
                </a:solidFill>
                <a:latin typeface=""/>
              </a:rPr>
              <a:t>=</a:t>
            </a:r>
            <a:r>
              <a:rPr lang="en-US" sz="4000" cap="none" baseline="0">
                <a:solidFill>
                  <a:srgbClr val="4E9A06"/>
                </a:solidFill>
                <a:latin typeface=""/>
              </a:rPr>
              <a:t>"pack://application:,,,/GitHub.VisualStudio;component/SharedDictionary.xaml"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&lt;/ResourceDictionary.MergedDictionaries&gt;</a:t>
            </a:r>
          </a:p>
        </p:txBody>
      </p:sp>
    </p:spTree>
    <p:extLst>
      <p:ext uri="{BB962C8B-B14F-4D97-AF65-F5344CB8AC3E}">
        <p14:creationId xmlns:p14="http://schemas.microsoft.com/office/powerpoint/2010/main" val="614830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Xaml designer ignores Source property, so you can't see the imported styles at design time</a:t>
            </a:r>
          </a:p>
          <a:p>
            <a:endParaRPr lang="en-US"/>
          </a:p>
          <a:p>
            <a:r>
              <a:rPr lang="en-US"/>
              <a:t>Solution: Add a separate build configuration that ifdefs out the Source property</a:t>
            </a:r>
          </a:p>
        </p:txBody>
      </p:sp>
    </p:spTree>
    <p:extLst>
      <p:ext uri="{BB962C8B-B14F-4D97-AF65-F5344CB8AC3E}">
        <p14:creationId xmlns:p14="http://schemas.microsoft.com/office/powerpoint/2010/main" val="15852670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Ready, Set, Launch!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3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 Day!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Launched April 30 2015 at BUILD!</a:t>
            </a:r>
          </a:p>
          <a:p>
            <a:endParaRPr lang="en-US"/>
          </a:p>
          <a:p>
            <a:r>
              <a:rPr lang="en-US"/>
              <a:t>Lots of great conversations!</a:t>
            </a:r>
          </a:p>
          <a:p>
            <a:endParaRPr lang="en-US"/>
          </a:p>
          <a:p>
            <a:r>
              <a:rPr lang="en-US"/>
              <a:t>A few crash reports...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D2-d9XUsAAsjj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67" y="285750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46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Rx.NET, or How To Break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how I was very careful about forking and signing everything?</a:t>
            </a:r>
          </a:p>
          <a:p>
            <a:r>
              <a:rPr lang="en-US"/>
              <a:t>Rx.NET is signed</a:t>
            </a:r>
          </a:p>
          <a:p>
            <a:r>
              <a:rPr lang="en-US"/>
              <a:t>Same assembly shipped twice, one built with .NET 4.0, another 4.5</a:t>
            </a:r>
          </a:p>
          <a:p>
            <a:pPr lvl="1"/>
            <a:r>
              <a:rPr lang="en-US"/>
              <a:t>Same version, same signing key</a:t>
            </a:r>
          </a:p>
        </p:txBody>
      </p:sp>
    </p:spTree>
    <p:extLst>
      <p:ext uri="{BB962C8B-B14F-4D97-AF65-F5344CB8AC3E}">
        <p14:creationId xmlns:p14="http://schemas.microsoft.com/office/powerpoint/2010/main" val="2106092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Rx.NET, or How To Break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how I was very careful about forking and signing everything?</a:t>
            </a:r>
          </a:p>
          <a:p>
            <a:r>
              <a:rPr lang="en-US"/>
              <a:t>Rx.NET is signed</a:t>
            </a:r>
          </a:p>
          <a:p>
            <a:r>
              <a:rPr lang="en-US"/>
              <a:t>Same assembly shipped twice, one built with .NET 4.0, another 4.5</a:t>
            </a:r>
          </a:p>
          <a:p>
            <a:pPr lvl="1"/>
            <a:r>
              <a:rPr lang="en-US"/>
              <a:t>Same version, same signing key</a:t>
            </a:r>
          </a:p>
          <a:p>
            <a:pPr lvl="1"/>
            <a:endParaRPr lang="en-US"/>
          </a:p>
          <a:p>
            <a:r>
              <a:rPr lang="en-US"/>
              <a:t>The version built with .NET 4.5 has </a:t>
            </a:r>
            <a:r>
              <a:rPr lang="en-US">
                <a:solidFill>
                  <a:srgbClr val="FF0000"/>
                </a:solidFill>
              </a:rPr>
              <a:t>EXTRA METHODS</a:t>
            </a:r>
            <a:r>
              <a:rPr lang="en-US"/>
              <a:t>.</a:t>
            </a:r>
          </a:p>
          <a:p>
            <a:r>
              <a:rPr lang="en-US"/>
              <a:t>Xamarin ships with the .NET 4.0 version of Rx.Net</a:t>
            </a:r>
          </a:p>
          <a:p>
            <a:r>
              <a:rPr lang="en-US"/>
              <a:t>GHfVS is .NET 4.5</a:t>
            </a:r>
          </a:p>
        </p:txBody>
      </p:sp>
    </p:spTree>
    <p:extLst>
      <p:ext uri="{BB962C8B-B14F-4D97-AF65-F5344CB8AC3E}">
        <p14:creationId xmlns:p14="http://schemas.microsoft.com/office/powerpoint/2010/main" val="5260940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Rx.NET, or How To Break Everything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nuclear-explos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41" y="5517943"/>
            <a:ext cx="635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08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Resharper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that typing was extremely slow in the login dialog, o</a:t>
            </a:r>
            <a:r>
              <a:rPr lang="en-US"/>
              <a:t>nly when Resharper was loaded. </a:t>
            </a:r>
          </a:p>
          <a:p>
            <a:pPr lvl="1"/>
            <a:r>
              <a:rPr lang="en-US"/>
              <a:t>Resharper devs suggest it might be threading issues, because Resharper injects itself into every window in VS.</a:t>
            </a:r>
          </a:p>
          <a:p>
            <a:endParaRPr lang="en-US"/>
          </a:p>
          <a:p>
            <a:r>
              <a:rPr lang="en-US"/>
              <a:t>But why would there be threading issues?</a:t>
            </a:r>
          </a:p>
        </p:txBody>
      </p:sp>
    </p:spTree>
    <p:extLst>
      <p:ext uri="{BB962C8B-B14F-4D97-AF65-F5344CB8AC3E}">
        <p14:creationId xmlns:p14="http://schemas.microsoft.com/office/powerpoint/2010/main" val="1905981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Resharper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that typing was extremely slow in the login dialog, o</a:t>
            </a:r>
            <a:r>
              <a:rPr lang="en-US"/>
              <a:t>nly when Resharper was loaded. </a:t>
            </a:r>
          </a:p>
          <a:p>
            <a:pPr lvl="1"/>
            <a:r>
              <a:rPr lang="en-US"/>
              <a:t>Resharper devs suggest it might be threading issues, because Resharper injects itself into every window in VS.</a:t>
            </a:r>
          </a:p>
          <a:p>
            <a:endParaRPr lang="en-US"/>
          </a:p>
          <a:p>
            <a:r>
              <a:rPr lang="en-US"/>
              <a:t>But why would there be threading issues?</a:t>
            </a:r>
          </a:p>
          <a:p>
            <a:pPr lvl="1"/>
            <a:r>
              <a:rPr lang="en-US">
                <a:hlinkClick r:id="rId3"/>
              </a:rPr>
              <a:t>https://github.com/shana/splat/blob/6a0eb8cb7a5d4f2a2ff04f7bc9534f7cf059ff7a/Splat/PlatformModeDetector.cs#L20-L26</a:t>
            </a:r>
          </a:p>
          <a:p>
            <a:pPr lvl="1"/>
            <a:r>
              <a:rPr lang="en-US">
                <a:hlinkClick r:id="rId4"/>
              </a:rPr>
              <a:t>https://github.com/shana/ReactiveUI/blob/GHfVS/ReactiveUI/RxApp.cs#L110-L112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98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Planning</a:t>
            </a:r>
            <a:endParaRPr lang="en-US"/>
          </a:p>
          <a:p>
            <a:r>
              <a:rPr lang="en-US"/>
              <a:t>Architecture</a:t>
            </a:r>
          </a:p>
          <a:p>
            <a:r>
              <a:rPr lang="en-US"/>
              <a:t>Bumpy Road</a:t>
            </a:r>
          </a:p>
          <a:p>
            <a:pPr lvl="1"/>
            <a:r>
              <a:rPr lang="en-US"/>
              <a:t>Oh, dependencies...</a:t>
            </a:r>
          </a:p>
          <a:p>
            <a:pPr lvl="1"/>
            <a:r>
              <a:rPr lang="en-US"/>
              <a:t>Icons, how do I even</a:t>
            </a:r>
          </a:p>
          <a:p>
            <a:pPr lvl="1"/>
            <a:r>
              <a:rPr lang="en-US"/>
              <a:t>Resources Shmources</a:t>
            </a:r>
            <a:endParaRPr lang="en-US"/>
          </a:p>
          <a:p>
            <a:r>
              <a:rPr lang="en-US"/>
              <a:t>Ready, Set, Launch!</a:t>
            </a:r>
          </a:p>
          <a:p>
            <a:pPr lvl="1"/>
            <a:r>
              <a:rPr lang="en-US"/>
              <a:t>Rx.net</a:t>
            </a:r>
          </a:p>
          <a:p>
            <a:pPr lvl="1"/>
            <a:r>
              <a:rPr lang="en-US"/>
              <a:t>Resharper</a:t>
            </a:r>
          </a:p>
          <a:p>
            <a:pPr lvl="1"/>
            <a:r>
              <a:rPr lang="en-US"/>
              <a:t>Oooopsie...</a:t>
            </a:r>
            <a:endParaRPr lang="en-US"/>
          </a:p>
          <a:p>
            <a:r>
              <a:rPr lang="en-US"/>
              <a:t>Open source ALL THE THINGS!</a:t>
            </a:r>
          </a:p>
        </p:txBody>
      </p:sp>
    </p:spTree>
    <p:extLst>
      <p:ext uri="{BB962C8B-B14F-4D97-AF65-F5344CB8AC3E}">
        <p14:creationId xmlns:p14="http://schemas.microsoft.com/office/powerpoint/2010/main" val="7752115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$6500 bug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35000" lvl="1" indent="0">
              <a:buNone/>
            </a:pPr>
            <a:r>
              <a:rPr lang="en-US">
                <a:hlinkClick r:id="rId2"/>
              </a:rPr>
              <a:t>https://github.com/github/VisualStudio/issues/62</a:t>
            </a:r>
          </a:p>
          <a:p>
            <a:pPr marL="635000" lvl="1" indent="0">
              <a:buNone/>
            </a:pPr>
            <a:r>
              <a:rPr lang="en-US">
                <a:hlinkClick r:id="rId2"/>
              </a:rPr>
              <a:t>http://news.softpedia.com/news/a-bug-in-the-github-extension-for-visual-studio-made-a-developer-lose-6-500-5-800-490720.shtml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The checkbox didn't match the Team Explorer style.</a:t>
            </a:r>
          </a:p>
          <a:p>
            <a:pPr lvl="1"/>
            <a:r>
              <a:rPr lang="en-US"/>
              <a:t>Checkbox with checkbox + textblock inside, so hover styles work</a:t>
            </a:r>
            <a:br>
              <a:rPr lang="en-US"/>
            </a:br>
            <a:endParaRPr lang="en-US"/>
          </a:p>
          <a:p>
            <a:r>
              <a:rPr lang="en-US"/>
              <a:t>But... ReactiveUI listens for Checked property changed, deep down, not RoutedEvent</a:t>
            </a:r>
          </a:p>
          <a:p>
            <a:pPr lvl="1"/>
            <a:r>
              <a:rPr lang="en-US"/>
              <a:t>Result: event handled by inner checkbox, property bound to outer checkbox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/>
              <a:t>Please please please never commit AWS keys!</a:t>
            </a:r>
          </a:p>
        </p:txBody>
      </p:sp>
    </p:spTree>
    <p:extLst>
      <p:ext uri="{BB962C8B-B14F-4D97-AF65-F5344CB8AC3E}">
        <p14:creationId xmlns:p14="http://schemas.microsoft.com/office/powerpoint/2010/main" val="16765020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opensour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837" y="2174704"/>
            <a:ext cx="12457311" cy="88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0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July 20, 2015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Screen Shot 2016-03-31 at 4.5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41" y="4563041"/>
            <a:ext cx="19969693" cy="43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359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from private to public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New, clean repository</a:t>
            </a:r>
          </a:p>
          <a:p>
            <a:r>
              <a:rPr lang="en-US"/>
              <a:t>Migrate relevant issues</a:t>
            </a:r>
          </a:p>
          <a:p>
            <a:r>
              <a:rPr lang="en-US"/>
              <a:t>git-filter-branch ftw</a:t>
            </a:r>
          </a:p>
          <a:p>
            <a:pPr lvl="1"/>
            <a:r>
              <a:rPr lang="en-US"/>
              <a:t>GitHub client id/secret data needs to be private</a:t>
            </a:r>
          </a:p>
          <a:p>
            <a:pPr lvl="1"/>
            <a:r>
              <a:rPr lang="en-US"/>
              <a:t>Never ever ever ever commit signing certificates or passwords to a repo</a:t>
            </a:r>
          </a:p>
          <a:p>
            <a:pPr lvl="2"/>
            <a:r>
              <a:rPr lang="en-US"/>
              <a:t>But if you do, git-filter-branch ftw</a:t>
            </a:r>
          </a:p>
          <a:p>
            <a:pPr lvl="1"/>
            <a:r>
              <a:rPr lang="en-US"/>
              <a:t>Clean up useless binaries from the history</a:t>
            </a:r>
          </a:p>
          <a:p>
            <a:r>
              <a:rPr lang="en-US"/>
              <a:t>Private submodule for private bits</a:t>
            </a:r>
          </a:p>
        </p:txBody>
      </p:sp>
    </p:spTree>
    <p:extLst>
      <p:ext uri="{BB962C8B-B14F-4D97-AF65-F5344CB8AC3E}">
        <p14:creationId xmlns:p14="http://schemas.microsoft.com/office/powerpoint/2010/main" val="20589291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is more than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for open sourcing projects</a:t>
            </a:r>
          </a:p>
          <a:p>
            <a:pPr lvl="1"/>
            <a:r>
              <a:rPr lang="en-US"/>
              <a:t>Contributor guidelines</a:t>
            </a:r>
          </a:p>
          <a:p>
            <a:pPr lvl="1"/>
            <a:r>
              <a:rPr lang="en-US"/>
              <a:t>General documentation</a:t>
            </a:r>
          </a:p>
          <a:p>
            <a:pPr lvl="1"/>
            <a:r>
              <a:rPr lang="en-US"/>
              <a:t>Can anyone build it?</a:t>
            </a:r>
          </a:p>
          <a:p>
            <a:pPr lvl="1"/>
            <a:r>
              <a:rPr lang="en-US"/>
              <a:t>Code conventions</a:t>
            </a:r>
          </a:p>
          <a:p>
            <a:pPr lvl="1"/>
            <a:r>
              <a:rPr lang="en-US"/>
              <a:t>License</a:t>
            </a:r>
          </a:p>
          <a:p>
            <a:pPr lvl="1"/>
            <a:r>
              <a:rPr lang="en-US"/>
              <a:t>Commitment to supporting contributors</a:t>
            </a:r>
          </a:p>
        </p:txBody>
      </p:sp>
    </p:spTree>
    <p:extLst>
      <p:ext uri="{BB962C8B-B14F-4D97-AF65-F5344CB8AC3E}">
        <p14:creationId xmlns:p14="http://schemas.microsoft.com/office/powerpoint/2010/main" val="1863365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contributors and product quality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Library vs Application</a:t>
            </a:r>
          </a:p>
          <a:p>
            <a:pPr lvl="1"/>
            <a:r>
              <a:rPr lang="en-US"/>
              <a:t>Design and UX guidelines</a:t>
            </a:r>
          </a:p>
          <a:p>
            <a:pPr lvl="1"/>
            <a:r>
              <a:rPr lang="en-US"/>
              <a:t>Users should always be on the latest version</a:t>
            </a:r>
          </a:p>
          <a:p>
            <a:r>
              <a:rPr lang="en-US"/>
              <a:t>Never ever ever ever ever crash</a:t>
            </a:r>
          </a:p>
          <a:p>
            <a:pPr lvl="1"/>
            <a:r>
              <a:rPr lang="en-US"/>
              <a:t>If we crash, so does Visual Studio</a:t>
            </a:r>
          </a:p>
          <a:p>
            <a:r>
              <a:rPr lang="en-US"/>
              <a:t>Long contribution acceptance cycle</a:t>
            </a:r>
          </a:p>
          <a:p>
            <a:pPr lvl="1"/>
            <a:r>
              <a:rPr lang="en-US"/>
              <a:t>Lots of polish required</a:t>
            </a:r>
          </a:p>
          <a:p>
            <a:pPr lvl="1"/>
            <a:r>
              <a:rPr lang="en-US"/>
              <a:t>Lots of code reviews</a:t>
            </a:r>
          </a:p>
          <a:p>
            <a:r>
              <a:rPr lang="en-US"/>
              <a:t>Multiple features complicate branch merging</a:t>
            </a:r>
          </a:p>
          <a:p>
            <a:r>
              <a:rPr lang="en-US"/>
              <a:t>How to keep contributors happy?</a:t>
            </a:r>
          </a:p>
        </p:txBody>
      </p:sp>
    </p:spTree>
    <p:extLst>
      <p:ext uri="{BB962C8B-B14F-4D97-AF65-F5344CB8AC3E}">
        <p14:creationId xmlns:p14="http://schemas.microsoft.com/office/powerpoint/2010/main" val="1400723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github.com/github/VisualStudio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shana</a:t>
            </a:r>
            <a:endParaRPr lang="en-US" dirty="0" smtClean="0"/>
          </a:p>
          <a:p>
            <a:r>
              <a:rPr lang="en-US" dirty="0" err="1" smtClean="0"/>
              <a:t>twitter.com</a:t>
            </a:r>
            <a:r>
              <a:rPr lang="en-US" dirty="0" smtClean="0"/>
              <a:t>/sh4na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6000" dirty="0" smtClean="0"/>
              <a:t>Contributors welcome!!</a:t>
            </a:r>
          </a:p>
        </p:txBody>
      </p:sp>
      <p:pic>
        <p:nvPicPr>
          <p:cNvPr id="6" name="Picture 5" descr="thumbs-up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693" y="6496591"/>
            <a:ext cx="8790203" cy="65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78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10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GitHub for Visual Studio?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GitHub Extension for Visual Studio</a:t>
            </a:r>
          </a:p>
          <a:p>
            <a:pPr lvl="1"/>
            <a:r>
              <a:rPr lang="en-US"/>
              <a:t>Integrated with Team Explorer</a:t>
            </a:r>
          </a:p>
          <a:p>
            <a:pPr lvl="1"/>
            <a:r>
              <a:rPr lang="en-US"/>
              <a:t>Handles GitHub authentication and credentials</a:t>
            </a:r>
          </a:p>
          <a:p>
            <a:pPr lvl="2"/>
            <a:r>
              <a:rPr lang="en-US"/>
              <a:t>Sets things up so git operations in Visual Studio work</a:t>
            </a:r>
          </a:p>
          <a:p>
            <a:pPr lvl="1"/>
            <a:r>
              <a:rPr lang="en-US"/>
              <a:t>Clone repositories</a:t>
            </a:r>
          </a:p>
          <a:p>
            <a:pPr lvl="1"/>
            <a:r>
              <a:rPr lang="en-US"/>
              <a:t>Create repositories</a:t>
            </a:r>
          </a:p>
          <a:p>
            <a:pPr lvl="1"/>
            <a:endParaRPr lang="en-US"/>
          </a:p>
          <a:p>
            <a:r>
              <a:rPr lang="en-US"/>
              <a:t>Newer features include:</a:t>
            </a:r>
          </a:p>
          <a:p>
            <a:pPr lvl="1"/>
            <a:r>
              <a:rPr lang="en-US"/>
              <a:t>Linking code to / opening code on GitHub</a:t>
            </a:r>
          </a:p>
          <a:p>
            <a:pPr lvl="1"/>
            <a:r>
              <a:rPr lang="en-US"/>
              <a:t>Gist support</a:t>
            </a:r>
          </a:p>
          <a:p>
            <a:pPr lvl="1"/>
            <a:r>
              <a:rPr lang="en-US"/>
              <a:t>Pull Request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Team Explorer?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10858678" cy="9207500"/>
          </a:xfrm>
        </p:spPr>
        <p:txBody>
          <a:bodyPr/>
          <a:lstStyle/>
          <a:p>
            <a:r>
              <a:rPr lang="en-US"/>
              <a:t>Source control area in Visual Studio</a:t>
            </a:r>
          </a:p>
          <a:p>
            <a:r>
              <a:rPr lang="en-US"/>
              <a:t>Shipped as an extension</a:t>
            </a:r>
          </a:p>
          <a:p>
            <a:r>
              <a:rPr lang="en-US"/>
              <a:t>Allows managing source control repositories</a:t>
            </a:r>
          </a:p>
          <a:p>
            <a:r>
              <a:rPr lang="en-US"/>
              <a:t>Provides services for querying git repository information and cloning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eamexplor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968" y="3282950"/>
            <a:ext cx="8318500" cy="7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39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Coordination and roadmap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½ months to ship</a:t>
            </a:r>
          </a:p>
          <a:p>
            <a:pPr lvl="1"/>
            <a:r>
              <a:rPr lang="en-US"/>
              <a:t>Started January 14, launching April 30</a:t>
            </a:r>
          </a:p>
          <a:p>
            <a:r>
              <a:rPr lang="en-US"/>
              <a:t>Using new APIs (cloning, Team Explorer UI)</a:t>
            </a:r>
          </a:p>
          <a:p>
            <a:r>
              <a:rPr lang="en-US"/>
              <a:t>Close coordination with Microsoft</a:t>
            </a:r>
          </a:p>
          <a:p>
            <a:pPr lvl="1"/>
            <a:r>
              <a:rPr lang="en-US"/>
              <a:t>Design and UI</a:t>
            </a:r>
          </a:p>
          <a:p>
            <a:pPr lvl="1"/>
            <a:r>
              <a:rPr lang="en-US"/>
              <a:t>Performance and dependencies</a:t>
            </a:r>
          </a:p>
          <a:p>
            <a:pPr lvl="1"/>
            <a:r>
              <a:rPr lang="en-US"/>
              <a:t>Installers</a:t>
            </a:r>
          </a:p>
        </p:txBody>
      </p:sp>
      <p:pic>
        <p:nvPicPr>
          <p:cNvPr id="7" name="Picture 6" descr="Screen Shot 2016-03-27 at 2.3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06" y="8304636"/>
            <a:ext cx="16000382" cy="42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1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74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month 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Build infrastructure</a:t>
            </a:r>
          </a:p>
          <a:p>
            <a:pPr lvl="1"/>
            <a:r>
              <a:rPr lang="en-US"/>
              <a:t>CI</a:t>
            </a:r>
          </a:p>
          <a:p>
            <a:pPr lvl="1"/>
            <a:r>
              <a:rPr lang="en-US"/>
              <a:t>Command line build scripts matching Visual Studio builds</a:t>
            </a:r>
            <a:br>
              <a:rPr lang="en-US"/>
            </a:br>
            <a:endParaRPr lang="en-US"/>
          </a:p>
          <a:p>
            <a:r>
              <a:rPr lang="en-US"/>
              <a:t>Solid architectural foundation</a:t>
            </a:r>
          </a:p>
          <a:p>
            <a:pPr lvl="1"/>
            <a:r>
              <a:rPr lang="en-US"/>
              <a:t>Splitting interfaces from implementations</a:t>
            </a:r>
          </a:p>
          <a:p>
            <a:pPr lvl="1"/>
            <a:r>
              <a:rPr lang="en-US"/>
              <a:t>Carefully controlling MEF exports</a:t>
            </a:r>
          </a:p>
          <a:p>
            <a:pPr lvl="2"/>
            <a:r>
              <a:rPr lang="en-US"/>
              <a:t>IServiceProvider is not a good thing to export</a:t>
            </a:r>
            <a:br>
              <a:rPr lang="en-US"/>
            </a:br>
            <a:endParaRPr lang="en-US"/>
          </a:p>
          <a:p>
            <a:r>
              <a:rPr lang="en-US"/>
              <a:t>Splitting tasks</a:t>
            </a:r>
          </a:p>
          <a:p>
            <a:pPr lvl="1"/>
            <a:r>
              <a:rPr lang="en-US"/>
              <a:t>Phil took on the UI, taking advantage of GitHub for Windows code</a:t>
            </a:r>
          </a:p>
          <a:p>
            <a:pPr lvl="1"/>
            <a:r>
              <a:rPr lang="en-US"/>
              <a:t>I took on the VS and Team Explorer integration</a:t>
            </a:r>
          </a:p>
        </p:txBody>
      </p:sp>
    </p:spTree>
    <p:extLst>
      <p:ext uri="{BB962C8B-B14F-4D97-AF65-F5344CB8AC3E}">
        <p14:creationId xmlns:p14="http://schemas.microsoft.com/office/powerpoint/2010/main" val="8189432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A6AAA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ex New"/>
        <a:ea typeface="Apex New"/>
        <a:cs typeface="Apex New"/>
      </a:majorFont>
      <a:minorFont>
        <a:latin typeface="Apex New"/>
        <a:ea typeface="Apex New"/>
        <a:cs typeface="Apex Ne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>
          <a:defRPr sz="2800" b="1">
            <a:solidFill>
              <a:srgbClr val="204A87"/>
            </a:solidFill>
            <a:latin typeface="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ex New"/>
        <a:ea typeface="Apex New"/>
        <a:cs typeface="Apex New"/>
      </a:majorFont>
      <a:minorFont>
        <a:latin typeface="Apex New"/>
        <a:ea typeface="Apex New"/>
        <a:cs typeface="Apex Ne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all" spc="50" normalizeH="0" baseline="3999">
            <a:ln>
              <a:noFill/>
            </a:ln>
            <a:solidFill>
              <a:srgbClr val="A6AAA9"/>
            </a:solidFill>
            <a:effectLst/>
            <a:uFillTx/>
            <a:latin typeface="+mn-lt"/>
            <a:ea typeface="+mn-ea"/>
            <a:cs typeface="+mn-cs"/>
            <a:sym typeface="Apex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8638</TotalTime>
  <Words>1408</Words>
  <Application>Microsoft Macintosh PowerPoint</Application>
  <PresentationFormat>Custom</PresentationFormat>
  <Paragraphs>252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White</vt:lpstr>
      <vt:lpstr> From 0 to Open Source</vt:lpstr>
      <vt:lpstr>Andreia Gaita</vt:lpstr>
      <vt:lpstr>Talk roadmap</vt:lpstr>
      <vt:lpstr>Planning</vt:lpstr>
      <vt:lpstr>What is GitHub for Visual Studio?</vt:lpstr>
      <vt:lpstr>What is Team Explorer?</vt:lpstr>
      <vt:lpstr>Coordination and roadmap</vt:lpstr>
      <vt:lpstr>Architecture</vt:lpstr>
      <vt:lpstr>4 month roadmap</vt:lpstr>
      <vt:lpstr>Challenges - UI</vt:lpstr>
      <vt:lpstr>Challenges - Performance</vt:lpstr>
      <vt:lpstr>Challenges - Installation</vt:lpstr>
      <vt:lpstr>Bumpy road</vt:lpstr>
      <vt:lpstr>The Great Dependency Clash of 2015</vt:lpstr>
      <vt:lpstr>The Great Dependency Clash of 2015</vt:lpstr>
      <vt:lpstr>Icons, How Do I Even</vt:lpstr>
      <vt:lpstr>Icons, How Do I Even</vt:lpstr>
      <vt:lpstr>Resource Caching</vt:lpstr>
      <vt:lpstr>Resource Caching</vt:lpstr>
      <vt:lpstr>Resource Caching</vt:lpstr>
      <vt:lpstr>Resource Caching</vt:lpstr>
      <vt:lpstr>Resource caching</vt:lpstr>
      <vt:lpstr>Ready, Set, Launch!</vt:lpstr>
      <vt:lpstr>Launch Day!</vt:lpstr>
      <vt:lpstr>Rx.NET, or How To Break Everything</vt:lpstr>
      <vt:lpstr>Rx.NET, or How To Break Everything</vt:lpstr>
      <vt:lpstr>Rx.NET, or How To Break Everything</vt:lpstr>
      <vt:lpstr>Resharper</vt:lpstr>
      <vt:lpstr>Resharper</vt:lpstr>
      <vt:lpstr>The $6500 bug</vt:lpstr>
      <vt:lpstr>PowerPoint Presentation</vt:lpstr>
      <vt:lpstr>July 20, 2015</vt:lpstr>
      <vt:lpstr>Moving from private to public</vt:lpstr>
      <vt:lpstr>Public is more than code</vt:lpstr>
      <vt:lpstr>Balancing contributors and product quality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Andreia Gaita</cp:lastModifiedBy>
  <cp:revision>187</cp:revision>
  <dcterms:modified xsi:type="dcterms:W3CDTF">2016-03-31T20:04:51Z</dcterms:modified>
</cp:coreProperties>
</file>