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89" r:id="rId4"/>
    <p:sldId id="384" r:id="rId5"/>
    <p:sldId id="388" r:id="rId6"/>
    <p:sldId id="386" r:id="rId7"/>
    <p:sldId id="379" r:id="rId8"/>
    <p:sldId id="390" r:id="rId9"/>
    <p:sldId id="391" r:id="rId10"/>
    <p:sldId id="393" r:id="rId11"/>
    <p:sldId id="405" r:id="rId12"/>
    <p:sldId id="392" r:id="rId13"/>
    <p:sldId id="396" r:id="rId14"/>
    <p:sldId id="382" r:id="rId15"/>
    <p:sldId id="394" r:id="rId16"/>
    <p:sldId id="395" r:id="rId17"/>
    <p:sldId id="380" r:id="rId18"/>
    <p:sldId id="401" r:id="rId19"/>
    <p:sldId id="397" r:id="rId20"/>
    <p:sldId id="385" r:id="rId21"/>
    <p:sldId id="407" r:id="rId22"/>
    <p:sldId id="406" r:id="rId23"/>
    <p:sldId id="383" r:id="rId24"/>
    <p:sldId id="381" r:id="rId25"/>
    <p:sldId id="398" r:id="rId26"/>
    <p:sldId id="399" r:id="rId27"/>
    <p:sldId id="400" r:id="rId28"/>
    <p:sldId id="402" r:id="rId29"/>
    <p:sldId id="409" r:id="rId30"/>
    <p:sldId id="403" r:id="rId31"/>
    <p:sldId id="404" r:id="rId32"/>
    <p:sldId id="408" r:id="rId33"/>
    <p:sldId id="373" r:id="rId34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1pPr>
    <a:lvl2pPr marL="0" marR="0" indent="143492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2pPr>
    <a:lvl3pPr marL="0" marR="0" indent="286984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3pPr>
    <a:lvl4pPr marL="0" marR="0" indent="430477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4pPr>
    <a:lvl5pPr marL="0" marR="0" indent="573969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5pPr>
    <a:lvl6pPr marL="0" marR="0" indent="717461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6pPr>
    <a:lvl7pPr marL="0" marR="0" indent="860953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7pPr>
    <a:lvl8pPr marL="0" marR="0" indent="1004446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8pPr>
    <a:lvl9pPr marL="0" marR="0" indent="1147938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9pPr>
  </p:defaultTextStyle>
  <p:extLst>
    <p:ext uri="{521415D9-36F7-43E2-AB2F-B90AF26B5E84}">
      <p14:sectionLst xmlns:p14="http://schemas.microsoft.com/office/powerpoint/2010/main">
        <p14:section name="Default Section" id="{3D9E2037-040B-824F-AC7E-9F827BB5ECB3}">
          <p14:sldIdLst>
            <p14:sldId id="256"/>
            <p14:sldId id="257"/>
            <p14:sldId id="389"/>
            <p14:sldId id="384"/>
            <p14:sldId id="388"/>
            <p14:sldId id="386"/>
            <p14:sldId id="379"/>
            <p14:sldId id="390"/>
            <p14:sldId id="391"/>
            <p14:sldId id="393"/>
            <p14:sldId id="405"/>
            <p14:sldId id="392"/>
            <p14:sldId id="396"/>
            <p14:sldId id="382"/>
            <p14:sldId id="394"/>
            <p14:sldId id="395"/>
            <p14:sldId id="380"/>
            <p14:sldId id="401"/>
            <p14:sldId id="397"/>
            <p14:sldId id="385"/>
            <p14:sldId id="407"/>
            <p14:sldId id="406"/>
            <p14:sldId id="383"/>
            <p14:sldId id="381"/>
            <p14:sldId id="398"/>
            <p14:sldId id="399"/>
            <p14:sldId id="400"/>
            <p14:sldId id="402"/>
            <p14:sldId id="409"/>
            <p14:sldId id="403"/>
            <p14:sldId id="404"/>
            <p14:sldId id="408"/>
          </p14:sldIdLst>
        </p14:section>
        <p14:section name="Finishing" id="{0159242E-A249-3D44-91A8-24003968F652}">
          <p14:sldIdLst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4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44E4-C709-E94E-B793-AAE92D99784D}" type="datetimeFigureOut"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4F84-FA92-C14A-8C2B-C95CE68483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8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952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143492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286984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430477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573969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717461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860953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004446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147938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" y="-1"/>
            <a:ext cx="9144001" cy="5143501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>
                <a:solidFill>
                  <a:srgbClr val="77974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615783" y="1898351"/>
            <a:ext cx="7912439" cy="13467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buSzTx/>
              <a:buNone/>
              <a:defRPr sz="10000">
                <a:solidFill>
                  <a:srgbClr val="797979"/>
                </a:solidFill>
              </a:defRPr>
            </a:lvl1pPr>
          </a:lstStyle>
          <a:p>
            <a:pPr marL="0" indent="0" algn="ctr">
              <a:lnSpc>
                <a:spcPct val="80000"/>
              </a:lnSpc>
              <a:buSzTx/>
              <a:buNone/>
              <a:defRPr sz="10000">
                <a:solidFill>
                  <a:srgbClr val="797979"/>
                </a:solidFill>
              </a:defRPr>
            </a:pPr>
            <a:r>
              <a:rPr>
                <a:solidFill>
                  <a:srgbClr val="D2323B"/>
                </a:solidFill>
              </a:rPr>
              <a:t>Tip:</a:t>
            </a:r>
            <a:r>
              <a:t> insert text here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 hasCustomPrompt="1"/>
          </p:nvPr>
        </p:nvSpPr>
        <p:spPr>
          <a:xfrm>
            <a:off x="0" y="1803400"/>
            <a:ext cx="4572000" cy="3340102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 sz="5400">
                <a:solidFill>
                  <a:srgbClr val="641303"/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chemeClr val="accent4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119"/>
          <p:cNvSpPr>
            <a:spLocks noGrp="1"/>
          </p:cNvSpPr>
          <p:nvPr>
            <p:ph type="body" idx="14" hasCustomPrompt="1"/>
          </p:nvPr>
        </p:nvSpPr>
        <p:spPr>
          <a:xfrm>
            <a:off x="4292600" y="1803400"/>
            <a:ext cx="4842468" cy="3340102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 sz="5400">
                <a:solidFill>
                  <a:srgbClr val="641303"/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811584226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rgbClr val="009FB2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882051842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chemeClr val="accent6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9"/>
          <p:cNvSpPr>
            <a:spLocks noGrp="1"/>
          </p:cNvSpPr>
          <p:nvPr>
            <p:ph type="body" idx="1" hasCustomPrompt="1"/>
          </p:nvPr>
        </p:nvSpPr>
        <p:spPr>
          <a:xfrm>
            <a:off x="0" y="1252882"/>
            <a:ext cx="9144000" cy="3890620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182701122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1" y="1701107"/>
            <a:ext cx="88899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D2323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" y="1701107"/>
            <a:ext cx="87883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22911112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3351" y="1701107"/>
            <a:ext cx="88772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794284998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 page">
    <p:bg>
      <p:bgPr>
        <a:solidFill>
          <a:srgbClr val="00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ange title page">
    <p:bg>
      <p:bgPr>
        <a:solidFill>
          <a:srgbClr val="F06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title page">
    <p:bg>
      <p:bgPr>
        <a:solidFill>
          <a:srgbClr val="D2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428627" y="1716984"/>
            <a:ext cx="2510259" cy="76944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60000"/>
              </a:lnSpc>
              <a:buSzTx/>
              <a:buNone/>
              <a:defRPr sz="7500">
                <a:solidFill>
                  <a:srgbClr val="EFCC3D"/>
                </a:solidFill>
              </a:defRPr>
            </a:lvl1pPr>
          </a:lstStyle>
          <a:p>
            <a:r>
              <a:t>we work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4"/>
          </p:nvPr>
        </p:nvSpPr>
        <p:spPr>
          <a:xfrm>
            <a:off x="428626" y="1849186"/>
            <a:ext cx="7715342" cy="1938992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>
              <a:lnSpc>
                <a:spcPct val="100000"/>
              </a:lnSpc>
              <a:buSzTx/>
              <a:buNone/>
              <a:defRPr sz="12600">
                <a:solidFill>
                  <a:srgbClr val="F1F2EC"/>
                </a:solidFill>
              </a:defRPr>
            </a:lvl1pPr>
          </a:lstStyle>
          <a:p>
            <a:r>
              <a:t>asynchronously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sz="half" idx="13"/>
          </p:nvPr>
        </p:nvSpPr>
        <p:spPr>
          <a:xfrm>
            <a:off x="4657183" y="1016710"/>
            <a:ext cx="4486819" cy="311008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SzTx/>
              <a:buNone/>
              <a:defRPr sz="9400">
                <a:solidFill>
                  <a:srgbClr val="797979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-1" y="1281914"/>
            <a:ext cx="4572001" cy="27002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60000"/>
              </a:lnSpc>
              <a:buSzTx/>
              <a:buNone/>
              <a:defRPr sz="9400">
                <a:solidFill>
                  <a:srgbClr val="77974E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9" y="234405"/>
            <a:ext cx="7804547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9" y="1372941"/>
            <a:ext cx="7804547" cy="331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1248" y="4878958"/>
            <a:ext cx="252574" cy="233674"/>
          </a:xfrm>
          <a:prstGeom prst="rect">
            <a:avLst/>
          </a:prstGeom>
          <a:ln w="12700">
            <a:miter lim="400000"/>
          </a:ln>
        </p:spPr>
        <p:txBody>
          <a:bodyPr wrap="none" lIns="31887" tIns="31887" rIns="31887" bIns="31887">
            <a:spAutoFit/>
          </a:bodyPr>
          <a:lstStyle>
            <a:lvl1pPr>
              <a:lnSpc>
                <a:spcPct val="100000"/>
              </a:lnSpc>
              <a:defRPr sz="1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6" r:id="rId3"/>
    <p:sldLayoutId id="2147483667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5" r:id="rId12"/>
    <p:sldLayoutId id="2147483664" r:id="rId13"/>
    <p:sldLayoutId id="2147483668" r:id="rId14"/>
  </p:sldLayoutIdLst>
  <p:transition xmlns:p14="http://schemas.microsoft.com/office/powerpoint/2010/main" spd="med"/>
  <p:hf sldNum="0" hdr="0" ftr="0" dt="0"/>
  <p:txStyles>
    <p:title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9pPr>
    </p:titleStyle>
    <p:bodyStyle>
      <a:lvl1pPr marL="69753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976544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1255557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153457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181358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2092595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2371608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265062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2929633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9pPr>
    </p:bodyStyle>
    <p:other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14"/>
          </p:nvPr>
        </p:nvSpPr>
        <p:spPr>
          <a:xfrm>
            <a:off x="2005303" y="1239586"/>
            <a:ext cx="4955595" cy="1938992"/>
          </a:xfrm>
        </p:spPr>
        <p:txBody>
          <a:bodyPr/>
          <a:lstStyle/>
          <a:p>
            <a:r>
              <a:rPr lang="en-US"/>
              <a:t>Poking Git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18215" y="3013478"/>
            <a:ext cx="7307571" cy="769441"/>
          </a:xfrm>
        </p:spPr>
        <p:txBody>
          <a:bodyPr/>
          <a:lstStyle/>
          <a:p>
            <a:r>
              <a:rPr lang="en-US"/>
              <a:t>Advanced Git Techniques</a:t>
            </a:r>
          </a:p>
        </p:txBody>
      </p:sp>
    </p:spTree>
  </p:cSld>
  <p:clrMapOvr>
    <a:masterClrMapping/>
  </p:clrMapOvr>
  <p:transition xmlns:p14="http://schemas.microsoft.com/office/powerpoint/2010/main" spd="med" advTm="402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There's a HEAD</a:t>
            </a:r>
          </a:p>
        </p:txBody>
      </p:sp>
    </p:spTree>
    <p:extLst>
      <p:ext uri="{BB962C8B-B14F-4D97-AF65-F5344CB8AC3E}">
        <p14:creationId xmlns:p14="http://schemas.microsoft.com/office/powerpoint/2010/main" val="5684040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2755006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reset --hard</a:t>
            </a:r>
          </a:p>
          <a:p>
            <a:pPr lvl="1"/>
            <a:r>
              <a:rPr lang="en-US"/>
              <a:t>Changes the HEAD</a:t>
            </a:r>
          </a:p>
          <a:p>
            <a:pPr lvl="1"/>
            <a:r>
              <a:rPr lang="en-US"/>
              <a:t>Updates files on disk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Moving around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git reset --soft</a:t>
            </a:r>
          </a:p>
          <a:p>
            <a:pPr lvl="1"/>
            <a:r>
              <a:rPr lang="en-US"/>
              <a:t>Changes the HEAD</a:t>
            </a:r>
          </a:p>
          <a:p>
            <a:pPr lvl="1"/>
            <a:r>
              <a:rPr lang="en-US"/>
              <a:t>Does not update files on disk</a:t>
            </a:r>
          </a:p>
        </p:txBody>
      </p:sp>
    </p:spTree>
    <p:extLst>
      <p:ext uri="{BB962C8B-B14F-4D97-AF65-F5344CB8AC3E}">
        <p14:creationId xmlns:p14="http://schemas.microsoft.com/office/powerpoint/2010/main" val="1295456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But move where?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commit_hash</a:t>
            </a:r>
          </a:p>
          <a:p>
            <a:r>
              <a:rPr lang="en-US"/>
              <a:t>HEAD~n</a:t>
            </a:r>
          </a:p>
          <a:p>
            <a:pPr lvl="1"/>
            <a:r>
              <a:rPr lang="en-US"/>
              <a:t>where n is a number (go back n commits)</a:t>
            </a:r>
          </a:p>
          <a:p>
            <a:r>
              <a:rPr lang="en-US"/>
              <a:t>HEAD@{n}</a:t>
            </a:r>
          </a:p>
          <a:p>
            <a:pPr marL="558026" lvl="2">
              <a:spcAft>
                <a:spcPts val="1200"/>
              </a:spcAft>
            </a:pPr>
            <a:r>
              <a:rPr lang="en-US"/>
              <a:t>where n is a number (go back n commits)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6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Stashing</a:t>
            </a:r>
          </a:p>
        </p:txBody>
      </p:sp>
    </p:spTree>
    <p:extLst>
      <p:ext uri="{BB962C8B-B14F-4D97-AF65-F5344CB8AC3E}">
        <p14:creationId xmlns:p14="http://schemas.microsoft.com/office/powerpoint/2010/main" val="3677211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stack of changes</a:t>
            </a:r>
          </a:p>
        </p:txBody>
      </p:sp>
    </p:spTree>
    <p:extLst>
      <p:ext uri="{BB962C8B-B14F-4D97-AF65-F5344CB8AC3E}">
        <p14:creationId xmlns:p14="http://schemas.microsoft.com/office/powerpoint/2010/main" val="32962043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/>
              <a:t>git stash</a:t>
            </a:r>
          </a:p>
          <a:p>
            <a:r>
              <a:rPr lang="en-US" sz="4400"/>
              <a:t>git stash list [-u]</a:t>
            </a:r>
          </a:p>
          <a:p>
            <a:r>
              <a:rPr lang="en-US" sz="4400"/>
              <a:t>git stash show [-u]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Stashing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4400"/>
              <a:t>git stash apply</a:t>
            </a:r>
          </a:p>
          <a:p>
            <a:r>
              <a:rPr lang="en-US" sz="4400"/>
              <a:t>git stash pop</a:t>
            </a:r>
          </a:p>
          <a:p>
            <a:r>
              <a:rPr lang="en-US" sz="4400"/>
              <a:t>git stash branch[name]</a:t>
            </a:r>
          </a:p>
        </p:txBody>
      </p:sp>
    </p:spTree>
    <p:extLst>
      <p:ext uri="{BB962C8B-B14F-4D97-AF65-F5344CB8AC3E}">
        <p14:creationId xmlns:p14="http://schemas.microsoft.com/office/powerpoint/2010/main" val="3595151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203337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2"/>
          </a:xfrm>
        </p:spPr>
        <p:txBody>
          <a:bodyPr/>
          <a:lstStyle/>
          <a:p>
            <a:pPr marL="70213" indent="0" algn="ctr">
              <a:spcAft>
                <a:spcPts val="1800"/>
              </a:spcAft>
              <a:buNone/>
            </a:pPr>
            <a:r>
              <a:rPr lang="en-US"/>
              <a:t>git rebase [commit or branch]</a:t>
            </a:r>
          </a:p>
          <a:p>
            <a:pPr marL="586800" lvl="1" indent="-309600">
              <a:lnSpc>
                <a:spcPct val="80000"/>
              </a:lnSpc>
              <a:buClr>
                <a:schemeClr val="accent4"/>
              </a:buClr>
              <a:buSzPct val="80000"/>
              <a:buFont typeface="+mj-lt"/>
              <a:buAutoNum type="arabicPeriod"/>
            </a:pPr>
            <a:r>
              <a:rPr lang="en-US" sz="4000"/>
              <a:t>finds the common commit of the two trees – point1</a:t>
            </a:r>
          </a:p>
          <a:p>
            <a:pPr marL="586800" lvl="1" indent="-309600">
              <a:lnSpc>
                <a:spcPct val="80000"/>
              </a:lnSpc>
              <a:buClr>
                <a:schemeClr val="accent4"/>
              </a:buClr>
              <a:buSzPct val="80000"/>
              <a:buFont typeface="+mj-lt"/>
              <a:buAutoNum type="arabicPeriod"/>
            </a:pPr>
            <a:r>
              <a:rPr lang="en-US" sz="4000"/>
              <a:t>"saves" all the commits from point1 to the current HEAD</a:t>
            </a:r>
          </a:p>
          <a:p>
            <a:pPr marL="586800" lvl="1" indent="-309600">
              <a:lnSpc>
                <a:spcPct val="80000"/>
              </a:lnSpc>
              <a:buClr>
                <a:schemeClr val="accent4"/>
              </a:buClr>
              <a:buSzPct val="80000"/>
              <a:buFont typeface="+mj-lt"/>
              <a:buAutoNum type="arabicPeriod"/>
            </a:pPr>
            <a:r>
              <a:rPr lang="en-US" sz="4000"/>
              <a:t>resets HEAD to commit or branch passed to the rebase command</a:t>
            </a:r>
          </a:p>
          <a:p>
            <a:pPr marL="586800" lvl="1" indent="-309600">
              <a:lnSpc>
                <a:spcPct val="80000"/>
              </a:lnSpc>
              <a:buClr>
                <a:schemeClr val="accent4"/>
              </a:buClr>
              <a:buSzPct val="80000"/>
              <a:buFont typeface="+mj-lt"/>
              <a:buAutoNum type="arabicPeriod"/>
            </a:pPr>
            <a:r>
              <a:rPr lang="en-US" sz="4000"/>
              <a:t>applies all the commits from step 2, one by one</a:t>
            </a:r>
          </a:p>
        </p:txBody>
      </p:sp>
    </p:spTree>
    <p:extLst>
      <p:ext uri="{BB962C8B-B14F-4D97-AF65-F5344CB8AC3E}">
        <p14:creationId xmlns:p14="http://schemas.microsoft.com/office/powerpoint/2010/main" val="336906826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When to 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person branch</a:t>
            </a:r>
          </a:p>
          <a:p>
            <a:pPr lvl="1"/>
            <a:r>
              <a:rPr lang="en-US"/>
              <a:t>i.e., there's no PR for it (yet)</a:t>
            </a:r>
            <a:br>
              <a:rPr lang="en-US"/>
            </a:br>
            <a:endParaRPr lang="en-US"/>
          </a:p>
          <a:p>
            <a:r>
              <a:rPr lang="en-US"/>
              <a:t>Avoid force-push on branches with more than 1 contributor</a:t>
            </a:r>
          </a:p>
        </p:txBody>
      </p:sp>
    </p:spTree>
    <p:extLst>
      <p:ext uri="{BB962C8B-B14F-4D97-AF65-F5344CB8AC3E}">
        <p14:creationId xmlns:p14="http://schemas.microsoft.com/office/powerpoint/2010/main" val="38721521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G_08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8468" y="672415"/>
            <a:ext cx="2677587" cy="35301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63970" y="361566"/>
            <a:ext cx="4804496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3972" y="2040849"/>
            <a:ext cx="4285829" cy="610974"/>
            <a:chOff x="463970" y="1799549"/>
            <a:chExt cx="4285829" cy="610974"/>
          </a:xfrm>
        </p:grpSpPr>
        <p:pic>
          <p:nvPicPr>
            <p:cNvPr id="135" name="TwitterLogo_#55acee.p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134"/>
            <p:cNvSpPr/>
            <p:nvPr/>
          </p:nvSpPr>
          <p:spPr>
            <a:xfrm>
              <a:off x="1040410" y="1799549"/>
              <a:ext cx="3709389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chemeClr val="accent4"/>
                  </a:solidFill>
                </a:rPr>
                <a:t>sh</a:t>
              </a:r>
              <a:r>
                <a:rPr lang="en-US" sz="5400">
                  <a:solidFill>
                    <a:schemeClr val="accent4"/>
                  </a:solidFill>
                </a:rPr>
                <a:t>4</a:t>
              </a:r>
              <a:r>
                <a:rPr sz="5400">
                  <a:solidFill>
                    <a:schemeClr val="accent4"/>
                  </a:solidFill>
                </a:rPr>
                <a:t>na</a:t>
              </a:r>
              <a:r>
                <a:rPr lang="en-US" sz="5400">
                  <a:solidFill>
                    <a:schemeClr val="accent4"/>
                  </a:solidFill>
                </a:rPr>
                <a:t> </a:t>
              </a:r>
              <a:r>
                <a:rPr lang="en-US" sz="2400">
                  <a:solidFill>
                    <a:schemeClr val="tx1"/>
                  </a:solidFill>
                </a:rPr>
                <a:t>(not a typo)</a:t>
              </a:r>
              <a:endParaRPr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6102" y="2865948"/>
            <a:ext cx="2472771" cy="610974"/>
            <a:chOff x="546100" y="2624648"/>
            <a:chExt cx="2472771" cy="610974"/>
          </a:xfrm>
        </p:grpSpPr>
        <p:sp>
          <p:nvSpPr>
            <p:cNvPr id="8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rgbClr val="DE6A10"/>
                  </a:solidFill>
                </a:rPr>
                <a:t>sh</a:t>
              </a:r>
              <a:r>
                <a:rPr lang="en-US" sz="5400">
                  <a:solidFill>
                    <a:srgbClr val="DE6A10"/>
                  </a:solidFill>
                </a:rPr>
                <a:t>a</a:t>
              </a:r>
              <a:r>
                <a:rPr sz="5400">
                  <a:solidFill>
                    <a:srgbClr val="DE6A10"/>
                  </a:solidFill>
                </a:rPr>
                <a:t>na</a:t>
              </a:r>
            </a:p>
          </p:txBody>
        </p:sp>
        <p:pic>
          <p:nvPicPr>
            <p:cNvPr id="6" name="Picture 5" descr="GitHub-Mark-120px-plu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63970" y="4381571"/>
            <a:ext cx="5596039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rgbClr val="790041"/>
                </a:solidFill>
                <a:effectLst/>
                <a:uFillTx/>
                <a:sym typeface="Yanone Kaffeesatz Regular"/>
              </a:rPr>
              <a:t>Editor Tools team lead at</a:t>
            </a:r>
            <a:r>
              <a:rPr kumimoji="0" lang="en-US" sz="4400" b="0" i="0" u="none" strike="noStrike" cap="none" spc="0" normalizeH="0">
                <a:ln>
                  <a:noFill/>
                </a:ln>
                <a:solidFill>
                  <a:srgbClr val="790041"/>
                </a:solidFill>
                <a:effectLst/>
                <a:uFillTx/>
                <a:sym typeface="Yanone Kaffeesatz Regular"/>
              </a:rPr>
              <a:t> GitHub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90041"/>
              </a:solidFill>
              <a:effectLst/>
              <a:uFillTx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slow" advTm="1981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Merge vs Rebase</a:t>
            </a:r>
          </a:p>
        </p:txBody>
      </p:sp>
    </p:spTree>
    <p:extLst>
      <p:ext uri="{BB962C8B-B14F-4D97-AF65-F5344CB8AC3E}">
        <p14:creationId xmlns:p14="http://schemas.microsoft.com/office/powerpoint/2010/main" val="4158070467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Why 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Backing up work in progress</a:t>
            </a:r>
          </a:p>
          <a:p>
            <a:r>
              <a:rPr lang="en-US"/>
              <a:t>Cleaning history before a PR review</a:t>
            </a:r>
          </a:p>
        </p:txBody>
      </p:sp>
    </p:spTree>
    <p:extLst>
      <p:ext uri="{BB962C8B-B14F-4D97-AF65-F5344CB8AC3E}">
        <p14:creationId xmlns:p14="http://schemas.microsoft.com/office/powerpoint/2010/main" val="196400414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Why merge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 is being reviewed</a:t>
            </a:r>
          </a:p>
          <a:p>
            <a:r>
              <a:rPr lang="en-US"/>
              <a:t>Multiple contributors</a:t>
            </a:r>
          </a:p>
          <a:p>
            <a:r>
              <a:rPr lang="en-US"/>
              <a:t>force-push will cause conflicts for other people</a:t>
            </a:r>
          </a:p>
        </p:txBody>
      </p:sp>
    </p:spTree>
    <p:extLst>
      <p:ext uri="{BB962C8B-B14F-4D97-AF65-F5344CB8AC3E}">
        <p14:creationId xmlns:p14="http://schemas.microsoft.com/office/powerpoint/2010/main" val="1213559542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Reflog</a:t>
            </a:r>
          </a:p>
        </p:txBody>
      </p:sp>
    </p:spTree>
    <p:extLst>
      <p:ext uri="{BB962C8B-B14F-4D97-AF65-F5344CB8AC3E}">
        <p14:creationId xmlns:p14="http://schemas.microsoft.com/office/powerpoint/2010/main" val="3898572669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Bisect</a:t>
            </a:r>
          </a:p>
        </p:txBody>
      </p:sp>
    </p:spTree>
    <p:extLst>
      <p:ext uri="{BB962C8B-B14F-4D97-AF65-F5344CB8AC3E}">
        <p14:creationId xmlns:p14="http://schemas.microsoft.com/office/powerpoint/2010/main" val="3407565682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Moving around again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bisect automates history navigation</a:t>
            </a:r>
          </a:p>
          <a:p>
            <a:r>
              <a:rPr lang="en-US"/>
              <a:t>Binary search on a range of commits</a:t>
            </a:r>
          </a:p>
        </p:txBody>
      </p:sp>
    </p:spTree>
    <p:extLst>
      <p:ext uri="{BB962C8B-B14F-4D97-AF65-F5344CB8AC3E}">
        <p14:creationId xmlns:p14="http://schemas.microsoft.com/office/powerpoint/2010/main" val="32187369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Large Files</a:t>
            </a:r>
          </a:p>
        </p:txBody>
      </p:sp>
    </p:spTree>
    <p:extLst>
      <p:ext uri="{BB962C8B-B14F-4D97-AF65-F5344CB8AC3E}">
        <p14:creationId xmlns:p14="http://schemas.microsoft.com/office/powerpoint/2010/main" val="3076277103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49203" y="1282798"/>
            <a:ext cx="7245604" cy="2577905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git lfs install</a:t>
            </a:r>
          </a:p>
          <a:p>
            <a:r>
              <a:rPr lang="en-US">
                <a:solidFill>
                  <a:schemeClr val="accent4"/>
                </a:solidFill>
              </a:rPr>
              <a:t>git lfs track '*.jpg'</a:t>
            </a:r>
          </a:p>
        </p:txBody>
      </p:sp>
    </p:spTree>
    <p:extLst>
      <p:ext uri="{BB962C8B-B14F-4D97-AF65-F5344CB8AC3E}">
        <p14:creationId xmlns:p14="http://schemas.microsoft.com/office/powerpoint/2010/main" val="252939096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Submodules</a:t>
            </a:r>
          </a:p>
        </p:txBody>
      </p:sp>
    </p:spTree>
    <p:extLst>
      <p:ext uri="{BB962C8B-B14F-4D97-AF65-F5344CB8AC3E}">
        <p14:creationId xmlns:p14="http://schemas.microsoft.com/office/powerpoint/2010/main" val="724661445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0715269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50442" y="2193303"/>
            <a:ext cx="6643121" cy="756894"/>
          </a:xfrm>
        </p:spPr>
        <p:txBody>
          <a:bodyPr/>
          <a:lstStyle/>
          <a:p>
            <a:r>
              <a:rPr lang="en-US" sz="5400"/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1831918199"/>
      </p:ext>
    </p:extLst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Branch filtering</a:t>
            </a:r>
          </a:p>
        </p:txBody>
      </p:sp>
    </p:spTree>
    <p:extLst>
      <p:ext uri="{BB962C8B-B14F-4D97-AF65-F5344CB8AC3E}">
        <p14:creationId xmlns:p14="http://schemas.microsoft.com/office/powerpoint/2010/main" val="386608131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Oops you committed a password</a:t>
            </a:r>
          </a:p>
        </p:txBody>
      </p:sp>
    </p:spTree>
    <p:extLst>
      <p:ext uri="{BB962C8B-B14F-4D97-AF65-F5344CB8AC3E}">
        <p14:creationId xmlns:p14="http://schemas.microsoft.com/office/powerpoint/2010/main" val="1766400655"/>
      </p:ext>
    </p:extLst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06370" y="1898351"/>
            <a:ext cx="6331273" cy="1346799"/>
          </a:xfrm>
        </p:spPr>
        <p:txBody>
          <a:bodyPr/>
          <a:lstStyle/>
          <a:p>
            <a:r>
              <a:rPr lang="en-US"/>
              <a:t>git filter-branch</a:t>
            </a:r>
          </a:p>
        </p:txBody>
      </p:sp>
    </p:spTree>
    <p:extLst>
      <p:ext uri="{BB962C8B-B14F-4D97-AF65-F5344CB8AC3E}">
        <p14:creationId xmlns:p14="http://schemas.microsoft.com/office/powerpoint/2010/main" val="2951643117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872" y="4301449"/>
            <a:ext cx="2554901" cy="610974"/>
            <a:chOff x="463970" y="1799549"/>
            <a:chExt cx="2554901" cy="610974"/>
          </a:xfrm>
        </p:grpSpPr>
        <p:pic>
          <p:nvPicPr>
            <p:cNvPr id="4" name="TwitterLogo_#55acee.png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134"/>
            <p:cNvSpPr/>
            <p:nvPr/>
          </p:nvSpPr>
          <p:spPr>
            <a:xfrm>
              <a:off x="1040411" y="1799549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4</a:t>
              </a:r>
              <a:r>
                <a:rPr sz="5400"/>
                <a:t>na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0402" y="4301449"/>
            <a:ext cx="2472771" cy="610974"/>
            <a:chOff x="546100" y="2624648"/>
            <a:chExt cx="2472771" cy="610974"/>
          </a:xfrm>
        </p:grpSpPr>
        <p:sp>
          <p:nvSpPr>
            <p:cNvPr id="10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a</a:t>
              </a:r>
              <a:r>
                <a:rPr sz="5400"/>
                <a:t>na</a:t>
              </a:r>
            </a:p>
          </p:txBody>
        </p:sp>
        <p:pic>
          <p:nvPicPr>
            <p:cNvPr id="11" name="Picture 10" descr="GitHub-Mark-120px-pl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pic>
        <p:nvPicPr>
          <p:cNvPr id="12" name="IMG_08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541" y="139701"/>
            <a:ext cx="1020230" cy="13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3208471" y="4202371"/>
            <a:ext cx="2923734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sp>
        <p:nvSpPr>
          <p:cNvPr id="14" name="TextBox 13"/>
          <p:cNvSpPr txBox="1"/>
          <p:nvPr/>
        </p:nvSpPr>
        <p:spPr>
          <a:xfrm rot="20293331">
            <a:off x="-37567" y="597100"/>
            <a:ext cx="3347070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Questions</a:t>
            </a:r>
            <a:r>
              <a:rPr kumimoji="0" lang="en-US" sz="4400" b="0" i="0" u="none" strike="noStrike" cap="none" spc="0" normalizeH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 anyone?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885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Index</a:t>
            </a:r>
          </a:p>
        </p:txBody>
      </p:sp>
    </p:spTree>
    <p:extLst>
      <p:ext uri="{BB962C8B-B14F-4D97-AF65-F5344CB8AC3E}">
        <p14:creationId xmlns:p14="http://schemas.microsoft.com/office/powerpoint/2010/main" val="2056696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>
          <a:xfrm>
            <a:off x="-1" y="1860133"/>
            <a:ext cx="3721101" cy="964367"/>
          </a:xfrm>
        </p:spPr>
        <p:txBody>
          <a:bodyPr/>
          <a:lstStyle/>
          <a:p>
            <a:r>
              <a:rPr lang="en-US"/>
              <a:t>4 levels</a:t>
            </a:r>
          </a:p>
        </p:txBody>
      </p:sp>
      <p:pic>
        <p:nvPicPr>
          <p:cNvPr id="4" name="Picture 3" descr="git_index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61" y="292100"/>
            <a:ext cx="5614040" cy="45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1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add</a:t>
            </a:r>
          </a:p>
          <a:p>
            <a:r>
              <a:rPr lang="en-US"/>
              <a:t>git add -p</a:t>
            </a:r>
          </a:p>
          <a:p>
            <a:r>
              <a:rPr lang="en-US"/>
              <a:t>git mv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3"/>
          </p:nvPr>
        </p:nvSpPr>
        <p:spPr>
          <a:xfrm>
            <a:off x="2" y="224119"/>
            <a:ext cx="9144001" cy="1028763"/>
          </a:xfrm>
        </p:spPr>
        <p:txBody>
          <a:bodyPr/>
          <a:lstStyle/>
          <a:p>
            <a:r>
              <a:rPr lang="en-US"/>
              <a:t>Index or Staging Area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git rm</a:t>
            </a:r>
          </a:p>
          <a:p>
            <a:r>
              <a:rPr lang="en-US"/>
              <a:t>git rm --cached</a:t>
            </a:r>
          </a:p>
        </p:txBody>
      </p:sp>
    </p:spTree>
    <p:extLst>
      <p:ext uri="{BB962C8B-B14F-4D97-AF65-F5344CB8AC3E}">
        <p14:creationId xmlns:p14="http://schemas.microsoft.com/office/powerpoint/2010/main" val="730417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Navigating History</a:t>
            </a:r>
          </a:p>
        </p:txBody>
      </p:sp>
    </p:spTree>
    <p:extLst>
      <p:ext uri="{BB962C8B-B14F-4D97-AF65-F5344CB8AC3E}">
        <p14:creationId xmlns:p14="http://schemas.microsoft.com/office/powerpoint/2010/main" val="413966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History as a tree</a:t>
            </a:r>
          </a:p>
        </p:txBody>
      </p:sp>
    </p:spTree>
    <p:extLst>
      <p:ext uri="{BB962C8B-B14F-4D97-AF65-F5344CB8AC3E}">
        <p14:creationId xmlns:p14="http://schemas.microsoft.com/office/powerpoint/2010/main" val="905574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3" y="1701107"/>
            <a:ext cx="8251034" cy="1741289"/>
          </a:xfrm>
        </p:spPr>
        <p:txBody>
          <a:bodyPr>
            <a:normAutofit fontScale="90000"/>
          </a:bodyPr>
          <a:lstStyle/>
          <a:p>
            <a:r>
              <a:rPr lang="en-US"/>
              <a:t>Branches == labels</a:t>
            </a:r>
          </a:p>
        </p:txBody>
      </p:sp>
    </p:spTree>
    <p:extLst>
      <p:ext uri="{BB962C8B-B14F-4D97-AF65-F5344CB8AC3E}">
        <p14:creationId xmlns:p14="http://schemas.microsoft.com/office/powerpoint/2010/main" val="3369803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FFFFFF"/>
      </a:dk1>
      <a:lt1>
        <a:srgbClr val="A6AAA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400080"/>
      </a:hlink>
      <a:folHlink>
        <a:srgbClr val="400080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318</Words>
  <Application>Microsoft Macintosh PowerPoint</Application>
  <PresentationFormat>On-screen Show (16:9)</PresentationFormat>
  <Paragraphs>78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White</vt:lpstr>
      <vt:lpstr>PowerPoint Presentation</vt:lpstr>
      <vt:lpstr>PowerPoint Presentation</vt:lpstr>
      <vt:lpstr>PowerPoint Presentation</vt:lpstr>
      <vt:lpstr>The Index</vt:lpstr>
      <vt:lpstr>PowerPoint Presentation</vt:lpstr>
      <vt:lpstr>PowerPoint Presentation</vt:lpstr>
      <vt:lpstr>Navigating History</vt:lpstr>
      <vt:lpstr>History as a tree</vt:lpstr>
      <vt:lpstr>Branches == labels</vt:lpstr>
      <vt:lpstr>There's a HEAD</vt:lpstr>
      <vt:lpstr>Reset</vt:lpstr>
      <vt:lpstr>PowerPoint Presentation</vt:lpstr>
      <vt:lpstr>PowerPoint Presentation</vt:lpstr>
      <vt:lpstr>Stashing</vt:lpstr>
      <vt:lpstr>A stack of changes</vt:lpstr>
      <vt:lpstr>PowerPoint Presentation</vt:lpstr>
      <vt:lpstr>Rebase</vt:lpstr>
      <vt:lpstr>PowerPoint Presentation</vt:lpstr>
      <vt:lpstr>PowerPoint Presentation</vt:lpstr>
      <vt:lpstr>Merge vs Rebase</vt:lpstr>
      <vt:lpstr>PowerPoint Presentation</vt:lpstr>
      <vt:lpstr>PowerPoint Presentation</vt:lpstr>
      <vt:lpstr>Reflog</vt:lpstr>
      <vt:lpstr>Bisect</vt:lpstr>
      <vt:lpstr>PowerPoint Presentation</vt:lpstr>
      <vt:lpstr>Large Files</vt:lpstr>
      <vt:lpstr>PowerPoint Presentation</vt:lpstr>
      <vt:lpstr>Submodules</vt:lpstr>
      <vt:lpstr>For dependencies</vt:lpstr>
      <vt:lpstr>Branch filtering</vt:lpstr>
      <vt:lpstr>Oops you committed a password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278</cp:revision>
  <dcterms:modified xsi:type="dcterms:W3CDTF">2016-10-07T12:21:40Z</dcterms:modified>
</cp:coreProperties>
</file>