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3" r:id="rId9"/>
    <p:sldId id="264" r:id="rId10"/>
    <p:sldId id="267" r:id="rId11"/>
    <p:sldId id="270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5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</a:t>
            </a:r>
            <a:r>
              <a:rPr lang="en-US" dirty="0" smtClean="0"/>
              <a:t>People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people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53.21393863667916</c:v>
                </c:pt>
                <c:pt idx="1">
                  <c:v>17.013744273219491</c:v>
                </c:pt>
                <c:pt idx="2">
                  <c:v>12.154657781479939</c:v>
                </c:pt>
                <c:pt idx="3">
                  <c:v>10.561571567402471</c:v>
                </c:pt>
                <c:pt idx="4">
                  <c:v>7.0560877412189358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Reason</a:t>
            </a:r>
            <a:r>
              <a:rPr lang="en-US" baseline="0" dirty="0" smtClean="0"/>
              <a:t>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Central Province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13.429428645969216</c:v>
                </c:pt>
                <c:pt idx="1">
                  <c:v>11.036311709506325</c:v>
                </c:pt>
                <c:pt idx="2">
                  <c:v>18.389491719017702</c:v>
                </c:pt>
                <c:pt idx="3">
                  <c:v>8.938547486033519</c:v>
                </c:pt>
                <c:pt idx="4">
                  <c:v>6.3944909001475647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Eastern Province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11.616227498043308</c:v>
                </c:pt>
                <c:pt idx="1">
                  <c:v>2.7335781313749492</c:v>
                </c:pt>
                <c:pt idx="2">
                  <c:v>22.901199314677328</c:v>
                </c:pt>
                <c:pt idx="3">
                  <c:v>8.4127505750903726</c:v>
                </c:pt>
                <c:pt idx="4">
                  <c:v>9.3949827840629609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 Central Province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6.4701278372032354</c:v>
                </c:pt>
                <c:pt idx="1">
                  <c:v>4.5083639330885354</c:v>
                </c:pt>
                <c:pt idx="2">
                  <c:v>10.508280982295831</c:v>
                </c:pt>
                <c:pt idx="3">
                  <c:v>6.309562931317779</c:v>
                </c:pt>
                <c:pt idx="4">
                  <c:v>11.903590752582391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North Western Province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8.4594312548917294</c:v>
                </c:pt>
                <c:pt idx="1">
                  <c:v>10.36311709506324</c:v>
                </c:pt>
                <c:pt idx="2">
                  <c:v>9.1376356367789828</c:v>
                </c:pt>
                <c:pt idx="3">
                  <c:v>12.520538941833717</c:v>
                </c:pt>
                <c:pt idx="4">
                  <c:v>5.902606984751599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Northern Province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18.014609966084009</c:v>
                </c:pt>
                <c:pt idx="1">
                  <c:v>10.424316605467157</c:v>
                </c:pt>
                <c:pt idx="2">
                  <c:v>23.729297544260422</c:v>
                </c:pt>
                <c:pt idx="3">
                  <c:v>17.778508051265199</c:v>
                </c:pt>
                <c:pt idx="4">
                  <c:v>11.706837186424005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Sabaragamuwa Province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9.0986172710670505</c:v>
                </c:pt>
                <c:pt idx="1">
                  <c:v>11.09751121991024</c:v>
                </c:pt>
                <c:pt idx="2">
                  <c:v>0.88520845231296397</c:v>
                </c:pt>
                <c:pt idx="3">
                  <c:v>6.9996713769306602</c:v>
                </c:pt>
                <c:pt idx="4">
                  <c:v>6.7388096409247424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Southern Province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Sheet1!$B$8:$F$8</c:f>
              <c:numCache>
                <c:formatCode>General</c:formatCode>
                <c:ptCount val="5"/>
                <c:pt idx="0">
                  <c:v>14.068614662144535</c:v>
                </c:pt>
                <c:pt idx="1">
                  <c:v>18.237454100367199</c:v>
                </c:pt>
                <c:pt idx="2">
                  <c:v>7.1958880639634497</c:v>
                </c:pt>
                <c:pt idx="3">
                  <c:v>15.34669733815314</c:v>
                </c:pt>
                <c:pt idx="4">
                  <c:v>16.035415641908511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Uva Province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Sheet1!$B$9:$F$9</c:f>
              <c:numCache>
                <c:formatCode>General</c:formatCode>
                <c:ptCount val="5"/>
                <c:pt idx="0">
                  <c:v>7.2006261414036006</c:v>
                </c:pt>
                <c:pt idx="1">
                  <c:v>8.9555283557731542</c:v>
                </c:pt>
                <c:pt idx="2">
                  <c:v>1.2849800114220444</c:v>
                </c:pt>
                <c:pt idx="3">
                  <c:v>3.2533683864607297</c:v>
                </c:pt>
                <c:pt idx="4">
                  <c:v>5.7058534185932119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Western Province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11.642316723193321</c:v>
                </c:pt>
                <c:pt idx="1">
                  <c:v>22.643818849449204</c:v>
                </c:pt>
                <c:pt idx="2">
                  <c:v>5.968018275271274</c:v>
                </c:pt>
                <c:pt idx="3">
                  <c:v>20.440354912914888</c:v>
                </c:pt>
                <c:pt idx="4">
                  <c:v>26.21741269060502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4206048"/>
        <c:axId val="2004202240"/>
      </c:barChart>
      <c:catAx>
        <c:axId val="200420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202240"/>
        <c:crosses val="autoZero"/>
        <c:auto val="1"/>
        <c:lblAlgn val="ctr"/>
        <c:lblOffset val="100"/>
        <c:noMultiLvlLbl val="0"/>
      </c:catAx>
      <c:valAx>
        <c:axId val="200420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20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Reason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Facilities are not necessary 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34.430604982206404</c:v>
                </c:pt>
                <c:pt idx="1">
                  <c:v>46.738513896766875</c:v>
                </c:pt>
                <c:pt idx="2">
                  <c:v>28.100263852242747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Cost of equipment too 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0.62277580071174377</c:v>
                </c:pt>
                <c:pt idx="1">
                  <c:v>21.100397050482133</c:v>
                </c:pt>
                <c:pt idx="2">
                  <c:v>12.928759894459102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Lack of knowledge and skills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0.53380782918149472</c:v>
                </c:pt>
                <c:pt idx="1">
                  <c:v>3.5734543391945546</c:v>
                </c:pt>
                <c:pt idx="2">
                  <c:v>7.7836411609498679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Availability of alternative options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0.1779359430604982</c:v>
                </c:pt>
                <c:pt idx="1">
                  <c:v>2.2121384004537719</c:v>
                </c:pt>
                <c:pt idx="2">
                  <c:v>6.1345646437994716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Privacy/security reasons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0.1779359430604982</c:v>
                </c:pt>
                <c:pt idx="1">
                  <c:v>0.34032898468519568</c:v>
                </c:pt>
                <c:pt idx="2">
                  <c:v>0.65963060686015829</c:v>
                </c:pt>
              </c:numCache>
            </c:numRef>
          </c:val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Cost of services too high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44.217081850533809</c:v>
                </c:pt>
                <c:pt idx="1">
                  <c:v>8.678389109472489</c:v>
                </c:pt>
                <c:pt idx="2">
                  <c:v>30.013192612137203</c:v>
                </c:pt>
              </c:numCache>
            </c:numRef>
          </c:val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Services are not available in the area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2.1352313167259789</c:v>
                </c:pt>
                <c:pt idx="1">
                  <c:v>4.0839478162223486</c:v>
                </c:pt>
                <c:pt idx="2">
                  <c:v>6.002638522427441</c:v>
                </c:pt>
              </c:numCache>
            </c:numRef>
          </c:val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Socio Cultural reasons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>
                  <c:v>0.35587188612099641</c:v>
                </c:pt>
                <c:pt idx="1">
                  <c:v>0.11344299489506524</c:v>
                </c:pt>
                <c:pt idx="2">
                  <c:v>1.5831134564643801</c:v>
                </c:pt>
              </c:numCache>
            </c:numRef>
          </c:val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Other 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Sheet1!$B$11:$D$11</c:f>
              <c:numCache>
                <c:formatCode>General</c:formatCode>
                <c:ptCount val="3"/>
                <c:pt idx="0">
                  <c:v>10.587188612099645</c:v>
                </c:pt>
                <c:pt idx="1">
                  <c:v>9.8128190584231412</c:v>
                </c:pt>
                <c:pt idx="2">
                  <c:v>3.5620052770448551</c:v>
                </c:pt>
              </c:numCache>
            </c:numRef>
          </c:val>
        </c:ser>
        <c:ser>
          <c:idx val="9"/>
          <c:order val="9"/>
          <c:tx>
            <c:strRef>
              <c:f>Sheet1!$A$12</c:f>
              <c:strCache>
                <c:ptCount val="1"/>
                <c:pt idx="0">
                  <c:v>Quality of services are low in the area  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Sheet1!$B$12:$D$12</c:f>
              <c:numCache>
                <c:formatCode>General</c:formatCode>
                <c:ptCount val="3"/>
                <c:pt idx="0">
                  <c:v>6.4946619217081851</c:v>
                </c:pt>
                <c:pt idx="1">
                  <c:v>3.176403857061826</c:v>
                </c:pt>
                <c:pt idx="2">
                  <c:v>2.9023746701846966</c:v>
                </c:pt>
              </c:numCache>
            </c:numRef>
          </c:val>
        </c:ser>
        <c:ser>
          <c:idx val="10"/>
          <c:order val="10"/>
          <c:tx>
            <c:strRef>
              <c:f>Sheet1!$A$13</c:f>
              <c:strCache>
                <c:ptCount val="1"/>
                <c:pt idx="0">
                  <c:v>Have access to facilities elsewhere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0.26690391459074736</c:v>
                </c:pt>
                <c:pt idx="1">
                  <c:v>0.17016449234259784</c:v>
                </c:pt>
                <c:pt idx="2">
                  <c:v>0.32981530343007914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4197344"/>
        <c:axId val="2004198432"/>
      </c:barChart>
      <c:catAx>
        <c:axId val="200419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198432"/>
        <c:crosses val="autoZero"/>
        <c:auto val="1"/>
        <c:lblAlgn val="ctr"/>
        <c:lblOffset val="100"/>
        <c:noMultiLvlLbl val="0"/>
      </c:catAx>
      <c:valAx>
        <c:axId val="20041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19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Avg_ICT_Usage_Central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AVG_ICT_USAGE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Kandy</c:v>
                </c:pt>
                <c:pt idx="1">
                  <c:v>Matale</c:v>
                </c:pt>
                <c:pt idx="2">
                  <c:v>Nuwara Eliya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1.2596618357487941</c:v>
                </c:pt>
                <c:pt idx="1">
                  <c:v>1.0562655307064324</c:v>
                </c:pt>
                <c:pt idx="2">
                  <c:v>0.85694549108264428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8347312"/>
        <c:axId val="1858344048"/>
      </c:lineChart>
      <c:catAx>
        <c:axId val="185834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344048"/>
        <c:crosses val="autoZero"/>
        <c:auto val="1"/>
        <c:lblAlgn val="ctr"/>
        <c:lblOffset val="100"/>
        <c:noMultiLvlLbl val="0"/>
      </c:catAx>
      <c:valAx>
        <c:axId val="185834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34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Avg_ICT_Usage_Southern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Galle</c:v>
                </c:pt>
                <c:pt idx="1">
                  <c:v>Hambantota</c:v>
                </c:pt>
                <c:pt idx="2">
                  <c:v>Matara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1.4876353975066341</c:v>
                </c:pt>
                <c:pt idx="1">
                  <c:v>0.96555915721231689</c:v>
                </c:pt>
                <c:pt idx="2">
                  <c:v>1.1470349309504411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Galle</c:v>
                </c:pt>
                <c:pt idx="1">
                  <c:v>Hambantota</c:v>
                </c:pt>
                <c:pt idx="2">
                  <c:v>Matara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Galle</c:v>
                </c:pt>
                <c:pt idx="1">
                  <c:v>Hambantota</c:v>
                </c:pt>
                <c:pt idx="2">
                  <c:v>Matara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1258432"/>
        <c:axId val="1721272576"/>
      </c:lineChart>
      <c:catAx>
        <c:axId val="172125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272576"/>
        <c:crosses val="autoZero"/>
        <c:auto val="1"/>
        <c:lblAlgn val="ctr"/>
        <c:lblOffset val="100"/>
        <c:noMultiLvlLbl val="0"/>
      </c:catAx>
      <c:valAx>
        <c:axId val="172127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25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Category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11.185755283068092</c:v>
                </c:pt>
                <c:pt idx="1">
                  <c:v>7.9967360261117904</c:v>
                </c:pt>
                <c:pt idx="2">
                  <c:v>3.9406053683609366</c:v>
                </c:pt>
                <c:pt idx="3">
                  <c:v>7.7555044364114369</c:v>
                </c:pt>
                <c:pt idx="4">
                  <c:v>2.5086079685194296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61.394469084268202</c:v>
                </c:pt>
                <c:pt idx="1">
                  <c:v>50.3671970624235</c:v>
                </c:pt>
                <c:pt idx="2">
                  <c:v>60.479725870930899</c:v>
                </c:pt>
                <c:pt idx="3">
                  <c:v>46.072954321393361</c:v>
                </c:pt>
                <c:pt idx="4">
                  <c:v>40.039350713231677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27.419775632663711</c:v>
                </c:pt>
                <c:pt idx="1">
                  <c:v>41.63606691146471</c:v>
                </c:pt>
                <c:pt idx="2">
                  <c:v>35.579668760708167</c:v>
                </c:pt>
                <c:pt idx="3">
                  <c:v>46.171541242195204</c:v>
                </c:pt>
                <c:pt idx="4">
                  <c:v>57.452041318248895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2510768"/>
        <c:axId val="1602515664"/>
      </c:barChart>
      <c:catAx>
        <c:axId val="160251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515664"/>
        <c:crosses val="autoZero"/>
        <c:auto val="1"/>
        <c:lblAlgn val="ctr"/>
        <c:lblOffset val="100"/>
        <c:noMultiLvlLbl val="0"/>
      </c:catAx>
      <c:valAx>
        <c:axId val="160251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51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</a:t>
            </a:r>
            <a:r>
              <a:rPr lang="en-US" dirty="0" smtClean="0"/>
              <a:t>People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Desktop_Laptop_Tablet_Usage_HO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1.1805374380380903E-2</c:v>
                </c:pt>
                <c:pt idx="1">
                  <c:v>0.24214606283149734</c:v>
                </c:pt>
                <c:pt idx="2">
                  <c:v>8.5665334094802967E-2</c:v>
                </c:pt>
                <c:pt idx="3">
                  <c:v>0.3269799539927703</c:v>
                </c:pt>
                <c:pt idx="4">
                  <c:v>1.2484013772749631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Smart_Phone_usage_HO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6.8940777458909475E-2</c:v>
                </c:pt>
                <c:pt idx="1">
                  <c:v>0.45960832313341493</c:v>
                </c:pt>
                <c:pt idx="2">
                  <c:v>0.30354083380925184</c:v>
                </c:pt>
                <c:pt idx="3">
                  <c:v>1.5842918172855736</c:v>
                </c:pt>
                <c:pt idx="4">
                  <c:v>1.6807673389080178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 of Internet_usage_HO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1.950169579963475E-2</c:v>
                </c:pt>
                <c:pt idx="1">
                  <c:v>0.29416564667482659</c:v>
                </c:pt>
                <c:pt idx="2">
                  <c:v>0.13106796116504854</c:v>
                </c:pt>
                <c:pt idx="3">
                  <c:v>1.2786723627998686</c:v>
                </c:pt>
                <c:pt idx="4">
                  <c:v>1.4623708804722086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of maxSocConnect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1.0071093138533787</c:v>
                </c:pt>
                <c:pt idx="1">
                  <c:v>1.4218686250509995</c:v>
                </c:pt>
                <c:pt idx="2">
                  <c:v>1.0185608223872074</c:v>
                </c:pt>
                <c:pt idx="3">
                  <c:v>6.7193558987840944</c:v>
                </c:pt>
                <c:pt idx="4">
                  <c:v>6.9262174126906046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Average of countSocialNetwork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5.4004696060527005E-2</c:v>
                </c:pt>
                <c:pt idx="1">
                  <c:v>0.76968584251325989</c:v>
                </c:pt>
                <c:pt idx="2">
                  <c:v>0.4774414620217019</c:v>
                </c:pt>
                <c:pt idx="3">
                  <c:v>3.9461058166283274</c:v>
                </c:pt>
                <c:pt idx="4">
                  <c:v>5.4136743728480079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8948512"/>
        <c:axId val="1678949056"/>
      </c:barChart>
      <c:catAx>
        <c:axId val="167894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949056"/>
        <c:crosses val="autoZero"/>
        <c:auto val="1"/>
        <c:lblAlgn val="ctr"/>
        <c:lblOffset val="100"/>
        <c:noMultiLvlLbl val="0"/>
      </c:catAx>
      <c:valAx>
        <c:axId val="167894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94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</a:t>
            </a:r>
            <a:r>
              <a:rPr lang="en-US" dirty="0" smtClean="0"/>
              <a:t>People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ICT LITERACY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totSkills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3.945995303939473E-2</c:v>
                </c:pt>
                <c:pt idx="1">
                  <c:v>2.9047327621379031</c:v>
                </c:pt>
                <c:pt idx="2">
                  <c:v>0.21416333523700742</c:v>
                </c:pt>
                <c:pt idx="3">
                  <c:v>2.3720013144922776</c:v>
                </c:pt>
                <c:pt idx="4">
                  <c:v>8.1795376291195279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maxICTLit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6.8484216018784242E-3</c:v>
                </c:pt>
                <c:pt idx="1">
                  <c:v>4.621583027335781</c:v>
                </c:pt>
                <c:pt idx="2">
                  <c:v>3.8549400342661334E-2</c:v>
                </c:pt>
                <c:pt idx="3">
                  <c:v>3.5461715412421952</c:v>
                </c:pt>
                <c:pt idx="4">
                  <c:v>3.0462370880472207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2945984"/>
        <c:axId val="2004197888"/>
      </c:barChart>
      <c:catAx>
        <c:axId val="148294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197888"/>
        <c:crosses val="autoZero"/>
        <c:auto val="1"/>
        <c:lblAlgn val="ctr"/>
        <c:lblOffset val="100"/>
        <c:noMultiLvlLbl val="0"/>
      </c:catAx>
      <c:valAx>
        <c:axId val="200419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94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</a:t>
            </a:r>
            <a:r>
              <a:rPr lang="en-US" dirty="0" smtClean="0"/>
              <a:t>People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Employment</a:t>
            </a:r>
            <a:r>
              <a:rPr lang="en-US" baseline="0" dirty="0" smtClean="0"/>
              <a:t>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Employed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37.842421080093921</c:v>
                </c:pt>
                <c:pt idx="1">
                  <c:v>35.12851897184823</c:v>
                </c:pt>
                <c:pt idx="2">
                  <c:v>41.033695031410623</c:v>
                </c:pt>
                <c:pt idx="3">
                  <c:v>62.208347025961217</c:v>
                </c:pt>
                <c:pt idx="4">
                  <c:v>60.108214461387114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Household 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9.2355857031046185</c:v>
                </c:pt>
                <c:pt idx="1">
                  <c:v>3.835169318645451</c:v>
                </c:pt>
                <c:pt idx="2">
                  <c:v>11.536264991433466</c:v>
                </c:pt>
                <c:pt idx="3">
                  <c:v>4.3378245152809729</c:v>
                </c:pt>
                <c:pt idx="4">
                  <c:v>1.2297097884899164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Migrated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0.14349073832507175</c:v>
                </c:pt>
                <c:pt idx="1">
                  <c:v>0.14279885760913913</c:v>
                </c:pt>
                <c:pt idx="2">
                  <c:v>0.17133066818960593</c:v>
                </c:pt>
                <c:pt idx="3">
                  <c:v>0.78869536641472238</c:v>
                </c:pt>
                <c:pt idx="4">
                  <c:v>0.49188391539596654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0.23480302635011741</c:v>
                </c:pt>
                <c:pt idx="1">
                  <c:v>6.119951040391676E-2</c:v>
                </c:pt>
                <c:pt idx="2">
                  <c:v>0.45688178183894917</c:v>
                </c:pt>
                <c:pt idx="3">
                  <c:v>0.39434768320736119</c:v>
                </c:pt>
                <c:pt idx="4">
                  <c:v>0.14756517461878996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Retired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2.7785024784763892</c:v>
                </c:pt>
                <c:pt idx="1">
                  <c:v>2.1623827009383927</c:v>
                </c:pt>
                <c:pt idx="2">
                  <c:v>2.6270702455739579</c:v>
                </c:pt>
                <c:pt idx="3">
                  <c:v>0.78869536641472238</c:v>
                </c:pt>
                <c:pt idx="4">
                  <c:v>0.73782587309394987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20.499608661622752</c:v>
                </c:pt>
                <c:pt idx="1">
                  <c:v>37.331701346389231</c:v>
                </c:pt>
                <c:pt idx="2">
                  <c:v>19.674471730439748</c:v>
                </c:pt>
                <c:pt idx="3">
                  <c:v>12.849162011173185</c:v>
                </c:pt>
                <c:pt idx="4">
                  <c:v>23.905558288243974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Unable to work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Sheet1!$B$8:$F$8</c:f>
              <c:numCache>
                <c:formatCode>General</c:formatCode>
                <c:ptCount val="5"/>
                <c:pt idx="0">
                  <c:v>2.3023741194886513</c:v>
                </c:pt>
                <c:pt idx="1">
                  <c:v>0.16319869441044471</c:v>
                </c:pt>
                <c:pt idx="2">
                  <c:v>1.5419760137064535</c:v>
                </c:pt>
                <c:pt idx="3">
                  <c:v>0.29576076240552085</c:v>
                </c:pt>
                <c:pt idx="4">
                  <c:v>0.14756517461878996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Unemployed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Sheet1!$B$9:$F$9</c:f>
              <c:numCache>
                <c:formatCode>General</c:formatCode>
                <c:ptCount val="5"/>
                <c:pt idx="0">
                  <c:v>26.96321419253848</c:v>
                </c:pt>
                <c:pt idx="1">
                  <c:v>21.1750305997552</c:v>
                </c:pt>
                <c:pt idx="2">
                  <c:v>22.958309537407196</c:v>
                </c:pt>
                <c:pt idx="3">
                  <c:v>18.337167269142292</c:v>
                </c:pt>
                <c:pt idx="4">
                  <c:v>13.2316773241515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4210400"/>
        <c:axId val="2004206592"/>
      </c:barChart>
      <c:catAx>
        <c:axId val="200421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206592"/>
        <c:crosses val="autoZero"/>
        <c:auto val="1"/>
        <c:lblAlgn val="ctr"/>
        <c:lblOffset val="100"/>
        <c:noMultiLvlLbl val="0"/>
      </c:catAx>
      <c:valAx>
        <c:axId val="200420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21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Education Level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Certificate level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12.914166449256456</c:v>
                </c:pt>
                <c:pt idx="1">
                  <c:v>36.189310485516117</c:v>
                </c:pt>
                <c:pt idx="2">
                  <c:v>18.989149057681328</c:v>
                </c:pt>
                <c:pt idx="3">
                  <c:v>44.002628984554718</c:v>
                </c:pt>
                <c:pt idx="4">
                  <c:v>62.567634038366947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Higher studies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0.76963214192538487</c:v>
                </c:pt>
                <c:pt idx="1">
                  <c:v>3.9167686658506726</c:v>
                </c:pt>
                <c:pt idx="2">
                  <c:v>1.513420902341519</c:v>
                </c:pt>
                <c:pt idx="3">
                  <c:v>4.173512980611239</c:v>
                </c:pt>
                <c:pt idx="4">
                  <c:v>16.920806689621248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 Schooling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2.1849726063135924</c:v>
                </c:pt>
                <c:pt idx="1">
                  <c:v>0.10199918400652795</c:v>
                </c:pt>
                <c:pt idx="2">
                  <c:v>2.4557395773843518</c:v>
                </c:pt>
                <c:pt idx="3">
                  <c:v>0.19717384160368059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0.22828072006261416</c:v>
                </c:pt>
                <c:pt idx="1">
                  <c:v>0</c:v>
                </c:pt>
                <c:pt idx="2">
                  <c:v>0.37121644774414625</c:v>
                </c:pt>
                <c:pt idx="3">
                  <c:v>0.13144922773578707</c:v>
                </c:pt>
                <c:pt idx="4">
                  <c:v>9.83767830791933E-2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Primary Education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4.8069397338899034</c:v>
                </c:pt>
                <c:pt idx="1">
                  <c:v>1.9175846593227255</c:v>
                </c:pt>
                <c:pt idx="2">
                  <c:v>4.4260422615648203</c:v>
                </c:pt>
                <c:pt idx="3">
                  <c:v>1.5445284258954979</c:v>
                </c:pt>
                <c:pt idx="4">
                  <c:v>1.9183472700442696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School Education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  <c:pt idx="3">
                  <c:v>cluster4</c:v>
                </c:pt>
                <c:pt idx="4">
                  <c:v>cluster5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79.096008348552047</c:v>
                </c:pt>
                <c:pt idx="1">
                  <c:v>57.874337005303957</c:v>
                </c:pt>
                <c:pt idx="2">
                  <c:v>72.244431753283834</c:v>
                </c:pt>
                <c:pt idx="3">
                  <c:v>49.950706539599082</c:v>
                </c:pt>
                <c:pt idx="4">
                  <c:v>18.49483521888834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1265504"/>
        <c:axId val="1721263872"/>
      </c:barChart>
      <c:catAx>
        <c:axId val="172126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263872"/>
        <c:crosses val="autoZero"/>
        <c:auto val="1"/>
        <c:lblAlgn val="ctr"/>
        <c:lblOffset val="100"/>
        <c:noMultiLvlLbl val="0"/>
      </c:catAx>
      <c:valAx>
        <c:axId val="172126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26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C064-DD79-4D65-805F-A67FEDACCC5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BC7DC-214D-4CA2-AE7A-EE98E053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 1 have higher number of people compared t the other clusters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people in cluster 1</a:t>
            </a:r>
            <a:r>
              <a:rPr lang="en-US" baseline="0" dirty="0" smtClean="0"/>
              <a:t> belongs to the rural area while higher number of people in cluster 5 belongs to the urban area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r>
              <a:rPr lang="en-US" baseline="0" dirty="0" smtClean="0"/>
              <a:t> in cluster 4 and 5 have higher ICT usage compared to the people in Cluster 1 and 2 and 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7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r>
              <a:rPr lang="en-US" baseline="0" dirty="0" smtClean="0"/>
              <a:t> in cluster 4 and 5 also have high ICT literacy compared to the cluster 1 and 3. But people in cluster 2 also have good ICT literacy even they do not have good ICT usage.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percentage of the people in cluster 4 and 5 are employed while unemployed percentage is lower. But  unemployed percentage of the cluster 1 ,2,3 is higher </a:t>
            </a:r>
            <a:r>
              <a:rPr lang="en-US" baseline="0" dirty="0" err="1" smtClean="0"/>
              <a:t>compated</a:t>
            </a:r>
            <a:r>
              <a:rPr lang="en-US" baseline="0" dirty="0" smtClean="0"/>
              <a:t> to the 4 and 5. This may be a </a:t>
            </a:r>
            <a:r>
              <a:rPr lang="en-US" baseline="0" dirty="0" err="1" smtClean="0"/>
              <a:t>reasn</a:t>
            </a:r>
            <a:r>
              <a:rPr lang="en-US" baseline="0" dirty="0" smtClean="0"/>
              <a:t> for lower ICT usage and Literacy in cluster 1 and 2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0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people in cluster 1 have higher</a:t>
            </a:r>
            <a:r>
              <a:rPr lang="en-US" baseline="0" dirty="0" smtClean="0"/>
              <a:t> education as the school education while many people in the cluster 5 have certificate level. People in cluster 5 have high </a:t>
            </a:r>
            <a:r>
              <a:rPr lang="en-US" baseline="0" dirty="0" err="1" smtClean="0"/>
              <a:t>higer</a:t>
            </a:r>
            <a:r>
              <a:rPr lang="en-US" baseline="0" dirty="0" smtClean="0"/>
              <a:t> studies people compared to the other clusters. Also cluster 1 contain no school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5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people in cluster 1 are belongs to the northern ,central and southern provinces,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1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people in cluster 1 have higher</a:t>
            </a:r>
            <a:r>
              <a:rPr lang="en-US" baseline="0" dirty="0" smtClean="0"/>
              <a:t> education as the school education while many people in the cluster 5 have certificate level. People in cluster 5 have high </a:t>
            </a:r>
            <a:r>
              <a:rPr lang="en-US" baseline="0" dirty="0" err="1" smtClean="0"/>
              <a:t>higer</a:t>
            </a:r>
            <a:r>
              <a:rPr lang="en-US" baseline="0" dirty="0" smtClean="0"/>
              <a:t> studies people compared to the other clusters. Also cluster 1 contain no school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8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6298-8BDA-40CB-B5C5-2B3CDD8183C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28-5605-4591-87E2-23BCFBCC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6298-8BDA-40CB-B5C5-2B3CDD8183C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28-5605-4591-87E2-23BCFBCC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0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6298-8BDA-40CB-B5C5-2B3CDD8183C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28-5605-4591-87E2-23BCFBCC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6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6298-8BDA-40CB-B5C5-2B3CDD8183C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28-5605-4591-87E2-23BCFBCC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6298-8BDA-40CB-B5C5-2B3CDD8183C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28-5605-4591-87E2-23BCFBCC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2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6298-8BDA-40CB-B5C5-2B3CDD8183C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28-5605-4591-87E2-23BCFBCC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8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6298-8BDA-40CB-B5C5-2B3CDD8183C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28-5605-4591-87E2-23BCFBCC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6298-8BDA-40CB-B5C5-2B3CDD8183C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28-5605-4591-87E2-23BCFBCC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8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6298-8BDA-40CB-B5C5-2B3CDD8183C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28-5605-4591-87E2-23BCFBCC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6298-8BDA-40CB-B5C5-2B3CDD8183C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28-5605-4591-87E2-23BCFBCC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6298-8BDA-40CB-B5C5-2B3CDD8183C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28-5605-4591-87E2-23BCFBCC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56298-8BDA-40CB-B5C5-2B3CDD8183C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F3828-5605-4591-87E2-23BCFBCC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29894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 and Analyze User </a:t>
            </a:r>
            <a:r>
              <a:rPr lang="en-US" dirty="0"/>
              <a:t>G</a:t>
            </a:r>
            <a:r>
              <a:rPr lang="en-US" dirty="0" smtClean="0"/>
              <a:t>roups </a:t>
            </a:r>
            <a:r>
              <a:rPr lang="en-US" dirty="0"/>
              <a:t>A</a:t>
            </a:r>
            <a:r>
              <a:rPr lang="en-US" dirty="0" smtClean="0"/>
              <a:t>ccording to the ICT literacy and Usage using Segmentation based approach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7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r>
              <a:rPr lang="en-US" dirty="0" smtClean="0"/>
              <a:t>Education Level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26978843"/>
              </p:ext>
            </p:extLst>
          </p:nvPr>
        </p:nvGraphicFramePr>
        <p:xfrm>
          <a:off x="1810238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38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Provinces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045716359"/>
              </p:ext>
            </p:extLst>
          </p:nvPr>
        </p:nvGraphicFramePr>
        <p:xfrm>
          <a:off x="1231900" y="16467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52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r>
              <a:rPr lang="en-US" dirty="0" smtClean="0"/>
              <a:t>  Reason for not Availability of ICT facility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368954854"/>
              </p:ext>
            </p:extLst>
          </p:nvPr>
        </p:nvGraphicFramePr>
        <p:xfrm>
          <a:off x="1231900" y="15705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3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r>
              <a:rPr lang="en-US" dirty="0" smtClean="0"/>
              <a:t>  Areas to consider when implementing ICT related Activities</a:t>
            </a:r>
          </a:p>
          <a:p>
            <a:pPr marL="0" indent="0">
              <a:buNone/>
            </a:pPr>
            <a:r>
              <a:rPr lang="en-US" dirty="0" smtClean="0"/>
              <a:t> in Sri Lanka: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622384756"/>
              </p:ext>
            </p:extLst>
          </p:nvPr>
        </p:nvGraphicFramePr>
        <p:xfrm>
          <a:off x="838200" y="2319866"/>
          <a:ext cx="3289300" cy="263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800335720"/>
              </p:ext>
            </p:extLst>
          </p:nvPr>
        </p:nvGraphicFramePr>
        <p:xfrm>
          <a:off x="4711700" y="2222500"/>
          <a:ext cx="3835400" cy="264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03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 People in cluster 1,2 seems to be lower ICT usage compared to the people in cluster 4 and 5 </a:t>
            </a:r>
          </a:p>
          <a:p>
            <a:pPr marL="0" indent="0">
              <a:buNone/>
            </a:pPr>
            <a:r>
              <a:rPr lang="en-US" dirty="0" smtClean="0"/>
              <a:t>Possible reasons: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1. Higher number of people in Cluster 1 belongs to the rural areas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2. Maximum Education level in cluster 1 is school education.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3. There is higher percentage of unemployed people  in cluster 1.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4.  Many people in cluster 1 belongs to the </a:t>
            </a:r>
            <a:r>
              <a:rPr lang="en-US" dirty="0"/>
              <a:t>N</a:t>
            </a:r>
            <a:r>
              <a:rPr lang="en-US" dirty="0" smtClean="0"/>
              <a:t>orthern, Southern  and Central provinces </a:t>
            </a:r>
          </a:p>
          <a:p>
            <a:pPr marL="0" indent="0">
              <a:buNone/>
            </a:pPr>
            <a:r>
              <a:rPr lang="en-US" dirty="0" smtClean="0"/>
              <a:t>   5. Reason for not availability of ICT facility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Northern province :Facilities are not necessary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Central and southern Provinces : cost of service is too high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234268" cy="760290"/>
          </a:xfrm>
        </p:spPr>
        <p:txBody>
          <a:bodyPr/>
          <a:lstStyle/>
          <a:p>
            <a:pPr algn="ctr"/>
            <a:r>
              <a:rPr lang="en-US" dirty="0" smtClean="0"/>
              <a:t>Variables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591" y="136139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ICT Usage </a:t>
            </a:r>
          </a:p>
          <a:p>
            <a:pPr marL="0" indent="0">
              <a:buNone/>
            </a:pPr>
            <a:r>
              <a:rPr lang="en-US" dirty="0" smtClean="0"/>
              <a:t>1.Desktop/Laptop/Tablet Usage </a:t>
            </a:r>
          </a:p>
          <a:p>
            <a:pPr marL="0" indent="0">
              <a:buNone/>
            </a:pPr>
            <a:r>
              <a:rPr lang="en-US" dirty="0" smtClean="0"/>
              <a:t>2. Smart Phone usage</a:t>
            </a:r>
          </a:p>
          <a:p>
            <a:pPr marL="0" indent="0">
              <a:buNone/>
            </a:pPr>
            <a:r>
              <a:rPr lang="en-US" dirty="0" smtClean="0"/>
              <a:t>3. Internet usage </a:t>
            </a:r>
          </a:p>
          <a:p>
            <a:pPr marL="0" indent="0">
              <a:buNone/>
            </a:pPr>
            <a:r>
              <a:rPr lang="en-US" dirty="0" smtClean="0"/>
              <a:t>4. Social connectivity. (ex. chat </a:t>
            </a:r>
            <a:r>
              <a:rPr lang="en-US" dirty="0"/>
              <a:t>S</a:t>
            </a:r>
            <a:r>
              <a:rPr lang="en-US" dirty="0" smtClean="0"/>
              <a:t>ites, blogging, managing web sites..</a:t>
            </a:r>
            <a:r>
              <a:rPr lang="en-US" dirty="0" err="1" smtClean="0"/>
              <a:t>etc</a:t>
            </a:r>
            <a:r>
              <a:rPr lang="en-US" dirty="0" smtClean="0"/>
              <a:t>..)</a:t>
            </a:r>
          </a:p>
          <a:p>
            <a:pPr marL="0" indent="0">
              <a:buNone/>
            </a:pPr>
            <a:r>
              <a:rPr lang="en-US" dirty="0" smtClean="0"/>
              <a:t>5. Social Media usage (</a:t>
            </a:r>
            <a:r>
              <a:rPr lang="en-US" dirty="0" err="1" smtClean="0"/>
              <a:t>Whatsap,viber</a:t>
            </a:r>
            <a:r>
              <a:rPr lang="en-US" dirty="0" smtClean="0"/>
              <a:t>, </a:t>
            </a:r>
            <a:r>
              <a:rPr lang="en-US" dirty="0" err="1" smtClean="0"/>
              <a:t>skype</a:t>
            </a:r>
            <a:r>
              <a:rPr lang="en-US" dirty="0" smtClean="0"/>
              <a:t>, </a:t>
            </a:r>
            <a:r>
              <a:rPr lang="en-US" dirty="0" err="1" smtClean="0"/>
              <a:t>insta</a:t>
            </a:r>
            <a:r>
              <a:rPr lang="en-US" dirty="0" smtClean="0"/>
              <a:t>….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ICT Literacy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Number of Skills from mentioned 15 skills </a:t>
            </a:r>
          </a:p>
          <a:p>
            <a:pPr marL="514350" indent="-514350">
              <a:buAutoNum type="arabicPeriod"/>
            </a:pPr>
            <a:r>
              <a:rPr lang="en-US" dirty="0" smtClean="0"/>
              <a:t>Highest ICT Education Level </a:t>
            </a:r>
          </a:p>
        </p:txBody>
      </p:sp>
    </p:spTree>
    <p:extLst>
      <p:ext uri="{BB962C8B-B14F-4D97-AF65-F5344CB8AC3E}">
        <p14:creationId xmlns:p14="http://schemas.microsoft.com/office/powerpoint/2010/main" val="30441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52" y="140042"/>
            <a:ext cx="9712569" cy="4367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54" y="728344"/>
            <a:ext cx="11878994" cy="61296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Cluster analysis  using mentioned variables. </a:t>
            </a:r>
          </a:p>
          <a:p>
            <a:r>
              <a:rPr lang="en-US" dirty="0" smtClean="0"/>
              <a:t> Steps :</a:t>
            </a:r>
          </a:p>
          <a:p>
            <a:pPr marL="0" indent="0">
              <a:buNone/>
            </a:pPr>
            <a:r>
              <a:rPr lang="en-US" dirty="0" smtClean="0"/>
              <a:t>   1. Check data set is able to cluster (Using Hopkins statistics)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Hopkins statistics : 0.1465195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2. Select best Algorithm to cluster (Connectivity, Dunn, Silhouette indexes)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1566"/>
            <a:ext cx="4059120" cy="3073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32" y="2911566"/>
            <a:ext cx="3901801" cy="295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90" y="3037958"/>
            <a:ext cx="3892200" cy="29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0871" cy="5633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Approach –CNTD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70" y="1065969"/>
            <a:ext cx="11387797" cy="5644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dirty="0" smtClean="0"/>
              <a:t> Select the number of clusters.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Hierarchical clustering Approach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471" y="1040650"/>
            <a:ext cx="3760530" cy="2847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5" y="3666358"/>
            <a:ext cx="4629796" cy="3496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66" y="3888129"/>
            <a:ext cx="3422730" cy="25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r>
              <a:rPr lang="en-US" dirty="0" smtClean="0"/>
              <a:t>Distribution of Cluster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252757028"/>
              </p:ext>
            </p:extLst>
          </p:nvPr>
        </p:nvGraphicFramePr>
        <p:xfrm>
          <a:off x="1680308" y="2098652"/>
          <a:ext cx="7168270" cy="3725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56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r>
              <a:rPr lang="en-US" dirty="0" smtClean="0"/>
              <a:t>Category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79158093"/>
              </p:ext>
            </p:extLst>
          </p:nvPr>
        </p:nvGraphicFramePr>
        <p:xfrm>
          <a:off x="2608776" y="13197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32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r>
              <a:rPr lang="en-US" dirty="0" smtClean="0"/>
              <a:t>ICT Usage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280750619"/>
              </p:ext>
            </p:extLst>
          </p:nvPr>
        </p:nvGraphicFramePr>
        <p:xfrm>
          <a:off x="1216074" y="2351870"/>
          <a:ext cx="5437945" cy="269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1728600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54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r>
              <a:rPr lang="en-US" dirty="0" smtClean="0"/>
              <a:t>ICT Literacy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280750619"/>
              </p:ext>
            </p:extLst>
          </p:nvPr>
        </p:nvGraphicFramePr>
        <p:xfrm>
          <a:off x="1216074" y="2351870"/>
          <a:ext cx="5437945" cy="269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185572735"/>
              </p:ext>
            </p:extLst>
          </p:nvPr>
        </p:nvGraphicFramePr>
        <p:xfrm>
          <a:off x="1358900" y="1816100"/>
          <a:ext cx="7531100" cy="4360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94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68815"/>
            <a:ext cx="11378419" cy="5582309"/>
          </a:xfrm>
        </p:spPr>
        <p:txBody>
          <a:bodyPr/>
          <a:lstStyle/>
          <a:p>
            <a:r>
              <a:rPr lang="en-US" dirty="0" smtClean="0"/>
              <a:t>Employment Status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280750619"/>
              </p:ext>
            </p:extLst>
          </p:nvPr>
        </p:nvGraphicFramePr>
        <p:xfrm>
          <a:off x="1216074" y="2351870"/>
          <a:ext cx="5437945" cy="269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36828794"/>
              </p:ext>
            </p:extLst>
          </p:nvPr>
        </p:nvGraphicFramePr>
        <p:xfrm>
          <a:off x="1441155" y="1634066"/>
          <a:ext cx="8884531" cy="4710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75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627</Words>
  <Application>Microsoft Office PowerPoint</Application>
  <PresentationFormat>Widescreen</PresentationFormat>
  <Paragraphs>121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Detect and Analyze User Groups According to the ICT literacy and Usage using Segmentation based approach </vt:lpstr>
      <vt:lpstr>Variables Used </vt:lpstr>
      <vt:lpstr>Approach </vt:lpstr>
      <vt:lpstr>Approach –CNTD </vt:lpstr>
      <vt:lpstr>Analyze the Segments </vt:lpstr>
      <vt:lpstr>Analyze the Segments </vt:lpstr>
      <vt:lpstr>Analyze the Segments </vt:lpstr>
      <vt:lpstr>Analyze the Segments </vt:lpstr>
      <vt:lpstr>Analyze the Segments </vt:lpstr>
      <vt:lpstr>Analyze the Segments </vt:lpstr>
      <vt:lpstr>Analyze the Segments </vt:lpstr>
      <vt:lpstr>Analyze the Segments </vt:lpstr>
      <vt:lpstr>Analyze the Segments </vt:lpstr>
      <vt:lpstr>Conclusions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and Analyze User Groups According to the ICT literacy and Usage using Segmentation based approach</dc:title>
  <dc:creator>Shanaka Chathuranga</dc:creator>
  <cp:lastModifiedBy>Shanaka Chathuranga</cp:lastModifiedBy>
  <cp:revision>19</cp:revision>
  <dcterms:created xsi:type="dcterms:W3CDTF">2019-03-22T15:26:09Z</dcterms:created>
  <dcterms:modified xsi:type="dcterms:W3CDTF">2019-03-22T19:07:28Z</dcterms:modified>
</cp:coreProperties>
</file>