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58" r:id="rId8"/>
    <p:sldId id="261" r:id="rId9"/>
    <p:sldId id="283" r:id="rId10"/>
    <p:sldId id="264" r:id="rId11"/>
    <p:sldId id="266" r:id="rId12"/>
    <p:sldId id="28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8" d="100"/>
          <a:sy n="118" d="100"/>
        </p:scale>
        <p:origin x="264"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10/31/2024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46429"/>
            <a:ext cx="12079705" cy="3066127"/>
          </a:xfrm>
          <a:prstGeom prst="rect">
            <a:avLst/>
          </a:prstGeom>
        </p:spPr>
      </p:pic>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289850" y="2548289"/>
            <a:ext cx="7077456" cy="1243584"/>
          </a:xfrm>
        </p:spPr>
        <p:txBody>
          <a:bodyPr/>
          <a:lstStyle/>
          <a:p>
            <a:pPr algn="ctr"/>
            <a:r>
              <a:rPr lang="en-US" sz="5400" dirty="0"/>
              <a:t>Data-Driven Load Clustering and Power Prediction in Steel Manufacturing</a:t>
            </a:r>
            <a:endParaRPr lang="en-US" sz="5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730557" y="5284269"/>
            <a:ext cx="7077456" cy="1260910"/>
          </a:xfrm>
        </p:spPr>
        <p:txBody>
          <a:bodyPr>
            <a:normAutofit/>
          </a:bodyPr>
          <a:lstStyle/>
          <a:p>
            <a:pPr marL="0" indent="0">
              <a:buNone/>
            </a:pPr>
            <a:r>
              <a:rPr lang="en-US" dirty="0" smtClean="0"/>
              <a:t>Group Members</a:t>
            </a:r>
          </a:p>
          <a:p>
            <a:pPr marL="285750" indent="-285750">
              <a:buFont typeface="Arial" panose="020B0604020202020204" pitchFamily="34" charset="0"/>
              <a:buChar char="•"/>
            </a:pPr>
            <a:r>
              <a:rPr lang="en-US" sz="1200" dirty="0" err="1" smtClean="0"/>
              <a:t>A.H.Ruvishan</a:t>
            </a:r>
            <a:r>
              <a:rPr lang="en-US" sz="1200" dirty="0" smtClean="0"/>
              <a:t>      ITBNM-2110-0048</a:t>
            </a:r>
          </a:p>
          <a:p>
            <a:pPr marL="285750" indent="-285750">
              <a:buFont typeface="Arial" panose="020B0604020202020204" pitchFamily="34" charset="0"/>
              <a:buChar char="•"/>
            </a:pPr>
            <a:r>
              <a:rPr lang="en-US" sz="1200" dirty="0" err="1" smtClean="0"/>
              <a:t>P.G.S.Polkotuwa</a:t>
            </a:r>
            <a:r>
              <a:rPr lang="en-US" sz="1200" dirty="0" smtClean="0"/>
              <a:t>  ITBNM-2110-0105</a:t>
            </a:r>
          </a:p>
          <a:p>
            <a:pPr marL="285750" indent="-285750">
              <a:buFont typeface="Arial" panose="020B0604020202020204" pitchFamily="34" charset="0"/>
              <a:buChar char="•"/>
            </a:pPr>
            <a:r>
              <a:rPr lang="en-US" sz="1200" dirty="0" err="1" smtClean="0"/>
              <a:t>W.S.K.Gayantha</a:t>
            </a:r>
            <a:r>
              <a:rPr lang="en-US" sz="1200" dirty="0" smtClean="0"/>
              <a:t>   ITBNM-2110-0018</a:t>
            </a:r>
            <a:endParaRPr lang="en-US" sz="1200"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3993"/>
          <a:stretch/>
        </p:blipFill>
        <p:spPr>
          <a:xfrm>
            <a:off x="1671587" y="4560248"/>
            <a:ext cx="10058400" cy="2206896"/>
          </a:xfrm>
          <a:prstGeom prst="rect">
            <a:avLst/>
          </a:prstGeom>
        </p:spPr>
      </p:pic>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29460" y="449981"/>
            <a:ext cx="7781544" cy="859055"/>
          </a:xfrm>
        </p:spPr>
        <p:txBody>
          <a:bodyPr/>
          <a:lstStyle/>
          <a:p>
            <a:r>
              <a:rPr lang="en-US" dirty="0" smtClean="0"/>
              <a:t>Introduction </a:t>
            </a:r>
            <a:endParaRPr lang="en-US"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379730" y="1187949"/>
            <a:ext cx="10679965" cy="3917482"/>
          </a:xfrm>
        </p:spPr>
        <p:txBody>
          <a:bodyPr/>
          <a:lstStyle/>
          <a:p>
            <a:pPr algn="ctr" fontAlgn="base"/>
            <a:r>
              <a:rPr lang="en-US" sz="2000" dirty="0">
                <a:solidFill>
                  <a:schemeClr val="bg1"/>
                </a:solidFill>
                <a:latin typeface="Times New Roman" panose="02020603050405020304" pitchFamily="18" charset="0"/>
                <a:cs typeface="Times New Roman" panose="02020603050405020304" pitchFamily="18" charset="0"/>
              </a:rPr>
              <a:t>The steel industry is one of the most energy-intensive sectors, with significant operational costs tied to power </a:t>
            </a:r>
            <a:r>
              <a:rPr lang="en-US" sz="2000" dirty="0" smtClean="0">
                <a:solidFill>
                  <a:schemeClr val="bg1"/>
                </a:solidFill>
                <a:latin typeface="Times New Roman" panose="02020603050405020304" pitchFamily="18" charset="0"/>
                <a:cs typeface="Times New Roman" panose="02020603050405020304" pitchFamily="18" charset="0"/>
              </a:rPr>
              <a:t>consumption.</a:t>
            </a:r>
            <a:r>
              <a:rPr lang="en-US" sz="2000" dirty="0">
                <a:solidFill>
                  <a:schemeClr val="bg1"/>
                </a:solidFill>
                <a:latin typeface="Times New Roman" panose="02020603050405020304" pitchFamily="18" charset="0"/>
                <a:cs typeface="Times New Roman" panose="02020603050405020304" pitchFamily="18" charset="0"/>
              </a:rPr>
              <a:t> Amongst the heavy industries, few industries are as power-consuming as the steel industry. As a result, operation costs related to power consumptions are greatest. This calls for a need to effectively manage the load and optimize energy to reduce costs and enhance sustainability. The aim of the project is to find out how machine learning could be applied in classifying the different load types and forecasting of power consumption to strategically handle the resources for efficient operations</a:t>
            </a:r>
          </a:p>
          <a:p>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110209" y="372979"/>
            <a:ext cx="7781544" cy="859055"/>
          </a:xfrm>
        </p:spPr>
        <p:txBody>
          <a:bodyPr>
            <a:normAutofit/>
          </a:bodyPr>
          <a:lstStyle/>
          <a:p>
            <a:r>
              <a:rPr lang="en-US" dirty="0" smtClean="0"/>
              <a:t>Problem Statement </a:t>
            </a:r>
            <a:endParaRPr lang="en-US" dirty="0"/>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474284" y="1463042"/>
            <a:ext cx="11287787" cy="3532470"/>
          </a:xfrm>
        </p:spPr>
        <p:txBody>
          <a:bodyPr/>
          <a:lstStyle/>
          <a:p>
            <a:pPr fontAlgn="base"/>
            <a:r>
              <a:rPr lang="en-US" sz="2000" dirty="0" smtClean="0">
                <a:latin typeface="Times New Roman" panose="02020603050405020304" pitchFamily="18" charset="0"/>
                <a:cs typeface="Times New Roman" panose="02020603050405020304" pitchFamily="18" charset="0"/>
              </a:rPr>
              <a:t>Problem:</a:t>
            </a:r>
            <a:r>
              <a:rPr lang="en-US" sz="2000" dirty="0" smtClean="0"/>
              <a:t> </a:t>
            </a:r>
            <a:r>
              <a:rPr lang="en-US" sz="2000" dirty="0">
                <a:solidFill>
                  <a:schemeClr val="bg1">
                    <a:lumMod val="95000"/>
                  </a:schemeClr>
                </a:solidFill>
                <a:latin typeface="Times New Roman" panose="02020603050405020304" pitchFamily="18" charset="0"/>
                <a:cs typeface="Times New Roman" panose="02020603050405020304" pitchFamily="18" charset="0"/>
              </a:rPr>
              <a:t>Rising energy costs and lack of optimized load management in steel manufacturing</a:t>
            </a:r>
            <a:r>
              <a:rPr lang="en-US" sz="2000" dirty="0" smtClean="0">
                <a:solidFill>
                  <a:schemeClr val="bg1">
                    <a:lumMod val="95000"/>
                  </a:schemeClr>
                </a:solidFill>
                <a:latin typeface="Times New Roman" panose="02020603050405020304" pitchFamily="18" charset="0"/>
                <a:cs typeface="Times New Roman" panose="02020603050405020304" pitchFamily="18" charset="0"/>
              </a:rPr>
              <a:t>.</a:t>
            </a:r>
          </a:p>
          <a:p>
            <a:pPr fontAlgn="base"/>
            <a:r>
              <a:rPr lang="en-US" sz="2000" dirty="0" err="1" smtClean="0">
                <a:latin typeface="Times New Roman" panose="02020603050405020304" pitchFamily="18" charset="0"/>
                <a:cs typeface="Times New Roman" panose="02020603050405020304" pitchFamily="18" charset="0"/>
              </a:rPr>
              <a:t>Challeges:</a:t>
            </a:r>
            <a:r>
              <a:rPr lang="en-US" sz="2000" dirty="0" err="1">
                <a:solidFill>
                  <a:schemeClr val="bg1">
                    <a:lumMod val="95000"/>
                  </a:schemeClr>
                </a:solidFill>
                <a:latin typeface="Times New Roman" panose="02020603050405020304" pitchFamily="18" charset="0"/>
                <a:cs typeface="Times New Roman" panose="02020603050405020304" pitchFamily="18" charset="0"/>
              </a:rPr>
              <a:t>Identifying</a:t>
            </a:r>
            <a:r>
              <a:rPr lang="en-US" sz="2000" dirty="0">
                <a:solidFill>
                  <a:schemeClr val="bg1">
                    <a:lumMod val="95000"/>
                  </a:schemeClr>
                </a:solidFill>
                <a:latin typeface="Times New Roman" panose="02020603050405020304" pitchFamily="18" charset="0"/>
                <a:cs typeface="Times New Roman" panose="02020603050405020304" pitchFamily="18" charset="0"/>
              </a:rPr>
              <a:t> patterns in load types and accurately predicting power usage.</a:t>
            </a: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Solution:</a:t>
            </a:r>
            <a:r>
              <a:rPr lang="en-US" sz="2000" dirty="0" err="1">
                <a:solidFill>
                  <a:schemeClr val="bg1">
                    <a:lumMod val="95000"/>
                  </a:schemeClr>
                </a:solidFill>
                <a:latin typeface="Times New Roman" panose="02020603050405020304" pitchFamily="18" charset="0"/>
                <a:cs typeface="Times New Roman" panose="02020603050405020304" pitchFamily="18" charset="0"/>
              </a:rPr>
              <a:t>Apply</a:t>
            </a:r>
            <a:r>
              <a:rPr lang="en-US" sz="2000" dirty="0">
                <a:solidFill>
                  <a:schemeClr val="bg1">
                    <a:lumMod val="95000"/>
                  </a:schemeClr>
                </a:solidFill>
                <a:latin typeface="Times New Roman" panose="02020603050405020304" pitchFamily="18" charset="0"/>
                <a:cs typeface="Times New Roman" panose="02020603050405020304" pitchFamily="18" charset="0"/>
              </a:rPr>
              <a:t> machine learning to uncover load patterns and predict power usage.</a:t>
            </a:r>
            <a:endParaRPr lang="en-US" sz="2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12" y="3353435"/>
            <a:ext cx="3144202" cy="3144202"/>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38100" y="456298"/>
            <a:ext cx="11214100" cy="757130"/>
          </a:xfrm>
        </p:spPr>
        <p:txBody>
          <a:bodyPr/>
          <a:lstStyle/>
          <a:p>
            <a:r>
              <a:rPr lang="en-US" sz="4800" dirty="0"/>
              <a:t>Contribution of the Research</a:t>
            </a:r>
            <a:endParaRPr lang="en-US" sz="48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499" y="1625385"/>
            <a:ext cx="10961437" cy="4093243"/>
          </a:xfrm>
        </p:spPr>
        <p:txBody>
          <a:bodyPr/>
          <a:lstStyle/>
          <a:p>
            <a:pPr marL="0" indent="0" fontAlgn="base">
              <a:buNone/>
            </a:pP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Primary </a:t>
            </a:r>
            <a:r>
              <a:rPr lang="en-US" sz="20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Goal:</a:t>
            </a:r>
            <a:r>
              <a:rPr lang="en-US" sz="2000" dirty="0" err="1"/>
              <a:t>Cluster</a:t>
            </a:r>
            <a:r>
              <a:rPr lang="en-US" sz="2000" dirty="0"/>
              <a:t> load types and predict energy usage.</a:t>
            </a: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Sub </a:t>
            </a:r>
            <a:r>
              <a:rPr lang="en-US" sz="20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Ojective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fontAlgn="base"/>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Reveal load patterns for operational insights</a:t>
            </a:r>
            <a:r>
              <a:rPr lang="en-US" sz="2000" dirty="0" smtClean="0">
                <a:latin typeface="Times New Roman" panose="02020603050405020304" pitchFamily="18" charset="0"/>
                <a:cs typeface="Times New Roman" panose="02020603050405020304" pitchFamily="18" charset="0"/>
              </a:rPr>
              <a:t>.</a:t>
            </a:r>
          </a:p>
          <a:p>
            <a:pPr fontAlgn="base"/>
            <a:r>
              <a:rPr lang="en-US" sz="2000" dirty="0" smtClean="0">
                <a:latin typeface="Times New Roman" panose="02020603050405020304" pitchFamily="18" charset="0"/>
                <a:cs typeface="Times New Roman" panose="02020603050405020304" pitchFamily="18" charset="0"/>
              </a:rPr>
              <a:t>Accurately </a:t>
            </a:r>
            <a:r>
              <a:rPr lang="en-US" sz="2000" dirty="0">
                <a:latin typeface="Times New Roman" panose="02020603050405020304" pitchFamily="18" charset="0"/>
                <a:cs typeface="Times New Roman" panose="02020603050405020304" pitchFamily="18" charset="0"/>
              </a:rPr>
              <a:t>predict power consumption for cost </a:t>
            </a:r>
            <a:r>
              <a:rPr lang="en-US" sz="2000" dirty="0" smtClean="0">
                <a:latin typeface="Times New Roman" panose="02020603050405020304" pitchFamily="18" charset="0"/>
                <a:cs typeface="Times New Roman" panose="02020603050405020304" pitchFamily="18" charset="0"/>
              </a:rPr>
              <a:t>control</a:t>
            </a:r>
          </a:p>
          <a:p>
            <a:pPr fontAlgn="base"/>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Generate actionable data for energy management strategies</a:t>
            </a:r>
            <a:endParaRPr lang="en-US" sz="2000" dirty="0" smtClean="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240632" y="346509"/>
            <a:ext cx="11417968" cy="757130"/>
          </a:xfrm>
        </p:spPr>
        <p:txBody>
          <a:bodyPr/>
          <a:lstStyle/>
          <a:p>
            <a:r>
              <a:rPr lang="en-US" sz="4800" dirty="0"/>
              <a:t>Background</a:t>
            </a:r>
            <a:endParaRPr lang="en-US" sz="4800"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1" name="Text Placeholder 10"/>
          <p:cNvSpPr>
            <a:spLocks noGrp="1"/>
          </p:cNvSpPr>
          <p:nvPr>
            <p:ph type="body" idx="1"/>
          </p:nvPr>
        </p:nvSpPr>
        <p:spPr>
          <a:xfrm>
            <a:off x="444500" y="1681163"/>
            <a:ext cx="10740056" cy="3737860"/>
          </a:xfrm>
        </p:spPr>
        <p:txBody>
          <a:bodyPr>
            <a:normAutofit/>
          </a:bodyPr>
          <a:lstStyle/>
          <a:p>
            <a:r>
              <a:rPr lang="en-US" dirty="0">
                <a:latin typeface="Times New Roman" panose="02020603050405020304" pitchFamily="18" charset="0"/>
                <a:cs typeface="Times New Roman" panose="02020603050405020304" pitchFamily="18" charset="0"/>
              </a:rPr>
              <a:t>Machine learning optimizes energy management in steel manufacturing by clustering load types and predicting usage, enhancing efficiency and sustainability. This project will apply clustering in the grouping of different load types and use regression to predict energy usage based on these clusters, drawing out insights supportive of optimized load management</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38100" y="514049"/>
            <a:ext cx="11214100" cy="757130"/>
          </a:xfrm>
        </p:spPr>
        <p:txBody>
          <a:bodyPr/>
          <a:lstStyle/>
          <a:p>
            <a:r>
              <a:rPr lang="en-US" sz="4800" dirty="0"/>
              <a:t>Methodology </a:t>
            </a:r>
            <a:r>
              <a:rPr lang="en-US" sz="4800" dirty="0" smtClean="0"/>
              <a:t>Overview and </a:t>
            </a:r>
            <a:r>
              <a:rPr lang="en-US" sz="4800" dirty="0" err="1" smtClean="0"/>
              <a:t>Alogorithms</a:t>
            </a:r>
            <a:endParaRPr lang="en-US" sz="4800" dirty="0"/>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Rectangle 1"/>
          <p:cNvSpPr>
            <a:spLocks noGrp="1" noChangeArrowheads="1"/>
          </p:cNvSpPr>
          <p:nvPr>
            <p:ph type="body" sz="quarter" idx="18"/>
          </p:nvPr>
        </p:nvSpPr>
        <p:spPr bwMode="auto">
          <a:xfrm>
            <a:off x="-30346" y="3255062"/>
            <a:ext cx="12222346" cy="265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a:p>
            <a:pPr lvl="1"/>
            <a:r>
              <a:rPr lang="en-US" sz="2000" b="1" dirty="0">
                <a:solidFill>
                  <a:srgbClr val="00B0F0"/>
                </a:solidFill>
                <a:latin typeface="Times New Roman" panose="02020603050405020304" pitchFamily="18" charset="0"/>
                <a:cs typeface="Times New Roman" panose="02020603050405020304" pitchFamily="18" charset="0"/>
              </a:rPr>
              <a:t>Data Preprocessing: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Cleaning, scaling, and transforming data.</a:t>
            </a:r>
          </a:p>
          <a:p>
            <a:pPr lvl="1"/>
            <a:r>
              <a:rPr lang="en-US" sz="2000" b="1" dirty="0">
                <a:solidFill>
                  <a:srgbClr val="00B0F0"/>
                </a:solidFill>
                <a:latin typeface="Times New Roman" panose="02020603050405020304" pitchFamily="18" charset="0"/>
                <a:cs typeface="Times New Roman" panose="02020603050405020304" pitchFamily="18" charset="0"/>
              </a:rPr>
              <a:t>PCA for Dimensionality Reduction:</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Simplifies data, retaining core information.</a:t>
            </a:r>
          </a:p>
          <a:p>
            <a:pPr lvl="1"/>
            <a:r>
              <a:rPr lang="en-US" sz="2000" b="1" dirty="0">
                <a:solidFill>
                  <a:srgbClr val="00B0F0"/>
                </a:solidFill>
                <a:latin typeface="Times New Roman" panose="02020603050405020304" pitchFamily="18" charset="0"/>
                <a:cs typeface="Times New Roman" panose="02020603050405020304" pitchFamily="18" charset="0"/>
              </a:rPr>
              <a:t>K-Means Clustering:</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Groups load types by characteristics.</a:t>
            </a:r>
          </a:p>
          <a:p>
            <a:pPr lvl="1"/>
            <a:r>
              <a:rPr lang="en-US" sz="2000" b="1" dirty="0">
                <a:solidFill>
                  <a:srgbClr val="00B0F0"/>
                </a:solidFill>
                <a:latin typeface="Times New Roman" panose="02020603050405020304" pitchFamily="18" charset="0"/>
                <a:cs typeface="Times New Roman" panose="02020603050405020304" pitchFamily="18" charset="0"/>
              </a:rPr>
              <a:t>Random Forest </a:t>
            </a:r>
            <a:r>
              <a:rPr lang="en-US" sz="2000" b="1" dirty="0" err="1">
                <a:solidFill>
                  <a:srgbClr val="00B0F0"/>
                </a:solidFill>
                <a:latin typeface="Times New Roman" panose="02020603050405020304" pitchFamily="18" charset="0"/>
                <a:cs typeface="Times New Roman" panose="02020603050405020304" pitchFamily="18" charset="0"/>
              </a:rPr>
              <a:t>Regressor</a:t>
            </a:r>
            <a:r>
              <a:rPr lang="en-US" sz="2000" b="1" dirty="0">
                <a:solidFill>
                  <a:srgbClr val="00B0F0"/>
                </a:solidFill>
                <a:latin typeface="Times New Roman" panose="02020603050405020304" pitchFamily="18" charset="0"/>
                <a:cs typeface="Times New Roman" panose="02020603050405020304" pitchFamily="18" charset="0"/>
              </a:rPr>
              <a:t>:</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Predicts power usage based on identified patterns</a:t>
            </a:r>
            <a:r>
              <a:rPr lang="en-US" dirty="0"/>
              <a:t>.</a:t>
            </a:r>
          </a:p>
          <a:p>
            <a:pPr marL="0" marR="0" lvl="0" indent="0" algn="l" defTabSz="914400" rtl="0" eaLnBrk="0" fontAlgn="base" latinLnBrk="0" hangingPunct="0">
              <a:lnSpc>
                <a:spcPct val="200000"/>
              </a:lnSpc>
              <a:spcBef>
                <a:spcPct val="0"/>
              </a:spcBef>
              <a:spcAft>
                <a:spcPct val="0"/>
              </a:spcAft>
              <a:buClrTx/>
              <a:buSzTx/>
              <a:buFontTx/>
              <a:buChar char="•"/>
              <a:tabLst/>
            </a:pPr>
            <a:endParaRPr kumimoji="0" lang="en-US" sz="1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13" name="Rectangle 1"/>
          <p:cNvSpPr>
            <a:spLocks noGrp="1" noChangeArrowheads="1"/>
          </p:cNvSpPr>
          <p:nvPr>
            <p:ph type="body" sz="quarter" idx="18"/>
          </p:nvPr>
        </p:nvSpPr>
        <p:spPr bwMode="auto">
          <a:xfrm>
            <a:off x="38100" y="1939117"/>
            <a:ext cx="12222346" cy="9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sz="2000" b="0" i="0" u="none" strike="noStrike" cap="none" normalizeH="0" baseline="0" dirty="0" err="1" smtClean="0">
                <a:ln>
                  <a:noFill/>
                </a:ln>
                <a:solidFill>
                  <a:srgbClr val="00B0F0"/>
                </a:solidFill>
                <a:effectLst/>
                <a:latin typeface="Times New Roman" panose="02020603050405020304" pitchFamily="18" charset="0"/>
                <a:cs typeface="Times New Roman" panose="02020603050405020304" pitchFamily="18" charset="0"/>
              </a:rPr>
              <a:t>Approch</a:t>
            </a:r>
            <a:r>
              <a:rPr kumimoji="0" lang="en-US" sz="2000" b="0" i="0" u="none" strike="noStrike" cap="none" normalizeH="0" dirty="0" smtClean="0">
                <a:ln>
                  <a:noFill/>
                </a:ln>
                <a:effectLst/>
                <a:latin typeface="Times New Roman" panose="02020603050405020304" pitchFamily="18" charset="0"/>
                <a:cs typeface="Times New Roman" panose="02020603050405020304" pitchFamily="18" charset="0"/>
              </a:rPr>
              <a:t> :Data Driven methodology combing </a:t>
            </a:r>
            <a:r>
              <a:rPr kumimoji="0" lang="en-US" sz="2000" b="0" i="0" u="none" strike="noStrike" cap="none" normalizeH="0" dirty="0" err="1" smtClean="0">
                <a:ln>
                  <a:noFill/>
                </a:ln>
                <a:effectLst/>
                <a:latin typeface="Times New Roman" panose="02020603050405020304" pitchFamily="18" charset="0"/>
                <a:cs typeface="Times New Roman" panose="02020603050405020304" pitchFamily="18" charset="0"/>
              </a:rPr>
              <a:t>dat</a:t>
            </a:r>
            <a:r>
              <a:rPr kumimoji="0" lang="en-US" sz="2000" b="0" i="0" u="none" strike="noStrike" cap="none" normalizeH="0" dirty="0" smtClean="0">
                <a:ln>
                  <a:noFill/>
                </a:ln>
                <a:effectLst/>
                <a:latin typeface="Times New Roman" panose="02020603050405020304" pitchFamily="18" charset="0"/>
                <a:cs typeface="Times New Roman" panose="02020603050405020304" pitchFamily="18" charset="0"/>
              </a:rPr>
              <a:t> </a:t>
            </a:r>
            <a:r>
              <a:rPr kumimoji="0" lang="en-US" sz="2000" b="0" i="0" u="none" strike="noStrike" cap="none" normalizeH="0" dirty="0" err="1" smtClean="0">
                <a:ln>
                  <a:noFill/>
                </a:ln>
                <a:effectLst/>
                <a:latin typeface="Times New Roman" panose="02020603050405020304" pitchFamily="18" charset="0"/>
                <a:cs typeface="Times New Roman" panose="02020603050405020304" pitchFamily="18" charset="0"/>
              </a:rPr>
              <a:t>collection,perprosseing</a:t>
            </a:r>
            <a:r>
              <a:rPr kumimoji="0" lang="en-US" sz="2000" b="0" i="0" u="none" strike="noStrike" cap="none" normalizeH="0" dirty="0" smtClean="0">
                <a:ln>
                  <a:noFill/>
                </a:ln>
                <a:effectLst/>
                <a:latin typeface="Times New Roman" panose="02020603050405020304" pitchFamily="18" charset="0"/>
                <a:cs typeface="Times New Roman" panose="02020603050405020304" pitchFamily="18" charset="0"/>
              </a:rPr>
              <a:t> , machine learning modeling and </a:t>
            </a:r>
            <a:r>
              <a:rPr kumimoji="0" lang="en-US" sz="2000" b="0" i="0" u="none" strike="noStrike" cap="none" normalizeH="0" dirty="0" err="1" smtClean="0">
                <a:ln>
                  <a:noFill/>
                </a:ln>
                <a:effectLst/>
                <a:latin typeface="Times New Roman" panose="02020603050405020304" pitchFamily="18" charset="0"/>
                <a:cs typeface="Times New Roman" panose="02020603050405020304" pitchFamily="18" charset="0"/>
              </a:rPr>
              <a:t>analsis</a:t>
            </a:r>
            <a:endParaRPr kumimoji="0" lang="en-US" sz="20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126866" y="504424"/>
            <a:ext cx="11214100" cy="701731"/>
          </a:xfrm>
        </p:spPr>
        <p:txBody>
          <a:bodyPr/>
          <a:lstStyle/>
          <a:p>
            <a:r>
              <a:rPr lang="en-US" sz="4400" dirty="0"/>
              <a:t>Data Collection and Sample Selection</a:t>
            </a:r>
            <a:endParaRPr lang="en-US" sz="4400" dirty="0"/>
          </a:p>
        </p:txBody>
      </p:sp>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a:xfrm>
            <a:off x="262961" y="1650897"/>
            <a:ext cx="11191101" cy="2747848"/>
          </a:xfrm>
        </p:spPr>
        <p:txBody>
          <a:bodyPr/>
          <a:lstStyle/>
          <a:p>
            <a:r>
              <a:rPr lang="en-US" sz="1800" b="1" dirty="0" smtClean="0">
                <a:solidFill>
                  <a:srgbClr val="00B0F0"/>
                </a:solidFill>
                <a:latin typeface="Times New Roman" panose="02020603050405020304" pitchFamily="18" charset="0"/>
                <a:cs typeface="Times New Roman" panose="02020603050405020304" pitchFamily="18" charset="0"/>
              </a:rPr>
              <a:t>Data Source </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Kaggle</a:t>
            </a:r>
            <a:r>
              <a:rPr lang="en-US" sz="1800" dirty="0" smtClean="0">
                <a:latin typeface="Times New Roman" panose="02020603050405020304" pitchFamily="18" charset="0"/>
                <a:cs typeface="Times New Roman" panose="02020603050405020304" pitchFamily="18" charset="0"/>
              </a:rPr>
              <a:t> dataset with </a:t>
            </a:r>
            <a:r>
              <a:rPr lang="en-US" sz="1800" dirty="0" err="1" smtClean="0">
                <a:latin typeface="Times New Roman" panose="02020603050405020304" pitchFamily="18" charset="0"/>
                <a:cs typeface="Times New Roman" panose="02020603050405020304" pitchFamily="18" charset="0"/>
              </a:rPr>
              <a:t>deatailed</a:t>
            </a:r>
            <a:r>
              <a:rPr lang="en-US" sz="1800" dirty="0" smtClean="0">
                <a:latin typeface="Times New Roman" panose="02020603050405020304" pitchFamily="18" charset="0"/>
                <a:cs typeface="Times New Roman" panose="02020603050405020304" pitchFamily="18" charset="0"/>
              </a:rPr>
              <a:t> information on Steel industry data </a:t>
            </a:r>
            <a:r>
              <a:rPr lang="en-US" sz="1800" dirty="0" smtClean="0">
                <a:latin typeface="Times New Roman" panose="02020603050405020304" pitchFamily="18" charset="0"/>
                <a:cs typeface="Times New Roman" panose="02020603050405020304" pitchFamily="18" charset="0"/>
              </a:rPr>
              <a:t>,including : Usage voltage, load types, day of week…….</a:t>
            </a:r>
          </a:p>
          <a:p>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B0F0"/>
                </a:solidFill>
                <a:latin typeface="Times New Roman" panose="02020603050405020304" pitchFamily="18" charset="0"/>
                <a:cs typeface="Times New Roman" panose="02020603050405020304" pitchFamily="18" charset="0"/>
              </a:rPr>
              <a:t>Dataset: </a:t>
            </a:r>
            <a:r>
              <a:rPr lang="en-US" sz="1800" dirty="0">
                <a:latin typeface="Times New Roman" panose="02020603050405020304" pitchFamily="18" charset="0"/>
                <a:cs typeface="Times New Roman" panose="02020603050405020304" pitchFamily="18" charset="0"/>
              </a:rPr>
              <a:t>Information on </a:t>
            </a:r>
            <a:r>
              <a:rPr lang="en-US" sz="1800" dirty="0" err="1">
                <a:latin typeface="Times New Roman" panose="02020603050405020304" pitchFamily="18" charset="0"/>
                <a:cs typeface="Times New Roman" panose="02020603050405020304" pitchFamily="18" charset="0"/>
              </a:rPr>
              <a:t>Load_Type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Usage_kWh</a:t>
            </a:r>
            <a:r>
              <a:rPr lang="en-US" sz="1800" dirty="0">
                <a:latin typeface="Times New Roman" panose="02020603050405020304" pitchFamily="18" charset="0"/>
                <a:cs typeface="Times New Roman" panose="02020603050405020304" pitchFamily="18" charset="0"/>
              </a:rPr>
              <a:t>, and machine metrics</a:t>
            </a:r>
            <a:r>
              <a:rPr lang="en-US" sz="1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b="1" dirty="0" smtClean="0">
                <a:solidFill>
                  <a:srgbClr val="00B0F0"/>
                </a:solidFill>
                <a:latin typeface="Times New Roman" panose="02020603050405020304" pitchFamily="18" charset="0"/>
                <a:cs typeface="Times New Roman" panose="02020603050405020304" pitchFamily="18" charset="0"/>
              </a:rPr>
              <a:t>Sample </a:t>
            </a:r>
            <a:r>
              <a:rPr lang="en-US" sz="1800" b="1" dirty="0">
                <a:solidFill>
                  <a:srgbClr val="00B0F0"/>
                </a:solidFill>
                <a:latin typeface="Times New Roman" panose="02020603050405020304" pitchFamily="18" charset="0"/>
                <a:cs typeface="Times New Roman" panose="02020603050405020304" pitchFamily="18" charset="0"/>
              </a:rPr>
              <a:t>Selection: </a:t>
            </a:r>
            <a:r>
              <a:rPr lang="en-US" sz="1800" dirty="0">
                <a:latin typeface="Times New Roman" panose="02020603050405020304" pitchFamily="18" charset="0"/>
                <a:cs typeface="Times New Roman" panose="02020603050405020304" pitchFamily="18" charset="0"/>
              </a:rPr>
              <a:t>Ensuring diverse load types and operational scenarios</a:t>
            </a:r>
            <a:r>
              <a:rPr lang="en-US" sz="1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b="1" dirty="0" smtClean="0">
                <a:solidFill>
                  <a:srgbClr val="00B0F0"/>
                </a:solidFill>
                <a:latin typeface="Times New Roman" panose="02020603050405020304" pitchFamily="18" charset="0"/>
                <a:cs typeface="Times New Roman" panose="02020603050405020304" pitchFamily="18" charset="0"/>
              </a:rPr>
              <a:t>Preprocessing</a:t>
            </a:r>
            <a:r>
              <a:rPr lang="en-US" sz="1800" b="1"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Handling null values, encoding, and feature selection for accuracy.</a:t>
            </a:r>
            <a:endParaRPr lang="en-US"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542925"/>
            <a:ext cx="11214100" cy="757130"/>
          </a:xfrm>
        </p:spPr>
        <p:txBody>
          <a:bodyPr/>
          <a:lstStyle/>
          <a:p>
            <a:r>
              <a:rPr lang="en-US" sz="4800" dirty="0" smtClean="0"/>
              <a:t>Evaluation </a:t>
            </a:r>
            <a:endParaRPr lang="en-US" sz="4800" dirty="0"/>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4" name="TextBox 3"/>
          <p:cNvSpPr txBox="1"/>
          <p:nvPr/>
        </p:nvSpPr>
        <p:spPr>
          <a:xfrm>
            <a:off x="776835" y="1577947"/>
            <a:ext cx="1080286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Energy Usage </a:t>
            </a:r>
            <a:r>
              <a:rPr lang="en-US" dirty="0" smtClean="0">
                <a:solidFill>
                  <a:srgbClr val="00B0F0"/>
                </a:solidFill>
                <a:latin typeface="Times New Roman" panose="02020603050405020304" pitchFamily="18" charset="0"/>
                <a:cs typeface="Times New Roman" panose="02020603050405020304" pitchFamily="18" charset="0"/>
              </a:rPr>
              <a:t>Trends</a:t>
            </a:r>
          </a:p>
          <a:p>
            <a:r>
              <a:rPr lang="en-US" dirty="0" smtClean="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Energy </a:t>
            </a:r>
            <a:r>
              <a:rPr lang="en-US" dirty="0">
                <a:latin typeface="Times New Roman" panose="02020603050405020304" pitchFamily="18" charset="0"/>
                <a:cs typeface="Times New Roman" panose="02020603050405020304" pitchFamily="18" charset="0"/>
              </a:rPr>
              <a:t>consumption peaks during production hours, varying by time and day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Recommendation</a:t>
            </a:r>
            <a:r>
              <a:rPr lang="en-US" dirty="0">
                <a:latin typeface="Times New Roman" panose="02020603050405020304" pitchFamily="18" charset="0"/>
                <a:cs typeface="Times New Roman" panose="02020603050405020304" pitchFamily="18" charset="0"/>
              </a:rPr>
              <a:t>: Adjust schedules to balance energy demand and avoid spikes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solidFill>
                  <a:srgbClr val="00B0F0"/>
                </a:solidFill>
                <a:latin typeface="Times New Roman" panose="02020603050405020304" pitchFamily="18" charset="0"/>
                <a:cs typeface="Times New Roman" panose="02020603050405020304" pitchFamily="18" charset="0"/>
              </a:rPr>
              <a:t>Power(Load) </a:t>
            </a:r>
            <a:r>
              <a:rPr lang="en-US" dirty="0">
                <a:solidFill>
                  <a:srgbClr val="00B0F0"/>
                </a:solidFill>
                <a:latin typeface="Times New Roman" panose="02020603050405020304" pitchFamily="18" charset="0"/>
                <a:cs typeface="Times New Roman" panose="02020603050405020304" pitchFamily="18" charset="0"/>
              </a:rPr>
              <a:t>Factor </a:t>
            </a:r>
            <a:r>
              <a:rPr lang="en-US" dirty="0" smtClean="0">
                <a:solidFill>
                  <a:srgbClr val="00B0F0"/>
                </a:solidFill>
                <a:latin typeface="Times New Roman" panose="02020603050405020304" pitchFamily="18" charset="0"/>
                <a:cs typeface="Times New Roman" panose="02020603050405020304" pitchFamily="18" charset="0"/>
              </a:rPr>
              <a:t>Analysis</a:t>
            </a:r>
          </a:p>
          <a:p>
            <a:r>
              <a:rPr lang="en-US" dirty="0" smtClean="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Low power factor (&lt;70%) shows energy inefficiency and higher losses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Recommendation</a:t>
            </a:r>
            <a:r>
              <a:rPr lang="en-US" dirty="0">
                <a:latin typeface="Times New Roman" panose="02020603050405020304" pitchFamily="18" charset="0"/>
                <a:cs typeface="Times New Roman" panose="02020603050405020304" pitchFamily="18" charset="0"/>
              </a:rPr>
              <a:t>: Implement power factor correction to enhance efficiency</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solidFill>
                  <a:srgbClr val="00B0F0"/>
                </a:solidFill>
                <a:latin typeface="Times New Roman" panose="02020603050405020304" pitchFamily="18" charset="0"/>
                <a:cs typeface="Times New Roman" panose="02020603050405020304" pitchFamily="18" charset="0"/>
              </a:rPr>
              <a:t>CO2 </a:t>
            </a:r>
            <a:r>
              <a:rPr lang="en-US" dirty="0">
                <a:solidFill>
                  <a:srgbClr val="00B0F0"/>
                </a:solidFill>
                <a:latin typeface="Times New Roman" panose="02020603050405020304" pitchFamily="18" charset="0"/>
                <a:cs typeface="Times New Roman" panose="02020603050405020304" pitchFamily="18" charset="0"/>
              </a:rPr>
              <a:t>Emissions </a:t>
            </a:r>
            <a:r>
              <a:rPr lang="en-US" dirty="0" smtClean="0">
                <a:solidFill>
                  <a:srgbClr val="00B0F0"/>
                </a:solidFill>
                <a:latin typeface="Times New Roman" panose="02020603050405020304" pitchFamily="18" charset="0"/>
                <a:cs typeface="Times New Roman" panose="02020603050405020304" pitchFamily="18" charset="0"/>
              </a:rPr>
              <a:t>Monitoring</a:t>
            </a:r>
          </a:p>
          <a:p>
            <a:r>
              <a:rPr lang="en-US" dirty="0" smtClean="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Incomplete CO2 data may suggest gaps or low emission thresholds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Recommendation</a:t>
            </a:r>
            <a:r>
              <a:rPr lang="en-US" dirty="0">
                <a:latin typeface="Times New Roman" panose="02020603050405020304" pitchFamily="18" charset="0"/>
                <a:cs typeface="Times New Roman" panose="02020603050405020304" pitchFamily="18" charset="0"/>
              </a:rPr>
              <a:t>: Improve emission tracking to identify reduction opportunities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solidFill>
                  <a:srgbClr val="00B0F0"/>
                </a:solidFill>
                <a:latin typeface="Times New Roman" panose="02020603050405020304" pitchFamily="18" charset="0"/>
                <a:cs typeface="Times New Roman" panose="02020603050405020304" pitchFamily="18" charset="0"/>
              </a:rPr>
              <a:t>Weekday </a:t>
            </a:r>
            <a:r>
              <a:rPr lang="en-US" dirty="0">
                <a:solidFill>
                  <a:srgbClr val="00B0F0"/>
                </a:solidFill>
                <a:latin typeface="Times New Roman" panose="02020603050405020304" pitchFamily="18" charset="0"/>
                <a:cs typeface="Times New Roman" panose="02020603050405020304" pitchFamily="18" charset="0"/>
              </a:rPr>
              <a:t>vs. Weekend </a:t>
            </a:r>
            <a:r>
              <a:rPr lang="en-US" dirty="0" smtClean="0">
                <a:solidFill>
                  <a:srgbClr val="00B0F0"/>
                </a:solidFill>
                <a:latin typeface="Times New Roman" panose="02020603050405020304" pitchFamily="18" charset="0"/>
                <a:cs typeface="Times New Roman" panose="02020603050405020304" pitchFamily="18" charset="0"/>
              </a:rPr>
              <a:t>Usage</a:t>
            </a:r>
          </a:p>
          <a:p>
            <a:r>
              <a:rPr lang="en-US" dirty="0" smtClean="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Lower weekend usage highlights opportunities for maintenance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Recommendation</a:t>
            </a:r>
            <a:r>
              <a:rPr lang="en-US" dirty="0">
                <a:latin typeface="Times New Roman" panose="02020603050405020304" pitchFamily="18" charset="0"/>
                <a:cs typeface="Times New Roman" panose="02020603050405020304" pitchFamily="18" charset="0"/>
              </a:rPr>
              <a:t>: Schedule predictive maintenance during weekends.</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542927"/>
            <a:ext cx="11214100" cy="727524"/>
          </a:xfrm>
        </p:spPr>
        <p:txBody>
          <a:bodyPr/>
          <a:lstStyle/>
          <a:p>
            <a:r>
              <a:rPr lang="en-US" sz="4000" dirty="0"/>
              <a:t>Future Work</a:t>
            </a:r>
            <a:br>
              <a:rPr lang="en-US" sz="4000" dirty="0"/>
            </a:br>
            <a:endParaRPr lang="en-US" sz="4000" dirty="0"/>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Box 2"/>
          <p:cNvSpPr txBox="1"/>
          <p:nvPr/>
        </p:nvSpPr>
        <p:spPr>
          <a:xfrm>
            <a:off x="704007" y="1691235"/>
            <a:ext cx="10244517"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B0F0"/>
                </a:solidFill>
                <a:latin typeface="Times New Roman" panose="02020603050405020304" pitchFamily="18" charset="0"/>
                <a:cs typeface="Times New Roman" panose="02020603050405020304" pitchFamily="18" charset="0"/>
              </a:rPr>
              <a:t>Future </a:t>
            </a:r>
            <a:r>
              <a:rPr lang="en-US" b="1" dirty="0" smtClean="0">
                <a:solidFill>
                  <a:srgbClr val="00B0F0"/>
                </a:solidFill>
                <a:latin typeface="Times New Roman" panose="02020603050405020304" pitchFamily="18" charset="0"/>
                <a:cs typeface="Times New Roman" panose="02020603050405020304" pitchFamily="18" charset="0"/>
              </a:rPr>
              <a:t>Work:</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Leverage machine learning to forecast equipment failures, enabling timely maintenance and minimizing downtime.</a:t>
            </a: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solidFill>
                <a:srgbClr val="00B0F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00B0F0"/>
                </a:solidFill>
                <a:latin typeface="Times New Roman" panose="02020603050405020304" pitchFamily="18" charset="0"/>
                <a:cs typeface="Times New Roman" panose="02020603050405020304" pitchFamily="18" charset="0"/>
              </a:rPr>
              <a:t>Real-Time Energy </a:t>
            </a:r>
            <a:r>
              <a:rPr lang="en-US" b="1" dirty="0" smtClean="0">
                <a:solidFill>
                  <a:srgbClr val="00B0F0"/>
                </a:solidFill>
                <a:latin typeface="Times New Roman" panose="02020603050405020304" pitchFamily="18" charset="0"/>
                <a:cs typeface="Times New Roman" panose="02020603050405020304" pitchFamily="18" charset="0"/>
              </a:rPr>
              <a:t>Optimization:</a:t>
            </a:r>
          </a:p>
          <a:p>
            <a:r>
              <a:rPr lang="en-US" b="1"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:Implement </a:t>
            </a:r>
            <a:r>
              <a:rPr lang="en-US" dirty="0">
                <a:solidFill>
                  <a:schemeClr val="bg1"/>
                </a:solidFill>
                <a:latin typeface="Times New Roman" panose="02020603050405020304" pitchFamily="18" charset="0"/>
                <a:cs typeface="Times New Roman" panose="02020603050405020304" pitchFamily="18" charset="0"/>
              </a:rPr>
              <a:t>AI tools to dynamically adjust energy consumption, improving efficiency during peak and off-peak times.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466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Tahoma</vt:lpstr>
      <vt:lpstr>Times New Roman</vt:lpstr>
      <vt:lpstr>Trade Gothic LT Pro</vt:lpstr>
      <vt:lpstr>Trebuchet MS</vt:lpstr>
      <vt:lpstr>Office Theme</vt:lpstr>
      <vt:lpstr>Data-Driven Load Clustering and Power Prediction in Steel Manufacturing</vt:lpstr>
      <vt:lpstr>Introduction </vt:lpstr>
      <vt:lpstr>Problem Statement </vt:lpstr>
      <vt:lpstr>Contribution of the Research</vt:lpstr>
      <vt:lpstr>Background</vt:lpstr>
      <vt:lpstr>Methodology Overview and Alogorithms</vt:lpstr>
      <vt:lpstr>Data Collection and Sample Selection</vt:lpstr>
      <vt:lpstr>Evaluation </vt:lpstr>
      <vt:lpstr>Future Work </vt:lpstr>
      <vt:lpstr>Thank You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2024-10-31T13:22:27Z</dcterms:created>
  <dcterms:modified xsi:type="dcterms:W3CDTF">2024-10-31T18:24:11Z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