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271" r:id="rId7"/>
    <p:sldId id="259" r:id="rId8"/>
    <p:sldId id="260" r:id="rId9"/>
    <p:sldId id="273" r:id="rId10"/>
    <p:sldId id="274" r:id="rId11"/>
    <p:sldId id="267" r:id="rId12"/>
  </p:sldIdLst>
  <p:sldSz cx="18288000" cy="10287000"/>
  <p:notesSz cx="6858000" cy="9144000"/>
  <p:embeddedFontLst>
    <p:embeddedFont>
      <p:font typeface="Bobby Jones" pitchFamily="2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589" autoAdjust="0"/>
  </p:normalViewPr>
  <p:slideViewPr>
    <p:cSldViewPr>
      <p:cViewPr varScale="1">
        <p:scale>
          <a:sx n="80" d="100"/>
          <a:sy n="80" d="100"/>
        </p:scale>
        <p:origin x="10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6" y="-114300"/>
            <a:ext cx="18288526" cy="1066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31880" y="1858433"/>
            <a:ext cx="6861759" cy="6570134"/>
          </a:xfrm>
          <a:custGeom>
            <a:avLst/>
            <a:gdLst/>
            <a:ahLst/>
            <a:cxnLst/>
            <a:rect l="l" t="t" r="r" b="b"/>
            <a:pathLst>
              <a:path w="6861759" h="6570134">
                <a:moveTo>
                  <a:pt x="0" y="0"/>
                </a:moveTo>
                <a:lnTo>
                  <a:pt x="6861759" y="0"/>
                </a:lnTo>
                <a:lnTo>
                  <a:pt x="6861759" y="6570134"/>
                </a:lnTo>
                <a:lnTo>
                  <a:pt x="0" y="6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526" y="3404210"/>
            <a:ext cx="1120140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Environmental Conservation - Grant Proposal Writing Assistant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400" y="9959829"/>
            <a:ext cx="6292409" cy="32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01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Presenter: Shan Ali Shah Sayed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8D3AF2E-A9A2-5122-536C-B0AF6D7EF097}"/>
              </a:ext>
            </a:extLst>
          </p:cNvPr>
          <p:cNvSpPr txBox="1"/>
          <p:nvPr/>
        </p:nvSpPr>
        <p:spPr>
          <a:xfrm>
            <a:off x="-343426" y="5143500"/>
            <a:ext cx="11887200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- </a:t>
            </a:r>
            <a:r>
              <a:rPr lang="en-US" sz="27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Bobby Jones"/>
              </a:rPr>
              <a:t>Leveraging Generative AI to Accelerate Grant Proposal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D7ACA-347D-E4E1-F97A-6523C5352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439990-86A8-6A4F-F5F4-737B06F78F6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6CED318-B95E-4181-88C3-8F06A0A203FE}"/>
              </a:ext>
            </a:extLst>
          </p:cNvPr>
          <p:cNvSpPr txBox="1"/>
          <p:nvPr/>
        </p:nvSpPr>
        <p:spPr>
          <a:xfrm>
            <a:off x="646386" y="1210714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Challenges and Risk Mitigation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17B6936-380E-A83E-07F9-776A9C3E2921}"/>
              </a:ext>
            </a:extLst>
          </p:cNvPr>
          <p:cNvSpPr txBox="1"/>
          <p:nvPr/>
        </p:nvSpPr>
        <p:spPr>
          <a:xfrm>
            <a:off x="838200" y="2981682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Potential Challenges: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DCF08123-2EEC-B2CF-967B-D0EB1AF6AD09}"/>
              </a:ext>
            </a:extLst>
          </p:cNvPr>
          <p:cNvSpPr txBox="1"/>
          <p:nvPr/>
        </p:nvSpPr>
        <p:spPr>
          <a:xfrm>
            <a:off x="1006451" y="3883598"/>
            <a:ext cx="17907000" cy="1561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Data Privacy: Sensitive funder information may be exposed.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Customizability: Adapting to highly specific funder requirements might need manual tweaking.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Adoption Resistance: Team members may be hesitant to trust AI-generated content.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664CE52-3B45-5E37-2AAA-9E8D38F83F29}"/>
              </a:ext>
            </a:extLst>
          </p:cNvPr>
          <p:cNvSpPr txBox="1"/>
          <p:nvPr/>
        </p:nvSpPr>
        <p:spPr>
          <a:xfrm>
            <a:off x="838200" y="6609379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Mitigation Strategies: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BA007D0F-0F64-FAFE-1976-CF92FB5B9634}"/>
              </a:ext>
            </a:extLst>
          </p:cNvPr>
          <p:cNvSpPr txBox="1"/>
          <p:nvPr/>
        </p:nvSpPr>
        <p:spPr>
          <a:xfrm>
            <a:off x="1066800" y="7505700"/>
            <a:ext cx="16154400" cy="1561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Encrypt user data to ensure privacy.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Offer flexible templates to handle diverse funder requirements.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Conduct training sessions to familiarize the team with the tool.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8D890D7-8427-9AF1-EB37-15C84D995FAA}"/>
              </a:ext>
            </a:extLst>
          </p:cNvPr>
          <p:cNvSpPr/>
          <p:nvPr/>
        </p:nvSpPr>
        <p:spPr>
          <a:xfrm>
            <a:off x="15483226" y="446467"/>
            <a:ext cx="2137367" cy="2046528"/>
          </a:xfrm>
          <a:custGeom>
            <a:avLst/>
            <a:gdLst/>
            <a:ahLst/>
            <a:cxnLst/>
            <a:rect l="l" t="t" r="r" b="b"/>
            <a:pathLst>
              <a:path w="2137367" h="2046528">
                <a:moveTo>
                  <a:pt x="0" y="0"/>
                </a:moveTo>
                <a:lnTo>
                  <a:pt x="2137366" y="0"/>
                </a:lnTo>
                <a:lnTo>
                  <a:pt x="2137366" y="2046529"/>
                </a:lnTo>
                <a:lnTo>
                  <a:pt x="0" y="204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930677" y="4252614"/>
            <a:ext cx="8291097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67"/>
              </a:lnSpc>
            </a:pPr>
            <a:r>
              <a:rPr lang="en-US" sz="966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F1A157B9-3FB6-8094-5925-BCC7B7C35A06}"/>
              </a:ext>
            </a:extLst>
          </p:cNvPr>
          <p:cNvSpPr/>
          <p:nvPr/>
        </p:nvSpPr>
        <p:spPr>
          <a:xfrm>
            <a:off x="457200" y="342900"/>
            <a:ext cx="2137367" cy="2046528"/>
          </a:xfrm>
          <a:custGeom>
            <a:avLst/>
            <a:gdLst/>
            <a:ahLst/>
            <a:cxnLst/>
            <a:rect l="l" t="t" r="r" b="b"/>
            <a:pathLst>
              <a:path w="2137367" h="2046528">
                <a:moveTo>
                  <a:pt x="0" y="0"/>
                </a:moveTo>
                <a:lnTo>
                  <a:pt x="2137366" y="0"/>
                </a:lnTo>
                <a:lnTo>
                  <a:pt x="2137366" y="2046529"/>
                </a:lnTo>
                <a:lnTo>
                  <a:pt x="0" y="2046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1F145087-16BC-29DD-5A01-BD1907303733}"/>
              </a:ext>
            </a:extLst>
          </p:cNvPr>
          <p:cNvSpPr/>
          <p:nvPr/>
        </p:nvSpPr>
        <p:spPr>
          <a:xfrm>
            <a:off x="16002000" y="8039100"/>
            <a:ext cx="1415393" cy="1912693"/>
          </a:xfrm>
          <a:custGeom>
            <a:avLst/>
            <a:gdLst/>
            <a:ahLst/>
            <a:cxnLst/>
            <a:rect l="l" t="t" r="r" b="b"/>
            <a:pathLst>
              <a:path w="1415393" h="1912693">
                <a:moveTo>
                  <a:pt x="0" y="0"/>
                </a:moveTo>
                <a:lnTo>
                  <a:pt x="1415393" y="0"/>
                </a:lnTo>
                <a:lnTo>
                  <a:pt x="1415393" y="1912693"/>
                </a:lnTo>
                <a:lnTo>
                  <a:pt x="0" y="1912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067B7217-17D8-E295-A970-97259F80C2DC}"/>
              </a:ext>
            </a:extLst>
          </p:cNvPr>
          <p:cNvSpPr/>
          <p:nvPr/>
        </p:nvSpPr>
        <p:spPr>
          <a:xfrm>
            <a:off x="304800" y="7734300"/>
            <a:ext cx="3512725" cy="2011035"/>
          </a:xfrm>
          <a:custGeom>
            <a:avLst/>
            <a:gdLst/>
            <a:ahLst/>
            <a:cxnLst/>
            <a:rect l="l" t="t" r="r" b="b"/>
            <a:pathLst>
              <a:path w="3512725" h="2011035">
                <a:moveTo>
                  <a:pt x="0" y="0"/>
                </a:moveTo>
                <a:lnTo>
                  <a:pt x="3512725" y="0"/>
                </a:lnTo>
                <a:lnTo>
                  <a:pt x="3512725" y="2011035"/>
                </a:lnTo>
                <a:lnTo>
                  <a:pt x="0" y="20110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CAB48321-BF48-7F25-B135-A69E288122E9}"/>
              </a:ext>
            </a:extLst>
          </p:cNvPr>
          <p:cNvSpPr/>
          <p:nvPr/>
        </p:nvSpPr>
        <p:spPr>
          <a:xfrm>
            <a:off x="15979916" y="315500"/>
            <a:ext cx="1437477" cy="1913447"/>
          </a:xfrm>
          <a:custGeom>
            <a:avLst/>
            <a:gdLst/>
            <a:ahLst/>
            <a:cxnLst/>
            <a:rect l="l" t="t" r="r" b="b"/>
            <a:pathLst>
              <a:path w="1437477" h="1913447">
                <a:moveTo>
                  <a:pt x="0" y="0"/>
                </a:moveTo>
                <a:lnTo>
                  <a:pt x="1437477" y="0"/>
                </a:lnTo>
                <a:lnTo>
                  <a:pt x="1437477" y="1913448"/>
                </a:lnTo>
                <a:lnTo>
                  <a:pt x="0" y="19134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4800" y="0"/>
            <a:ext cx="18695058" cy="106222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04800" y="471004"/>
            <a:ext cx="18400990" cy="1065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379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Challenges Faced by Environmental Conservation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5775" y="5029107"/>
            <a:ext cx="1280086" cy="89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0497" y="8531385"/>
            <a:ext cx="1280086" cy="89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5775" y="6771809"/>
            <a:ext cx="1280086" cy="90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7"/>
              </a:lnSpc>
            </a:pPr>
            <a:r>
              <a:rPr lang="en-US" sz="7765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55861" y="4892718"/>
            <a:ext cx="14412939" cy="997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Time-Intensive Process: Writing detailed, tailored proposals</a:t>
            </a:r>
          </a:p>
          <a:p>
            <a:pPr>
              <a:lnSpc>
                <a:spcPts val="2501"/>
              </a:lnSpc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takes weeks, slowing down funding acquisition.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01581" y="6606970"/>
            <a:ext cx="13258800" cy="997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Limited Expertise: Aligning proposals with funder priorities</a:t>
            </a:r>
          </a:p>
          <a:p>
            <a:pPr algn="l">
              <a:lnSpc>
                <a:spcPts val="2501"/>
              </a:lnSpc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often requires specialized skills the team lacks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55861" y="8362531"/>
            <a:ext cx="13986145" cy="997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Customizability Issues: Adapting proposals for diverse funders</a:t>
            </a:r>
          </a:p>
          <a:p>
            <a:pPr algn="l">
              <a:lnSpc>
                <a:spcPts val="2501"/>
              </a:lnSpc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missions, priorities, and requirements is cumbersome.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A4B1BFC6-A064-67D2-27D1-C2A9DDD9CA82}"/>
              </a:ext>
            </a:extLst>
          </p:cNvPr>
          <p:cNvSpPr txBox="1"/>
          <p:nvPr/>
        </p:nvSpPr>
        <p:spPr>
          <a:xfrm>
            <a:off x="685800" y="2134253"/>
            <a:ext cx="16916400" cy="1959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-457200">
              <a:lnSpc>
                <a:spcPts val="2501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Bobby Jones"/>
              </a:rPr>
              <a:t>Environmental Conservation relies heavily on external grants to fund critical</a:t>
            </a:r>
          </a:p>
          <a:p>
            <a:pPr indent="-457200">
              <a:lnSpc>
                <a:spcPts val="2501"/>
              </a:lnSpc>
              <a:buFont typeface="Arial" panose="020B0604020202020204" pitchFamily="34" charset="0"/>
              <a:buChar char="•"/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Bobby Jones"/>
            </a:endParaRPr>
          </a:p>
          <a:p>
            <a:pPr>
              <a:lnSpc>
                <a:spcPts val="2501"/>
              </a:lnSpc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Bobby Jones"/>
              </a:rPr>
              <a:t> projects like water conservation, wildlife protection, and pollution reduction.</a:t>
            </a:r>
          </a:p>
          <a:p>
            <a:pPr>
              <a:lnSpc>
                <a:spcPts val="2501"/>
              </a:lnSpc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Bobby Jones"/>
            </a:endParaRPr>
          </a:p>
          <a:p>
            <a:pPr indent="-457200">
              <a:lnSpc>
                <a:spcPts val="2501"/>
              </a:lnSpc>
              <a:buFont typeface="Arial" panose="020B0604020202020204" pitchFamily="34" charset="0"/>
              <a:buChar char="•"/>
            </a:pPr>
            <a:endParaRPr lang="en-US" sz="3500" dirty="0">
              <a:solidFill>
                <a:srgbClr val="317F54"/>
              </a:solidFill>
              <a:latin typeface="Open Sans"/>
              <a:ea typeface="Open Sans"/>
              <a:cs typeface="Open Sans"/>
              <a:sym typeface="Bobby Jones"/>
            </a:endParaRPr>
          </a:p>
          <a:p>
            <a:pPr indent="-457200">
              <a:lnSpc>
                <a:spcPts val="2501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Bobby Jones"/>
              </a:rPr>
              <a:t>Crafting compelling grant proposals is essential but comes with challenges.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2DE03D-9EC6-BD10-6142-EB7FE2F03EDA}"/>
              </a:ext>
            </a:extLst>
          </p:cNvPr>
          <p:cNvSpPr/>
          <p:nvPr/>
        </p:nvSpPr>
        <p:spPr>
          <a:xfrm>
            <a:off x="16157527" y="8324431"/>
            <a:ext cx="1822545" cy="1822545"/>
          </a:xfrm>
          <a:custGeom>
            <a:avLst/>
            <a:gdLst/>
            <a:ahLst/>
            <a:cxnLst/>
            <a:rect l="l" t="t" r="r" b="b"/>
            <a:pathLst>
              <a:path w="1822545" h="1822545">
                <a:moveTo>
                  <a:pt x="0" y="0"/>
                </a:moveTo>
                <a:lnTo>
                  <a:pt x="1822545" y="0"/>
                </a:lnTo>
                <a:lnTo>
                  <a:pt x="1822545" y="1822545"/>
                </a:lnTo>
                <a:lnTo>
                  <a:pt x="0" y="1822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A69E-554E-EF17-40EB-4FFCC96F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6C2A2F-44D9-FE33-4124-DF8D2A1330D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9B5AC9B-C607-2138-F486-03E0FC6896A0}"/>
              </a:ext>
            </a:extLst>
          </p:cNvPr>
          <p:cNvSpPr txBox="1"/>
          <p:nvPr/>
        </p:nvSpPr>
        <p:spPr>
          <a:xfrm>
            <a:off x="685800" y="571500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Vision for the Grant Proposal Writing Assistant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0399F054-FEF7-4F35-4953-A0005A42D73D}"/>
              </a:ext>
            </a:extLst>
          </p:cNvPr>
          <p:cNvSpPr txBox="1"/>
          <p:nvPr/>
        </p:nvSpPr>
        <p:spPr>
          <a:xfrm>
            <a:off x="746149" y="1877442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What is it?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0627D33-F92C-87DB-097A-3157C50FA731}"/>
              </a:ext>
            </a:extLst>
          </p:cNvPr>
          <p:cNvSpPr txBox="1"/>
          <p:nvPr/>
        </p:nvSpPr>
        <p:spPr>
          <a:xfrm>
            <a:off x="1447800" y="2606263"/>
            <a:ext cx="12420600" cy="2176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 Generative AI-powered application designed to automate and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streamline grant proposal writing.</a:t>
            </a:r>
          </a:p>
          <a:p>
            <a:pPr>
              <a:lnSpc>
                <a:spcPts val="2376"/>
              </a:lnSpc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Ensures proposals are tailored to funder priorities while reducing 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time and effort.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DD856707-180A-3222-D7E0-3D3FC3CAE4DA}"/>
              </a:ext>
            </a:extLst>
          </p:cNvPr>
          <p:cNvSpPr txBox="1"/>
          <p:nvPr/>
        </p:nvSpPr>
        <p:spPr>
          <a:xfrm>
            <a:off x="746149" y="4745216"/>
            <a:ext cx="6842149" cy="996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9379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sym typeface="Bobby Jones"/>
              </a:rPr>
              <a:t>Objectives: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DCE2677-6E55-918B-EE95-006CC011286F}"/>
              </a:ext>
            </a:extLst>
          </p:cNvPr>
          <p:cNvSpPr txBox="1"/>
          <p:nvPr/>
        </p:nvSpPr>
        <p:spPr>
          <a:xfrm>
            <a:off x="1447800" y="6122426"/>
            <a:ext cx="8686800" cy="2775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Efficiency: Reduce proposal-writing time by 70%.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Alignment: Ensure alignment with funder-specific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missions and focus areas.</a:t>
            </a:r>
          </a:p>
          <a:p>
            <a:pPr>
              <a:lnSpc>
                <a:spcPts val="2376"/>
              </a:lnSpc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Impact: Increase grant approval rates by producing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high-quality proposals.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349B566-CB11-CD62-9B7C-A1BBEE3F1C22}"/>
              </a:ext>
            </a:extLst>
          </p:cNvPr>
          <p:cNvSpPr txBox="1"/>
          <p:nvPr/>
        </p:nvSpPr>
        <p:spPr>
          <a:xfrm>
            <a:off x="10447325" y="4783077"/>
            <a:ext cx="6842149" cy="996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9379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sym typeface="Bobby Jones"/>
              </a:rPr>
              <a:t>EXPECTED BENEFITS: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4EE388B1-0FB1-9EFF-03CC-A84110021613}"/>
              </a:ext>
            </a:extLst>
          </p:cNvPr>
          <p:cNvSpPr txBox="1"/>
          <p:nvPr/>
        </p:nvSpPr>
        <p:spPr>
          <a:xfrm>
            <a:off x="10820400" y="6033643"/>
            <a:ext cx="8686800" cy="2160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More time for environmental projects.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Higher success rate in securing funds.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25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Lower dependency on external grant-writing</a:t>
            </a: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>
              <a:lnSpc>
                <a:spcPts val="2376"/>
              </a:lnSpc>
            </a:pPr>
            <a:r>
              <a:rPr lang="en-US" sz="25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consultants.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AF487445-E7D0-7AEF-02B2-8883905E8BF4}"/>
              </a:ext>
            </a:extLst>
          </p:cNvPr>
          <p:cNvSpPr/>
          <p:nvPr/>
        </p:nvSpPr>
        <p:spPr>
          <a:xfrm>
            <a:off x="16568016" y="2644124"/>
            <a:ext cx="1554808" cy="2101092"/>
          </a:xfrm>
          <a:custGeom>
            <a:avLst/>
            <a:gdLst/>
            <a:ahLst/>
            <a:cxnLst/>
            <a:rect l="l" t="t" r="r" b="b"/>
            <a:pathLst>
              <a:path w="1554808" h="2101092">
                <a:moveTo>
                  <a:pt x="0" y="0"/>
                </a:moveTo>
                <a:lnTo>
                  <a:pt x="1554807" y="0"/>
                </a:lnTo>
                <a:lnTo>
                  <a:pt x="1554807" y="2101092"/>
                </a:lnTo>
                <a:lnTo>
                  <a:pt x="0" y="21010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5559" y="526188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HOW the Grant Proposal Assistant WORKS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8D78B89-9CEE-5EB5-3D5E-DE4ABC175930}"/>
              </a:ext>
            </a:extLst>
          </p:cNvPr>
          <p:cNvSpPr txBox="1"/>
          <p:nvPr/>
        </p:nvSpPr>
        <p:spPr>
          <a:xfrm>
            <a:off x="722586" y="2475279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Workflow Overview: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A42341D4-521E-D823-4B28-2E6219745690}"/>
              </a:ext>
            </a:extLst>
          </p:cNvPr>
          <p:cNvSpPr txBox="1"/>
          <p:nvPr/>
        </p:nvSpPr>
        <p:spPr>
          <a:xfrm>
            <a:off x="1195637" y="3208949"/>
            <a:ext cx="16154400" cy="2176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1: Input Collection - Gather project and funder details.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2: NLP Processing - Use </a:t>
            </a:r>
            <a:r>
              <a:rPr lang="en-US" sz="3000" dirty="0" err="1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LangChain</a:t>
            </a: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 to structure prompts and generate content.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3: Proposal Generation - AI creates a tailored grant proposal introduction.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4: Output Delivery - Present a polished draft to the user.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DB97ACB9-E1CC-6B27-6297-7E13624D88A2}"/>
              </a:ext>
            </a:extLst>
          </p:cNvPr>
          <p:cNvSpPr txBox="1"/>
          <p:nvPr/>
        </p:nvSpPr>
        <p:spPr>
          <a:xfrm>
            <a:off x="890837" y="5981005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Technologies Used: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DB02AA7-358B-5E08-A953-ED195C9AD286}"/>
              </a:ext>
            </a:extLst>
          </p:cNvPr>
          <p:cNvSpPr txBox="1"/>
          <p:nvPr/>
        </p:nvSpPr>
        <p:spPr>
          <a:xfrm>
            <a:off x="1182499" y="6830645"/>
            <a:ext cx="16154400" cy="1561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 err="1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LangChain</a:t>
            </a: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: For prompt templating and conversational AI chains.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OpenAI GPT-4: For natural language generation.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Python: For implementation and prototyping.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70DCE6E-9858-082D-4AC9-B3CC2485F4A5}"/>
              </a:ext>
            </a:extLst>
          </p:cNvPr>
          <p:cNvSpPr/>
          <p:nvPr/>
        </p:nvSpPr>
        <p:spPr>
          <a:xfrm>
            <a:off x="16298959" y="219247"/>
            <a:ext cx="1303241" cy="1902541"/>
          </a:xfrm>
          <a:custGeom>
            <a:avLst/>
            <a:gdLst/>
            <a:ahLst/>
            <a:cxnLst/>
            <a:rect l="l" t="t" r="r" b="b"/>
            <a:pathLst>
              <a:path w="1303241" h="1902541">
                <a:moveTo>
                  <a:pt x="0" y="0"/>
                </a:moveTo>
                <a:lnTo>
                  <a:pt x="1303241" y="0"/>
                </a:lnTo>
                <a:lnTo>
                  <a:pt x="1303241" y="1902541"/>
                </a:lnTo>
                <a:lnTo>
                  <a:pt x="0" y="190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79EC-B9D3-6D11-83FB-071160065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D96B76-3EE3-BA41-CF70-14AAD671A7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531775C-1929-D792-D1C0-6DDB797B8518}"/>
              </a:ext>
            </a:extLst>
          </p:cNvPr>
          <p:cNvSpPr txBox="1"/>
          <p:nvPr/>
        </p:nvSpPr>
        <p:spPr>
          <a:xfrm>
            <a:off x="685800" y="571500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Key Features of the Grant Proposal Assistant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E7C590BE-25A6-8A6F-22E5-B96B041FDDB5}"/>
              </a:ext>
            </a:extLst>
          </p:cNvPr>
          <p:cNvSpPr txBox="1"/>
          <p:nvPr/>
        </p:nvSpPr>
        <p:spPr>
          <a:xfrm>
            <a:off x="746149" y="1877442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Dynamic Proposal Writing: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FC3FB7A-1810-4AF9-18CF-66FD56FFE1DC}"/>
              </a:ext>
            </a:extLst>
          </p:cNvPr>
          <p:cNvSpPr txBox="1"/>
          <p:nvPr/>
        </p:nvSpPr>
        <p:spPr>
          <a:xfrm>
            <a:off x="1219200" y="2611112"/>
            <a:ext cx="1615440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Generates proposals tailored to funder priorities.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Includes measurable outcomes and community engagement emphasis.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BC19411-12D8-9E31-74EA-E4A37F2F477A}"/>
              </a:ext>
            </a:extLst>
          </p:cNvPr>
          <p:cNvSpPr txBox="1"/>
          <p:nvPr/>
        </p:nvSpPr>
        <p:spPr>
          <a:xfrm>
            <a:off x="754032" y="3971319"/>
            <a:ext cx="135636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User-Friendly Interface:</a:t>
            </a:r>
          </a:p>
          <a:p>
            <a:pPr>
              <a:lnSpc>
                <a:spcPts val="3408"/>
              </a:lnSpc>
            </a:pPr>
            <a:b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</a:br>
            <a:endParaRPr lang="en-US" sz="3127" dirty="0">
              <a:solidFill>
                <a:srgbClr val="317F54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AF42304-23C4-80F9-1B41-DF624F092B62}"/>
              </a:ext>
            </a:extLst>
          </p:cNvPr>
          <p:cNvSpPr txBox="1"/>
          <p:nvPr/>
        </p:nvSpPr>
        <p:spPr>
          <a:xfrm>
            <a:off x="1219200" y="4732938"/>
            <a:ext cx="1615440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Simple input fields for project and funder details.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Outputs in grant-ready language.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5770C27-0F1F-C09A-E56E-0658917C32A1}"/>
              </a:ext>
            </a:extLst>
          </p:cNvPr>
          <p:cNvSpPr txBox="1"/>
          <p:nvPr/>
        </p:nvSpPr>
        <p:spPr>
          <a:xfrm>
            <a:off x="764542" y="6040988"/>
            <a:ext cx="135636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Customizable Templates:</a:t>
            </a:r>
          </a:p>
          <a:p>
            <a:pPr>
              <a:lnSpc>
                <a:spcPts val="3408"/>
              </a:lnSpc>
            </a:pPr>
            <a:b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</a:br>
            <a:endParaRPr lang="en-US" sz="3127" dirty="0">
              <a:solidFill>
                <a:srgbClr val="317F54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56029A38-6744-6268-B0E6-92A9414120B4}"/>
              </a:ext>
            </a:extLst>
          </p:cNvPr>
          <p:cNvSpPr txBox="1"/>
          <p:nvPr/>
        </p:nvSpPr>
        <p:spPr>
          <a:xfrm>
            <a:off x="1229710" y="6802607"/>
            <a:ext cx="16154400" cy="330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Adapts to different funder requirements and missions.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25624-341F-54AB-6509-62D49C73D8E5}"/>
              </a:ext>
            </a:extLst>
          </p:cNvPr>
          <p:cNvSpPr txBox="1"/>
          <p:nvPr/>
        </p:nvSpPr>
        <p:spPr>
          <a:xfrm>
            <a:off x="764542" y="7618139"/>
            <a:ext cx="135636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Integration of NLP Techniques:</a:t>
            </a:r>
            <a:b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</a:br>
            <a:endParaRPr lang="en-US" sz="3127" dirty="0">
              <a:solidFill>
                <a:srgbClr val="317F54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0764DD3-39A0-4819-04AE-4F86923C69F6}"/>
              </a:ext>
            </a:extLst>
          </p:cNvPr>
          <p:cNvSpPr txBox="1"/>
          <p:nvPr/>
        </p:nvSpPr>
        <p:spPr>
          <a:xfrm>
            <a:off x="1192839" y="8274624"/>
            <a:ext cx="1615440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Leverages </a:t>
            </a:r>
            <a:r>
              <a:rPr lang="en-US" sz="3000" dirty="0" err="1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LangChain</a:t>
            </a: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 to process structured prompts efficiently.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Ensures clarity, alignment, and persuasiveness in generated proposals.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4BBB27C5-7EC5-734E-FC72-92EC4865FFA9}"/>
              </a:ext>
            </a:extLst>
          </p:cNvPr>
          <p:cNvSpPr/>
          <p:nvPr/>
        </p:nvSpPr>
        <p:spPr>
          <a:xfrm>
            <a:off x="16166309" y="7283110"/>
            <a:ext cx="1857703" cy="1937157"/>
          </a:xfrm>
          <a:custGeom>
            <a:avLst/>
            <a:gdLst/>
            <a:ahLst/>
            <a:cxnLst/>
            <a:rect l="l" t="t" r="r" b="b"/>
            <a:pathLst>
              <a:path w="2921499" h="2921499">
                <a:moveTo>
                  <a:pt x="0" y="0"/>
                </a:moveTo>
                <a:lnTo>
                  <a:pt x="2921499" y="0"/>
                </a:lnTo>
                <a:lnTo>
                  <a:pt x="2921499" y="2921499"/>
                </a:lnTo>
                <a:lnTo>
                  <a:pt x="0" y="29214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23864-D7E6-85DF-1275-01B1BE8C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E5761B-B037-81A8-E62B-E73CFE9B2A6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4E51A4D-98C9-E62D-9B3F-2DFC81EF52A3}"/>
              </a:ext>
            </a:extLst>
          </p:cNvPr>
          <p:cNvSpPr txBox="1"/>
          <p:nvPr/>
        </p:nvSpPr>
        <p:spPr>
          <a:xfrm>
            <a:off x="685800" y="571500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Demonstrating the Prototype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4674C5-A085-C89A-6204-0299BF14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75" y="4463252"/>
            <a:ext cx="13581249" cy="1270760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E70A02D-EAEF-41F6-71C2-834654F710E6}"/>
              </a:ext>
            </a:extLst>
          </p:cNvPr>
          <p:cNvSpPr txBox="1"/>
          <p:nvPr/>
        </p:nvSpPr>
        <p:spPr>
          <a:xfrm>
            <a:off x="680545" y="1762782"/>
            <a:ext cx="9835055" cy="996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9379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sym typeface="Bobby Jones"/>
              </a:rPr>
              <a:t>Steps in the Prototype: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4008AC-B36C-6E0F-521C-053CC3A13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75" y="5837213"/>
            <a:ext cx="13581249" cy="401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C3040B-8B50-719C-96F2-64C7BB49E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874" y="6457083"/>
            <a:ext cx="13566009" cy="315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FC053B-3EFF-8CBB-F54B-2A6BA6081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113" y="6991605"/>
            <a:ext cx="13550769" cy="4189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F3FC75-7CFC-E43A-99AE-42BDA9C80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873" y="7632085"/>
            <a:ext cx="13550769" cy="3742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A138D3-581F-27D9-83E2-CE1926F36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7112" y="8289964"/>
            <a:ext cx="13535529" cy="429698"/>
          </a:xfrm>
          <a:prstGeom prst="rect">
            <a:avLst/>
          </a:prstGeom>
        </p:spPr>
      </p:pic>
      <p:sp>
        <p:nvSpPr>
          <p:cNvPr id="4" name="TextBox 10">
            <a:extLst>
              <a:ext uri="{FF2B5EF4-FFF2-40B4-BE49-F238E27FC236}">
                <a16:creationId xmlns:a16="http://schemas.microsoft.com/office/drawing/2014/main" id="{83FCF94F-672B-2B2A-0B75-9AC12B6FC390}"/>
              </a:ext>
            </a:extLst>
          </p:cNvPr>
          <p:cNvSpPr txBox="1"/>
          <p:nvPr/>
        </p:nvSpPr>
        <p:spPr>
          <a:xfrm>
            <a:off x="1219200" y="3062102"/>
            <a:ext cx="1615440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1 - Input Collection: Collects data like project title, description, objectives, funder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mission, focus areas, and requirements as shown below:</a:t>
            </a: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754502DB-AA8E-EBD2-CB97-9DB6B477F340}"/>
              </a:ext>
            </a:extLst>
          </p:cNvPr>
          <p:cNvSpPr/>
          <p:nvPr/>
        </p:nvSpPr>
        <p:spPr>
          <a:xfrm>
            <a:off x="16426261" y="347420"/>
            <a:ext cx="1437477" cy="1913447"/>
          </a:xfrm>
          <a:custGeom>
            <a:avLst/>
            <a:gdLst/>
            <a:ahLst/>
            <a:cxnLst/>
            <a:rect l="l" t="t" r="r" b="b"/>
            <a:pathLst>
              <a:path w="1437477" h="1913447">
                <a:moveTo>
                  <a:pt x="0" y="0"/>
                </a:moveTo>
                <a:lnTo>
                  <a:pt x="1437477" y="0"/>
                </a:lnTo>
                <a:lnTo>
                  <a:pt x="1437477" y="1913448"/>
                </a:lnTo>
                <a:lnTo>
                  <a:pt x="0" y="19134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1916404-80E0-CCA8-42DD-949360DC96C6}"/>
              </a:ext>
            </a:extLst>
          </p:cNvPr>
          <p:cNvSpPr txBox="1"/>
          <p:nvPr/>
        </p:nvSpPr>
        <p:spPr>
          <a:xfrm>
            <a:off x="1611324" y="2760177"/>
            <a:ext cx="14912951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As shown in the previous slide, our inputs have been recorded and the output will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be generated based on our answers to the questions: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99EDE4-89F9-59DA-BC25-B3A53226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044584"/>
            <a:ext cx="16162325" cy="2423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24059-6F28-EF25-4379-B7D8ECC6B8E8}"/>
              </a:ext>
            </a:extLst>
          </p:cNvPr>
          <p:cNvSpPr txBox="1"/>
          <p:nvPr/>
        </p:nvSpPr>
        <p:spPr>
          <a:xfrm>
            <a:off x="1016876" y="536612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Demonstrating the Prototype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B49FE40-D43E-D287-DA72-9BB2C5266176}"/>
              </a:ext>
            </a:extLst>
          </p:cNvPr>
          <p:cNvSpPr/>
          <p:nvPr/>
        </p:nvSpPr>
        <p:spPr>
          <a:xfrm>
            <a:off x="15542915" y="267631"/>
            <a:ext cx="2137367" cy="2046528"/>
          </a:xfrm>
          <a:custGeom>
            <a:avLst/>
            <a:gdLst/>
            <a:ahLst/>
            <a:cxnLst/>
            <a:rect l="l" t="t" r="r" b="b"/>
            <a:pathLst>
              <a:path w="2137367" h="2046528">
                <a:moveTo>
                  <a:pt x="0" y="0"/>
                </a:moveTo>
                <a:lnTo>
                  <a:pt x="2137366" y="0"/>
                </a:lnTo>
                <a:lnTo>
                  <a:pt x="2137366" y="2046529"/>
                </a:lnTo>
                <a:lnTo>
                  <a:pt x="0" y="204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AA3AB8DA-1CBC-E4BD-DE53-7EA3A1B40086}"/>
              </a:ext>
            </a:extLst>
          </p:cNvPr>
          <p:cNvSpPr txBox="1"/>
          <p:nvPr/>
        </p:nvSpPr>
        <p:spPr>
          <a:xfrm>
            <a:off x="990600" y="7994104"/>
            <a:ext cx="16154400" cy="637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2 - Processing with </a:t>
            </a:r>
            <a:r>
              <a:rPr lang="en-US" sz="3000" dirty="0" err="1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LangChain</a:t>
            </a: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: Formats the input into structured prompts for GPT-4.</a:t>
            </a:r>
          </a:p>
          <a:p>
            <a:pPr>
              <a:lnSpc>
                <a:spcPts val="2376"/>
              </a:lnSpc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ABBE1BC-F780-86BC-344B-5D28FE328616}"/>
              </a:ext>
            </a:extLst>
          </p:cNvPr>
          <p:cNvSpPr txBox="1"/>
          <p:nvPr/>
        </p:nvSpPr>
        <p:spPr>
          <a:xfrm>
            <a:off x="762000" y="582930"/>
            <a:ext cx="185166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Demonstrating the Prototype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DEB11-2CCA-BFF4-5641-DB4F9A86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71900"/>
            <a:ext cx="16117891" cy="5474239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EBE0CDEB-FEF7-D2EE-6B0B-75EB99634FA7}"/>
              </a:ext>
            </a:extLst>
          </p:cNvPr>
          <p:cNvSpPr txBox="1"/>
          <p:nvPr/>
        </p:nvSpPr>
        <p:spPr>
          <a:xfrm>
            <a:off x="1066800" y="2310878"/>
            <a:ext cx="1611789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Step 3 - Output Generation: Produces a polished grant proposal as per our given input </a:t>
            </a:r>
          </a:p>
          <a:p>
            <a:pPr>
              <a:lnSpc>
                <a:spcPts val="2376"/>
              </a:lnSpc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ts val="2376"/>
              </a:lnSpc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as shown below: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B0209287-DE12-9F4F-AB4C-9CE02B1659F5}"/>
              </a:ext>
            </a:extLst>
          </p:cNvPr>
          <p:cNvSpPr/>
          <p:nvPr/>
        </p:nvSpPr>
        <p:spPr>
          <a:xfrm>
            <a:off x="15011400" y="275910"/>
            <a:ext cx="2826925" cy="1549066"/>
          </a:xfrm>
          <a:custGeom>
            <a:avLst/>
            <a:gdLst/>
            <a:ahLst/>
            <a:cxnLst/>
            <a:rect l="l" t="t" r="r" b="b"/>
            <a:pathLst>
              <a:path w="3512725" h="2011035">
                <a:moveTo>
                  <a:pt x="0" y="0"/>
                </a:moveTo>
                <a:lnTo>
                  <a:pt x="3512725" y="0"/>
                </a:lnTo>
                <a:lnTo>
                  <a:pt x="3512725" y="2011035"/>
                </a:lnTo>
                <a:lnTo>
                  <a:pt x="0" y="201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2E87F-AFDA-DEB8-B0A5-19AD43030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319E0FA-5FD1-890F-58AF-B99BA6BBCFF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7" t="-30902" r="-8305" b="-21142"/>
            </a:stretch>
          </a:blipFill>
        </p:spPr>
        <p:txBody>
          <a:bodyPr/>
          <a:lstStyle/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36EBAAB-B400-767A-566F-763E303AE9C1}"/>
              </a:ext>
            </a:extLst>
          </p:cNvPr>
          <p:cNvSpPr txBox="1"/>
          <p:nvPr/>
        </p:nvSpPr>
        <p:spPr>
          <a:xfrm>
            <a:off x="685800" y="737042"/>
            <a:ext cx="15773400" cy="1008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72"/>
              </a:lnSpc>
            </a:pPr>
            <a:r>
              <a:rPr lang="en-US" sz="5500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Impact of the AI-Powered Assistant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C00DE42-327E-676D-8F55-6C1C5F3ECCF7}"/>
              </a:ext>
            </a:extLst>
          </p:cNvPr>
          <p:cNvSpPr txBox="1"/>
          <p:nvPr/>
        </p:nvSpPr>
        <p:spPr>
          <a:xfrm>
            <a:off x="838200" y="2324100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BENEFITS: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AA4DC0F-7EFA-8D2B-74F7-F5CB904525AE}"/>
              </a:ext>
            </a:extLst>
          </p:cNvPr>
          <p:cNvSpPr txBox="1"/>
          <p:nvPr/>
        </p:nvSpPr>
        <p:spPr>
          <a:xfrm>
            <a:off x="1158851" y="3258587"/>
            <a:ext cx="16154400" cy="2176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Efficiency: Automates proposal writing, reducing time from weeks to hours.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Alignment: Ensures proposals match funder priorities.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Scalability: Can be adapted for multiple funders and projects.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Cost-Effectiveness: Reduces reliance on external consultants.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B882952-664F-49C7-BE59-DE9985636854}"/>
              </a:ext>
            </a:extLst>
          </p:cNvPr>
          <p:cNvSpPr txBox="1"/>
          <p:nvPr/>
        </p:nvSpPr>
        <p:spPr>
          <a:xfrm>
            <a:off x="1158851" y="7078425"/>
            <a:ext cx="16154400" cy="945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Enables the team to focus more on executing environmental projects.</a:t>
            </a: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rgbClr val="317F5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ts val="2376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solidFill>
                  <a:srgbClr val="317F54"/>
                </a:solidFill>
                <a:latin typeface="Open Sans"/>
                <a:ea typeface="Open Sans"/>
                <a:cs typeface="Open Sans"/>
                <a:sym typeface="Open Sans"/>
              </a:rPr>
              <a:t>Increases likelihood of securing critical funding.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3506CC0D-8BDE-D64C-AF1B-8CE6B1F39EAD}"/>
              </a:ext>
            </a:extLst>
          </p:cNvPr>
          <p:cNvSpPr txBox="1"/>
          <p:nvPr/>
        </p:nvSpPr>
        <p:spPr>
          <a:xfrm>
            <a:off x="859221" y="6153968"/>
            <a:ext cx="135636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408"/>
              </a:lnSpc>
              <a:buFont typeface="Arial" panose="020B0604020202020204" pitchFamily="34" charset="0"/>
              <a:buChar char="•"/>
            </a:pPr>
            <a:r>
              <a:rPr lang="en-US" sz="3127" dirty="0">
                <a:solidFill>
                  <a:srgbClr val="317F54"/>
                </a:solidFill>
                <a:latin typeface="Bobby Jones"/>
                <a:ea typeface="Bobby Jones"/>
                <a:cs typeface="Bobby Jones"/>
                <a:sym typeface="Bobby Jones"/>
              </a:rPr>
              <a:t>Real-World Impact: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CECEC7A-1D8C-ECFE-4113-8528C53FAF87}"/>
              </a:ext>
            </a:extLst>
          </p:cNvPr>
          <p:cNvSpPr/>
          <p:nvPr/>
        </p:nvSpPr>
        <p:spPr>
          <a:xfrm>
            <a:off x="16306800" y="8075365"/>
            <a:ext cx="1415393" cy="1912693"/>
          </a:xfrm>
          <a:custGeom>
            <a:avLst/>
            <a:gdLst/>
            <a:ahLst/>
            <a:cxnLst/>
            <a:rect l="l" t="t" r="r" b="b"/>
            <a:pathLst>
              <a:path w="1415393" h="1912693">
                <a:moveTo>
                  <a:pt x="0" y="0"/>
                </a:moveTo>
                <a:lnTo>
                  <a:pt x="1415393" y="0"/>
                </a:lnTo>
                <a:lnTo>
                  <a:pt x="1415393" y="1912693"/>
                </a:lnTo>
                <a:lnTo>
                  <a:pt x="0" y="191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626</Words>
  <Application>Microsoft Macintosh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Helvetica</vt:lpstr>
      <vt:lpstr>Bobby Jones</vt:lpstr>
      <vt:lpstr>Calibri</vt:lpstr>
      <vt:lpstr>Open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 Ali Shah</cp:lastModifiedBy>
  <cp:revision>6</cp:revision>
  <dcterms:created xsi:type="dcterms:W3CDTF">2006-08-16T00:00:00Z</dcterms:created>
  <dcterms:modified xsi:type="dcterms:W3CDTF">2025-08-05T03:37:33Z</dcterms:modified>
  <dc:identifier>DAGYGvHGqcU</dc:identifier>
</cp:coreProperties>
</file>