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0" r:id="rId2"/>
    <p:sldId id="281" r:id="rId3"/>
    <p:sldId id="271" r:id="rId4"/>
    <p:sldId id="283" r:id="rId5"/>
    <p:sldId id="284" r:id="rId6"/>
    <p:sldId id="272" r:id="rId7"/>
    <p:sldId id="273" r:id="rId8"/>
    <p:sldId id="274" r:id="rId9"/>
    <p:sldId id="285" r:id="rId10"/>
    <p:sldId id="275" r:id="rId11"/>
    <p:sldId id="277" r:id="rId12"/>
    <p:sldId id="286" r:id="rId13"/>
    <p:sldId id="279" r:id="rId14"/>
  </p:sldIdLst>
  <p:sldSz cx="18288000" cy="10287000"/>
  <p:notesSz cx="6858000" cy="9144000"/>
  <p:embeddedFontLst>
    <p:embeddedFont>
      <p:font typeface="Helios Bold" panose="020B07040202020202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 autoAdjust="0"/>
    <p:restoredTop sz="94569" autoAdjust="0"/>
  </p:normalViewPr>
  <p:slideViewPr>
    <p:cSldViewPr>
      <p:cViewPr>
        <p:scale>
          <a:sx n="74" d="100"/>
          <a:sy n="74" d="100"/>
        </p:scale>
        <p:origin x="1584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DDC4-B77D-8927-B620-C2B8C9F1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B67C053-8908-15FE-7C12-1D882D43B53F}"/>
              </a:ext>
            </a:extLst>
          </p:cNvPr>
          <p:cNvGrpSpPr/>
          <p:nvPr/>
        </p:nvGrpSpPr>
        <p:grpSpPr>
          <a:xfrm rot="-5400000">
            <a:off x="8516428" y="106074"/>
            <a:ext cx="1255143" cy="19855818"/>
            <a:chOff x="0" y="0"/>
            <a:chExt cx="1571387" cy="52295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F54D2D0-46E7-9372-1507-D1735A5C4265}"/>
                </a:ext>
              </a:extLst>
            </p:cNvPr>
            <p:cNvSpPr/>
            <p:nvPr/>
          </p:nvSpPr>
          <p:spPr>
            <a:xfrm>
              <a:off x="0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728CB4B-3A01-A311-6A18-754AB9F4D3A4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0F27580-A73F-3368-DD5E-0653641149D5}"/>
              </a:ext>
            </a:extLst>
          </p:cNvPr>
          <p:cNvGrpSpPr/>
          <p:nvPr/>
        </p:nvGrpSpPr>
        <p:grpSpPr>
          <a:xfrm>
            <a:off x="13780527" y="8216864"/>
            <a:ext cx="8227978" cy="4140271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328BAD8-1BE3-A8D7-240D-8C7B684ED61A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136E60E-5449-178A-0004-881CAC67351D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5B3EF390-BEC7-B431-9795-DD5D33A7DD96}"/>
              </a:ext>
            </a:extLst>
          </p:cNvPr>
          <p:cNvSpPr/>
          <p:nvPr/>
        </p:nvSpPr>
        <p:spPr>
          <a:xfrm>
            <a:off x="-2368250" y="-2004346"/>
            <a:ext cx="4736499" cy="4736499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7AB74B8-C535-90D2-CF82-BBD6CE54383C}"/>
              </a:ext>
            </a:extLst>
          </p:cNvPr>
          <p:cNvGrpSpPr/>
          <p:nvPr/>
        </p:nvGrpSpPr>
        <p:grpSpPr>
          <a:xfrm>
            <a:off x="16631729" y="7589293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48E5A7D-77C5-CF70-9F16-222F5180CBD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7D782BDD-C55B-FC73-8334-50ACA204243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2A52BFB-91DA-C9CA-6C31-86522EEC65E8}"/>
              </a:ext>
            </a:extLst>
          </p:cNvPr>
          <p:cNvSpPr txBox="1"/>
          <p:nvPr/>
        </p:nvSpPr>
        <p:spPr>
          <a:xfrm>
            <a:off x="1966234" y="3548162"/>
            <a:ext cx="13742208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5500" b="1" dirty="0">
                <a:solidFill>
                  <a:srgbClr val="4D4C4C"/>
                </a:solidFill>
                <a:latin typeface="Times New Roman" panose="02020603050405020304" pitchFamily="18" charset="0"/>
                <a:ea typeface="TS Deniz Bold"/>
                <a:cs typeface="AL BAYAN PLAIN" pitchFamily="2" charset="-78"/>
                <a:sym typeface="TS Deniz Bold"/>
              </a:rPr>
              <a:t>Skyline Capital Partners</a:t>
            </a:r>
          </a:p>
          <a:p>
            <a:pPr algn="ctr">
              <a:spcBef>
                <a:spcPct val="0"/>
              </a:spcBef>
            </a:pPr>
            <a:r>
              <a:rPr lang="en-US" sz="5500" b="1" dirty="0">
                <a:solidFill>
                  <a:srgbClr val="4D4C4C"/>
                </a:solidFill>
                <a:latin typeface="Times New Roman" panose="02020603050405020304" pitchFamily="18" charset="0"/>
                <a:ea typeface="TS Deniz Bold"/>
                <a:cs typeface="AL BAYAN PLAIN" pitchFamily="2" charset="-78"/>
                <a:sym typeface="TS Deniz Bold"/>
              </a:rPr>
              <a:t>Strategic Investment Plan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1F2D23F-7E5A-658D-2242-D0F07BAE8B65}"/>
              </a:ext>
            </a:extLst>
          </p:cNvPr>
          <p:cNvSpPr txBox="1"/>
          <p:nvPr/>
        </p:nvSpPr>
        <p:spPr>
          <a:xfrm>
            <a:off x="338149" y="8105739"/>
            <a:ext cx="3133702" cy="115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79"/>
              </a:lnSpc>
            </a:pPr>
            <a:r>
              <a:rPr lang="en-US" sz="2199" b="1" dirty="0">
                <a:solidFill>
                  <a:srgbClr val="B8BB87"/>
                </a:solidFill>
                <a:latin typeface="Helios Bold"/>
                <a:ea typeface="Helios Bold"/>
                <a:cs typeface="Helios Bold"/>
                <a:sym typeface="Helios Bold"/>
              </a:rPr>
              <a:t>Investment Analyst: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B8BB87"/>
                </a:solidFill>
                <a:latin typeface="Helios Bold"/>
                <a:ea typeface="Helios Bold"/>
                <a:cs typeface="Helios Bold"/>
                <a:sym typeface="Helios Bold"/>
              </a:rPr>
              <a:t>Shan Ali Shah Sayed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B8BB87"/>
                </a:solidFill>
                <a:latin typeface="Helios Bold"/>
                <a:ea typeface="Helios Bold"/>
                <a:cs typeface="Helios Bold"/>
                <a:sym typeface="Helios Bold"/>
              </a:rPr>
              <a:t>7 March 2025</a:t>
            </a:r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E903352C-91D2-81BB-F13E-4EA32CF60E12}"/>
              </a:ext>
            </a:extLst>
          </p:cNvPr>
          <p:cNvSpPr/>
          <p:nvPr/>
        </p:nvSpPr>
        <p:spPr>
          <a:xfrm>
            <a:off x="8629557" y="3131844"/>
            <a:ext cx="415561" cy="416318"/>
          </a:xfrm>
          <a:custGeom>
            <a:avLst/>
            <a:gdLst/>
            <a:ahLst/>
            <a:cxnLst/>
            <a:rect l="l" t="t" r="r" b="b"/>
            <a:pathLst>
              <a:path w="415561" h="416318">
                <a:moveTo>
                  <a:pt x="0" y="0"/>
                </a:moveTo>
                <a:lnTo>
                  <a:pt x="415561" y="0"/>
                </a:lnTo>
                <a:lnTo>
                  <a:pt x="415561" y="416317"/>
                </a:lnTo>
                <a:lnTo>
                  <a:pt x="0" y="416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5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55CBB-1598-BA29-F94F-85303F29F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6AA6A87-6EB5-3455-1E60-B9C70BF0EFB8}"/>
              </a:ext>
            </a:extLst>
          </p:cNvPr>
          <p:cNvGrpSpPr/>
          <p:nvPr/>
        </p:nvGrpSpPr>
        <p:grpSpPr>
          <a:xfrm rot="-5400000">
            <a:off x="8516428" y="514985"/>
            <a:ext cx="1255143" cy="19855818"/>
            <a:chOff x="0" y="0"/>
            <a:chExt cx="1571387" cy="52295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19727FB-08AC-7A1A-BD76-52399CA9269D}"/>
                </a:ext>
              </a:extLst>
            </p:cNvPr>
            <p:cNvSpPr/>
            <p:nvPr/>
          </p:nvSpPr>
          <p:spPr>
            <a:xfrm>
              <a:off x="0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AB3FFB7-E7E5-9FDD-EC69-53386F92D875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3BB4266-A364-D59D-B63D-CFF0298FF63F}"/>
              </a:ext>
            </a:extLst>
          </p:cNvPr>
          <p:cNvGrpSpPr/>
          <p:nvPr/>
        </p:nvGrpSpPr>
        <p:grpSpPr>
          <a:xfrm>
            <a:off x="15898185" y="8471815"/>
            <a:ext cx="6662143" cy="3630370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FFF6565-5256-7856-61D3-6A6DEB0590A9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A66A68C-64D7-9B05-9CC4-B3AB55E89B0C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9708D43D-2BE5-F75C-8C54-B9D9049E7B1D}"/>
              </a:ext>
            </a:extLst>
          </p:cNvPr>
          <p:cNvSpPr/>
          <p:nvPr/>
        </p:nvSpPr>
        <p:spPr>
          <a:xfrm>
            <a:off x="-1676400" y="-178186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A3A3400-601F-10A1-6A82-52A8A71B9456}"/>
              </a:ext>
            </a:extLst>
          </p:cNvPr>
          <p:cNvSpPr txBox="1"/>
          <p:nvPr/>
        </p:nvSpPr>
        <p:spPr>
          <a:xfrm>
            <a:off x="2368247" y="-367610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Unit Mix Optimization – Key Insights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DA7A80F-C164-FA8F-B694-80F4DBEA6F3C}"/>
              </a:ext>
            </a:extLst>
          </p:cNvPr>
          <p:cNvSpPr txBox="1"/>
          <p:nvPr/>
        </p:nvSpPr>
        <p:spPr>
          <a:xfrm>
            <a:off x="533400" y="1708033"/>
            <a:ext cx="18302602" cy="2459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Optimal Configuration: 55 Studio Units and 30 One-Bedroom Units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The identified unit mix shows minimal variability, ensuring predictable outcomes.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Stability in unit allocation indicates a well-balanced design that can withstand cost and occupancy fluctuations.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Strong clustering around the optimal mix reinforces its reliability in maximizing profitability.</a:t>
            </a: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6793444-B2EA-7D7E-D9D5-958D5B484853}"/>
              </a:ext>
            </a:extLst>
          </p:cNvPr>
          <p:cNvGrpSpPr/>
          <p:nvPr/>
        </p:nvGrpSpPr>
        <p:grpSpPr>
          <a:xfrm>
            <a:off x="16840200" y="7683971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044DFDF-0EB2-5C36-8B78-278A87CB865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B5EA80A-2D73-5799-FF39-9A96FB435EC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84F42-1614-0F14-B022-1FC240CA4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227" y="4398853"/>
            <a:ext cx="12262151" cy="518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73DE-2FCE-874E-1A01-687E0F52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27BCDA-7165-47EE-0FD2-162A9BEBBF22}"/>
              </a:ext>
            </a:extLst>
          </p:cNvPr>
          <p:cNvGrpSpPr/>
          <p:nvPr/>
        </p:nvGrpSpPr>
        <p:grpSpPr>
          <a:xfrm rot="-5400000">
            <a:off x="8516428" y="106074"/>
            <a:ext cx="1255143" cy="19855818"/>
            <a:chOff x="0" y="0"/>
            <a:chExt cx="1571387" cy="52295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5CE43D7-C096-BBE9-920D-F5D5513E7E3D}"/>
                </a:ext>
              </a:extLst>
            </p:cNvPr>
            <p:cNvSpPr/>
            <p:nvPr/>
          </p:nvSpPr>
          <p:spPr>
            <a:xfrm>
              <a:off x="0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666B22C-CB38-CAB8-2901-53DBAF466AD8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E9B40400-320A-CD43-095D-F32DCDD8EA0B}"/>
              </a:ext>
            </a:extLst>
          </p:cNvPr>
          <p:cNvGrpSpPr/>
          <p:nvPr/>
        </p:nvGrpSpPr>
        <p:grpSpPr>
          <a:xfrm>
            <a:off x="13780527" y="8216864"/>
            <a:ext cx="8227978" cy="4140271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F973F89-CCC0-F72D-4F2C-4FF0CE17AB24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9FB537E-3C51-923D-5EAA-48A3FC8EF9FA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D69BB0B1-026E-0301-6F90-10197F120F3A}"/>
              </a:ext>
            </a:extLst>
          </p:cNvPr>
          <p:cNvSpPr/>
          <p:nvPr/>
        </p:nvSpPr>
        <p:spPr>
          <a:xfrm>
            <a:off x="-1676400" y="-178186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EE2DBF7-D1B4-19BD-554A-096759301560}"/>
              </a:ext>
            </a:extLst>
          </p:cNvPr>
          <p:cNvSpPr txBox="1"/>
          <p:nvPr/>
        </p:nvSpPr>
        <p:spPr>
          <a:xfrm>
            <a:off x="2368249" y="308291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Conclusion &amp; Recommendations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9C99188-1851-1DCD-EC10-57C023DD3121}"/>
              </a:ext>
            </a:extLst>
          </p:cNvPr>
          <p:cNvSpPr txBox="1"/>
          <p:nvPr/>
        </p:nvSpPr>
        <p:spPr>
          <a:xfrm>
            <a:off x="518798" y="2127750"/>
            <a:ext cx="15635602" cy="5460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 is the optimal investment choice, delivering the highest NOI and equity growth with minimal regret values.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The chosen unit mix of 55 Studio Units and 30 One-Bedroom Units maximizes profit potential while ensuring stable occupancy and manageable risk.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Monte Carlo simulation confirms that the strategy offers a balanced risk-return tradeoff, with expected profits consistently aligned with investor objectives.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The analysis highlights New Hope’s ability to deliver strong returns even in less favorable conditions, reinforcing its position as the most profitable and stable investment choice.</a:t>
            </a: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58E1674-8074-A275-330A-07D4B8C841BD}"/>
              </a:ext>
            </a:extLst>
          </p:cNvPr>
          <p:cNvGrpSpPr/>
          <p:nvPr/>
        </p:nvGrpSpPr>
        <p:grpSpPr>
          <a:xfrm>
            <a:off x="16631729" y="7589293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600FEFB-1992-9389-50C5-C2AA57C5470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371249A9-6ADA-D2E4-D3DA-0537031BAD8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5887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F001-F82A-9297-3AB6-D5C15149F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9FF7739-CEBF-FCF2-844E-32F5807DDD95}"/>
              </a:ext>
            </a:extLst>
          </p:cNvPr>
          <p:cNvGrpSpPr/>
          <p:nvPr/>
        </p:nvGrpSpPr>
        <p:grpSpPr>
          <a:xfrm rot="-5400000">
            <a:off x="8516428" y="106074"/>
            <a:ext cx="1255143" cy="19855818"/>
            <a:chOff x="0" y="0"/>
            <a:chExt cx="1571387" cy="52295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C7C2A4E-ED5E-C3B0-406C-AFC81D9ADE2D}"/>
                </a:ext>
              </a:extLst>
            </p:cNvPr>
            <p:cNvSpPr/>
            <p:nvPr/>
          </p:nvSpPr>
          <p:spPr>
            <a:xfrm>
              <a:off x="0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A7ED114-C11B-7A82-D0AE-D16727C73BF1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F530CA9-5CE5-60D1-5567-FB1138A988C2}"/>
              </a:ext>
            </a:extLst>
          </p:cNvPr>
          <p:cNvGrpSpPr/>
          <p:nvPr/>
        </p:nvGrpSpPr>
        <p:grpSpPr>
          <a:xfrm>
            <a:off x="13780527" y="8216864"/>
            <a:ext cx="8227978" cy="4140271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C82092F-1760-1DEF-586A-9968ADD0A2B4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D3920B4-BB47-6282-22A6-0FA126294CC9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9C5F7F5A-7BE1-5906-044A-D35C9FF147C1}"/>
              </a:ext>
            </a:extLst>
          </p:cNvPr>
          <p:cNvSpPr/>
          <p:nvPr/>
        </p:nvSpPr>
        <p:spPr>
          <a:xfrm>
            <a:off x="-1676400" y="-178186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3378012-7E7C-BF86-6C5B-E47BE63B0B64}"/>
              </a:ext>
            </a:extLst>
          </p:cNvPr>
          <p:cNvSpPr txBox="1"/>
          <p:nvPr/>
        </p:nvSpPr>
        <p:spPr>
          <a:xfrm>
            <a:off x="2368249" y="308291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Appendix - Microsoft Excel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F7E657B-CFA3-6A1F-BAB6-0E7027C2F7A6}"/>
              </a:ext>
            </a:extLst>
          </p:cNvPr>
          <p:cNvSpPr txBox="1"/>
          <p:nvPr/>
        </p:nvSpPr>
        <p:spPr>
          <a:xfrm>
            <a:off x="518798" y="2127750"/>
            <a:ext cx="14922422" cy="4592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Microsoft Excel was used for calculations on provided data.</a:t>
            </a: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9C93B79-DDAB-844F-FD86-F81FF5CB3086}"/>
              </a:ext>
            </a:extLst>
          </p:cNvPr>
          <p:cNvGrpSpPr/>
          <p:nvPr/>
        </p:nvGrpSpPr>
        <p:grpSpPr>
          <a:xfrm>
            <a:off x="16631729" y="7589293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42BB38D-A5FA-D363-41FE-7BCE1EA15B1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0A0BE823-330B-E716-6726-B77B4551158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72DEC94-099B-C84E-3651-A985D62A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714" y="3170372"/>
            <a:ext cx="13947181" cy="41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56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92485-856B-A100-9361-088FD35CA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E1C3E17-23F1-9728-E9A4-D21D708B8F87}"/>
              </a:ext>
            </a:extLst>
          </p:cNvPr>
          <p:cNvGrpSpPr/>
          <p:nvPr/>
        </p:nvGrpSpPr>
        <p:grpSpPr>
          <a:xfrm rot="-5400000">
            <a:off x="8516428" y="106074"/>
            <a:ext cx="1255143" cy="19855818"/>
            <a:chOff x="0" y="0"/>
            <a:chExt cx="1571387" cy="52295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94B5D18-4242-4DFC-4A61-DD04C7FA3F4F}"/>
                </a:ext>
              </a:extLst>
            </p:cNvPr>
            <p:cNvSpPr/>
            <p:nvPr/>
          </p:nvSpPr>
          <p:spPr>
            <a:xfrm>
              <a:off x="0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F2EF204-3E35-12B7-5E29-95A486D2FE69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D89F8CD-9999-14DF-7EEF-8067880FDCED}"/>
              </a:ext>
            </a:extLst>
          </p:cNvPr>
          <p:cNvGrpSpPr/>
          <p:nvPr/>
        </p:nvGrpSpPr>
        <p:grpSpPr>
          <a:xfrm>
            <a:off x="13780527" y="8216864"/>
            <a:ext cx="8227978" cy="4140271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83CE7F0-B50B-64A5-5870-3AF582378B0F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758BEE8-0F35-CBE5-EF8D-B92E05FA3695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BB2BB1CE-E71B-79A8-4806-8472CCBF7E07}"/>
              </a:ext>
            </a:extLst>
          </p:cNvPr>
          <p:cNvSpPr/>
          <p:nvPr/>
        </p:nvSpPr>
        <p:spPr>
          <a:xfrm>
            <a:off x="-1676400" y="-178186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B24C2B6-3EDE-2C04-F64D-FDAA7EDFE16B}"/>
              </a:ext>
            </a:extLst>
          </p:cNvPr>
          <p:cNvSpPr txBox="1"/>
          <p:nvPr/>
        </p:nvSpPr>
        <p:spPr>
          <a:xfrm>
            <a:off x="2368249" y="308291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Appendix - Gen AI Use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DF49844-7E66-9E8B-F191-2EEFD583F240}"/>
              </a:ext>
            </a:extLst>
          </p:cNvPr>
          <p:cNvSpPr txBox="1"/>
          <p:nvPr/>
        </p:nvSpPr>
        <p:spPr>
          <a:xfrm>
            <a:off x="518798" y="2127750"/>
            <a:ext cx="14922422" cy="4592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Coding was executed with the help of ChatGPT.</a:t>
            </a: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D569882D-B0ED-AAF7-E683-BE145BDE348B}"/>
              </a:ext>
            </a:extLst>
          </p:cNvPr>
          <p:cNvGrpSpPr/>
          <p:nvPr/>
        </p:nvGrpSpPr>
        <p:grpSpPr>
          <a:xfrm>
            <a:off x="16631729" y="7589293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C598986-EC9A-BA34-C480-E11A22B95B9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F8E2FA2-D485-34B6-98D5-36838387693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A5AAD1D-676E-6CEA-CAEE-C42DE14A8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324" y="2933195"/>
            <a:ext cx="7258024" cy="608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0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5B378-3659-77F4-7366-9B0F7ECAD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AB0220D-A40D-7116-5FD8-B714BEE7D04C}"/>
              </a:ext>
            </a:extLst>
          </p:cNvPr>
          <p:cNvGrpSpPr/>
          <p:nvPr/>
        </p:nvGrpSpPr>
        <p:grpSpPr>
          <a:xfrm rot="-5400000">
            <a:off x="8516428" y="106074"/>
            <a:ext cx="1255143" cy="19855818"/>
            <a:chOff x="0" y="0"/>
            <a:chExt cx="1571387" cy="52295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9922CB5-7B8B-80DA-2DA0-4B39D5070444}"/>
                </a:ext>
              </a:extLst>
            </p:cNvPr>
            <p:cNvSpPr/>
            <p:nvPr/>
          </p:nvSpPr>
          <p:spPr>
            <a:xfrm>
              <a:off x="0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745164C-DDE6-04F3-9C8D-311F0486C96B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4270642-8295-8140-01D2-CC0A34EF8736}"/>
              </a:ext>
            </a:extLst>
          </p:cNvPr>
          <p:cNvGrpSpPr/>
          <p:nvPr/>
        </p:nvGrpSpPr>
        <p:grpSpPr>
          <a:xfrm>
            <a:off x="13780527" y="8216864"/>
            <a:ext cx="8227978" cy="4140271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CBB8EB6-643E-EEB4-1CA4-FA44A2657A2E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0CEC3DF-1DB9-6CED-58B9-7E574FF441CC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88A82AD3-5823-E1B3-6980-7C194AC2FFC8}"/>
              </a:ext>
            </a:extLst>
          </p:cNvPr>
          <p:cNvSpPr/>
          <p:nvPr/>
        </p:nvSpPr>
        <p:spPr>
          <a:xfrm>
            <a:off x="-2368250" y="-2004346"/>
            <a:ext cx="4736499" cy="4736499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C9B2F27-13E0-0FB6-CD5C-14240A332B15}"/>
              </a:ext>
            </a:extLst>
          </p:cNvPr>
          <p:cNvGrpSpPr/>
          <p:nvPr/>
        </p:nvGrpSpPr>
        <p:grpSpPr>
          <a:xfrm>
            <a:off x="16631729" y="7589293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7138A3F-AC42-73E9-4C7D-D761B3EC3E2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B61AC107-4B7A-2F4D-87D0-1CA49092863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46D96F06-F0B0-B4DD-FCE8-313CA50B4405}"/>
              </a:ext>
            </a:extLst>
          </p:cNvPr>
          <p:cNvSpPr txBox="1"/>
          <p:nvPr/>
        </p:nvSpPr>
        <p:spPr>
          <a:xfrm>
            <a:off x="2368249" y="308291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Executive Summary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B86EAA10-D7E5-54A8-2858-4BC57690A25A}"/>
              </a:ext>
            </a:extLst>
          </p:cNvPr>
          <p:cNvSpPr txBox="1"/>
          <p:nvPr/>
        </p:nvSpPr>
        <p:spPr>
          <a:xfrm>
            <a:off x="914400" y="2993293"/>
            <a:ext cx="14922422" cy="2959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 emerges as the most profitable and balanced market for investment.</a:t>
            </a:r>
          </a:p>
          <a:p>
            <a:pPr marL="514350" indent="-51435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Key findings from market analysis and risk assessment.</a:t>
            </a:r>
          </a:p>
          <a:p>
            <a:pPr marL="514350" indent="-51435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Simulation confirms optimal unit mix with 55 Studio Units and 30 1-Bedroom Units for maximizing profitability.</a:t>
            </a:r>
          </a:p>
          <a:p>
            <a:pPr marL="514350" indent="-51435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Recommended steps for Skyline’s investment strategy.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</p:spTree>
    <p:extLst>
      <p:ext uri="{BB962C8B-B14F-4D97-AF65-F5344CB8AC3E}">
        <p14:creationId xmlns:p14="http://schemas.microsoft.com/office/powerpoint/2010/main" val="47433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9AC67-9647-56EA-D819-124AC7AD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A0DA8F56-5A7B-C138-0133-B1645481E0A2}"/>
              </a:ext>
            </a:extLst>
          </p:cNvPr>
          <p:cNvGrpSpPr/>
          <p:nvPr/>
        </p:nvGrpSpPr>
        <p:grpSpPr>
          <a:xfrm>
            <a:off x="17032858" y="9664835"/>
            <a:ext cx="4104001" cy="1516109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BB57788-6196-FA56-9DBE-A4EF9BEABFD2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4A10030-5729-DE73-08B5-DB48DDDD0932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00F914F6-42E2-E30E-6B92-262D6C345363}"/>
              </a:ext>
            </a:extLst>
          </p:cNvPr>
          <p:cNvSpPr/>
          <p:nvPr/>
        </p:nvSpPr>
        <p:spPr>
          <a:xfrm>
            <a:off x="-1752600" y="-204524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BF4363B-E93B-E33C-CCA4-F24E82505AD3}"/>
              </a:ext>
            </a:extLst>
          </p:cNvPr>
          <p:cNvSpPr txBox="1"/>
          <p:nvPr/>
        </p:nvSpPr>
        <p:spPr>
          <a:xfrm>
            <a:off x="2365043" y="-607477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Market Selection Analysis - Key Insights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0B97A4C-0A5A-EEEE-9979-506E991DDD98}"/>
              </a:ext>
            </a:extLst>
          </p:cNvPr>
          <p:cNvSpPr txBox="1"/>
          <p:nvPr/>
        </p:nvSpPr>
        <p:spPr>
          <a:xfrm>
            <a:off x="437667" y="850356"/>
            <a:ext cx="14922422" cy="7961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 (Best Choice):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Highest NOI ($1,160,120) and strongest rent growth (6%).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Lowest expense ratio (50.26%), ensuring efficient cost management.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Trade-off: Slightly higher vacancy risk (10.01%).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200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Fairview (Moderate Choice):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Moderate rent growth (5%) but highest expense ratio (57.56%).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Equity value growth (6.16%) is reasonable.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Trade-off: Profitability is limited unless costs are reduced.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200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Springfield (Least Attractive):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Lowest rent CAGR (1%) and lowest equity value growth (4.94%).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Moderate NOI ($940,730) but higher vacancy risk (10.25%).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Trade-off: Offers stability but fewer growth opportunities.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9B252A3-26F6-7771-A703-7F48F845FCF2}"/>
              </a:ext>
            </a:extLst>
          </p:cNvPr>
          <p:cNvGrpSpPr/>
          <p:nvPr/>
        </p:nvGrpSpPr>
        <p:grpSpPr>
          <a:xfrm>
            <a:off x="17032858" y="8811638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6A24A01-A3B6-C43E-43F2-F8A5EC091A6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21C7AF8-0AF3-1429-F993-DE897B25ADF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35F676D-F2C9-41B6-C4F2-DFF1985E7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865" y="7862680"/>
            <a:ext cx="14308270" cy="23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3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3C2C-F6A8-EE4B-2CA0-8BDB0712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95B8EF72-8D6B-C944-8538-4EA3ADD35540}"/>
              </a:ext>
            </a:extLst>
          </p:cNvPr>
          <p:cNvGrpSpPr/>
          <p:nvPr/>
        </p:nvGrpSpPr>
        <p:grpSpPr>
          <a:xfrm>
            <a:off x="17032858" y="9664835"/>
            <a:ext cx="4104001" cy="1516109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3C69560-758C-2D60-6AD3-47BD9FB2107F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A47F157-98BF-8C74-141C-C7C61B051B4F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1A85542D-9A31-7C38-A8F4-969D82598F86}"/>
              </a:ext>
            </a:extLst>
          </p:cNvPr>
          <p:cNvSpPr/>
          <p:nvPr/>
        </p:nvSpPr>
        <p:spPr>
          <a:xfrm>
            <a:off x="-1752600" y="-204524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B10A5FD-723C-2C5A-6BAC-AEEEBD483592}"/>
              </a:ext>
            </a:extLst>
          </p:cNvPr>
          <p:cNvSpPr txBox="1"/>
          <p:nvPr/>
        </p:nvSpPr>
        <p:spPr>
          <a:xfrm>
            <a:off x="2365043" y="-607477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Market Selection Analysis - Key Insights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A4F3964-C944-D36C-8682-DC3FA8567B31}"/>
              </a:ext>
            </a:extLst>
          </p:cNvPr>
          <p:cNvSpPr txBox="1"/>
          <p:nvPr/>
        </p:nvSpPr>
        <p:spPr>
          <a:xfrm>
            <a:off x="619664" y="1538660"/>
            <a:ext cx="14922422" cy="2459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 (Best Choice):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Hope: Highest NOI and lowest expenses, maximizing profitability.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Fairview: Highest expenses, limiting net profit.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Springfield: Moderate expenses but lower growth potential.</a:t>
            </a: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956A52D-0B19-BE8A-0529-B50F326870ED}"/>
              </a:ext>
            </a:extLst>
          </p:cNvPr>
          <p:cNvGrpSpPr/>
          <p:nvPr/>
        </p:nvGrpSpPr>
        <p:grpSpPr>
          <a:xfrm>
            <a:off x="17032858" y="8811638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11A2363-0176-8FCF-A8A0-08384006B30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095316FE-643F-3FFA-C260-231D5EE2702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B30DBF1-439F-88F5-0D89-57DDE6AD8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22618"/>
            <a:ext cx="7772399" cy="52118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EF6DB7-6500-8358-84FB-1071D8C32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087" y="4884368"/>
            <a:ext cx="7352102" cy="478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093FF-5AB2-2BC8-932D-CC3D3B9F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8D732C46-4733-BF66-B47B-7AB640FFCD73}"/>
              </a:ext>
            </a:extLst>
          </p:cNvPr>
          <p:cNvGrpSpPr/>
          <p:nvPr/>
        </p:nvGrpSpPr>
        <p:grpSpPr>
          <a:xfrm>
            <a:off x="17032858" y="9664835"/>
            <a:ext cx="4104001" cy="1516109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D36F01-D7A2-92AF-2F2E-0C6745439CE5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92F7CD6-9ECF-5027-38DC-F400C31CF1BC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C4D3CF8E-1F7E-9E97-BDEF-F6E8B237E37A}"/>
              </a:ext>
            </a:extLst>
          </p:cNvPr>
          <p:cNvSpPr/>
          <p:nvPr/>
        </p:nvSpPr>
        <p:spPr>
          <a:xfrm>
            <a:off x="-1752600" y="-204524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153E30-0775-EA8E-DC31-2D858677C6B5}"/>
              </a:ext>
            </a:extLst>
          </p:cNvPr>
          <p:cNvSpPr txBox="1"/>
          <p:nvPr/>
        </p:nvSpPr>
        <p:spPr>
          <a:xfrm>
            <a:off x="2365043" y="-607477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Market Selection Analysis - Key Insights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B4CAE40-5756-B10F-C4EB-E379037099DC}"/>
              </a:ext>
            </a:extLst>
          </p:cNvPr>
          <p:cNvSpPr txBox="1"/>
          <p:nvPr/>
        </p:nvSpPr>
        <p:spPr>
          <a:xfrm>
            <a:off x="533400" y="1121129"/>
            <a:ext cx="14922422" cy="4960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Risk vs Return:</a:t>
            </a:r>
          </a:p>
          <a:p>
            <a:pPr marL="914400" lvl="1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 achieves the highest NOI with the lowest expense ratio, offering the best return-risk balance.</a:t>
            </a:r>
          </a:p>
          <a:p>
            <a:pPr marL="914400" lvl="1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Fairview has the highest expenses, reducing profitability.</a:t>
            </a:r>
          </a:p>
          <a:p>
            <a:pPr marL="914400" lvl="1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Springfield maintains moderate NOI but at a higher risk level.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Rent CAGR vs Equity Growth:</a:t>
            </a:r>
          </a:p>
          <a:p>
            <a:pPr marL="914400" lvl="1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 leads in equity growth and rent CAGR, reinforcing its strong long-term value.</a:t>
            </a:r>
          </a:p>
          <a:p>
            <a:pPr marL="914400" lvl="1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Fairview shows moderate equity growth but weaker rent CAGR.</a:t>
            </a:r>
          </a:p>
          <a:p>
            <a:pPr marL="914400" lvl="1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Springfield reflects the lowest growth potential.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B861944A-5133-0352-BFC9-812CD482C8D9}"/>
              </a:ext>
            </a:extLst>
          </p:cNvPr>
          <p:cNvGrpSpPr/>
          <p:nvPr/>
        </p:nvGrpSpPr>
        <p:grpSpPr>
          <a:xfrm>
            <a:off x="17032858" y="8811638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E4E92E8-7F8B-0076-D1B5-7572F6A7DEF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368F34BF-2206-7FC8-6DDC-EA924481A6B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E91D35-942F-573A-261C-2178F888F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4201" y="5295242"/>
            <a:ext cx="7019291" cy="4589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2D0F60-7291-4396-0D26-B84B96837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359191"/>
            <a:ext cx="6896273" cy="457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B1EBC-2418-2A9C-715C-B22E14CD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47617D5-1465-8240-A56B-5EDF2205DC5E}"/>
              </a:ext>
            </a:extLst>
          </p:cNvPr>
          <p:cNvGrpSpPr/>
          <p:nvPr/>
        </p:nvGrpSpPr>
        <p:grpSpPr>
          <a:xfrm rot="-5400000">
            <a:off x="8516428" y="106074"/>
            <a:ext cx="1255143" cy="19855818"/>
            <a:chOff x="0" y="0"/>
            <a:chExt cx="1571387" cy="52295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A08D1D5-0C2F-7F0B-4D1E-E4FC57480E5C}"/>
                </a:ext>
              </a:extLst>
            </p:cNvPr>
            <p:cNvSpPr/>
            <p:nvPr/>
          </p:nvSpPr>
          <p:spPr>
            <a:xfrm>
              <a:off x="0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A1CC9E2-6FF4-C9B9-3088-12E2C4241D65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4E28246-4CD6-E87A-7800-9D737B8A49CD}"/>
              </a:ext>
            </a:extLst>
          </p:cNvPr>
          <p:cNvGrpSpPr/>
          <p:nvPr/>
        </p:nvGrpSpPr>
        <p:grpSpPr>
          <a:xfrm>
            <a:off x="13780527" y="8216864"/>
            <a:ext cx="8227978" cy="4140271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E90A29-A91A-A06A-B75A-42CCF6B4F799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81FB726-EB8F-00A4-7FA1-F821A2C2AB46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927F5AFF-2089-E3E5-6107-D5517378A256}"/>
              </a:ext>
            </a:extLst>
          </p:cNvPr>
          <p:cNvSpPr/>
          <p:nvPr/>
        </p:nvSpPr>
        <p:spPr>
          <a:xfrm>
            <a:off x="-1676400" y="-178186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36A1287-48D7-C296-1D96-922732678950}"/>
              </a:ext>
            </a:extLst>
          </p:cNvPr>
          <p:cNvSpPr txBox="1"/>
          <p:nvPr/>
        </p:nvSpPr>
        <p:spPr>
          <a:xfrm>
            <a:off x="2443442" y="-320507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Risk Analysis - Market Comparison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907BFA9-814D-77A3-4B04-F8695FF437E1}"/>
              </a:ext>
            </a:extLst>
          </p:cNvPr>
          <p:cNvSpPr txBox="1"/>
          <p:nvPr/>
        </p:nvSpPr>
        <p:spPr>
          <a:xfrm>
            <a:off x="497884" y="1675712"/>
            <a:ext cx="14922422" cy="2959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Coefficient of Variance reveals risk balance: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 achieves the best risk-return tradeoff.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Fairview is stable but less profitable.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Springfield carries the most risk with fewer returns.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algn="ctr">
              <a:lnSpc>
                <a:spcPts val="3919"/>
              </a:lnSpc>
              <a:spcBef>
                <a:spcPct val="0"/>
              </a:spcBef>
            </a:pP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1C649529-D1EC-5C88-466F-10D2E73924FB}"/>
              </a:ext>
            </a:extLst>
          </p:cNvPr>
          <p:cNvGrpSpPr/>
          <p:nvPr/>
        </p:nvGrpSpPr>
        <p:grpSpPr>
          <a:xfrm>
            <a:off x="16631729" y="7589293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CB25CF1-F72D-3EEF-F72D-61E797E17DF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6CCAA0D-8D86-988B-E910-A6850350BF2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EB6703D-EECF-A1A7-542C-3D1194D05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278" y="4177182"/>
            <a:ext cx="7772400" cy="5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8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FAC95-6FD9-C405-A8B9-300F9793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51C8591-2ECC-2DCB-D01E-5BAC55D215B0}"/>
              </a:ext>
            </a:extLst>
          </p:cNvPr>
          <p:cNvGrpSpPr/>
          <p:nvPr/>
        </p:nvGrpSpPr>
        <p:grpSpPr>
          <a:xfrm rot="-5400000">
            <a:off x="8516428" y="106074"/>
            <a:ext cx="1255143" cy="19855818"/>
            <a:chOff x="0" y="0"/>
            <a:chExt cx="1571387" cy="52295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B7E44C4-F45D-3641-1BE6-E5EC1B073391}"/>
                </a:ext>
              </a:extLst>
            </p:cNvPr>
            <p:cNvSpPr/>
            <p:nvPr/>
          </p:nvSpPr>
          <p:spPr>
            <a:xfrm>
              <a:off x="0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71F917F-EF99-22C5-B321-175040EE0B3D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F38764F-F649-915F-EFC1-E3A98493BB89}"/>
              </a:ext>
            </a:extLst>
          </p:cNvPr>
          <p:cNvGrpSpPr/>
          <p:nvPr/>
        </p:nvGrpSpPr>
        <p:grpSpPr>
          <a:xfrm>
            <a:off x="13780527" y="8216864"/>
            <a:ext cx="8227978" cy="4140271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774E3F0-1A43-7085-7035-5257C42FEC58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91B1500-967A-10C8-25B7-D1B94E22E258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27B4BAEE-E165-A840-DDD6-F0F0B2CE9C51}"/>
              </a:ext>
            </a:extLst>
          </p:cNvPr>
          <p:cNvSpPr/>
          <p:nvPr/>
        </p:nvSpPr>
        <p:spPr>
          <a:xfrm>
            <a:off x="-1676400" y="-178186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DEF0FD0-86F0-3A10-2229-799498860168}"/>
              </a:ext>
            </a:extLst>
          </p:cNvPr>
          <p:cNvSpPr txBox="1"/>
          <p:nvPr/>
        </p:nvSpPr>
        <p:spPr>
          <a:xfrm>
            <a:off x="2368249" y="308291"/>
            <a:ext cx="12978113" cy="158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Payoff Analysis - Balancing Risk &amp; Return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A7CA04C-B2B0-5A3C-E148-2B47B8510A3C}"/>
              </a:ext>
            </a:extLst>
          </p:cNvPr>
          <p:cNvSpPr txBox="1"/>
          <p:nvPr/>
        </p:nvSpPr>
        <p:spPr>
          <a:xfrm>
            <a:off x="375250" y="2672958"/>
            <a:ext cx="8235350" cy="5960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 stands out as the most profitable option with the highest Net Operating Income (NOI) of $1,160,120 and the strongest equity growth of 7.94%.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Fairview follows with moderate profitability, featuring an NOI of $875,193 and equity growth of 6.16%.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Springfield has the lowest NOI at $940,730 and the weakest equity growth of 4.94%, reflecting limited growth potential.</a:t>
            </a: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BF96A2C8-2A33-ABD3-8F83-33130295A5E1}"/>
              </a:ext>
            </a:extLst>
          </p:cNvPr>
          <p:cNvGrpSpPr/>
          <p:nvPr/>
        </p:nvGrpSpPr>
        <p:grpSpPr>
          <a:xfrm>
            <a:off x="16631729" y="7589293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99CA430-90D7-6EE3-3AE6-FBFE2DB8556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BF3AD7A7-F1B3-6977-7A39-6D775808B13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343F9C8-355F-FC40-5D50-4502F72FB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260" y="2535924"/>
            <a:ext cx="71628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DA0C4-3200-2D99-307C-0C5CF3B32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D4F5629-C4DD-35A9-077E-8B7F00834C0D}"/>
              </a:ext>
            </a:extLst>
          </p:cNvPr>
          <p:cNvGrpSpPr/>
          <p:nvPr/>
        </p:nvGrpSpPr>
        <p:grpSpPr>
          <a:xfrm rot="-5400000">
            <a:off x="8516428" y="106074"/>
            <a:ext cx="1255143" cy="19855818"/>
            <a:chOff x="0" y="0"/>
            <a:chExt cx="1571387" cy="52295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4A6B537-244C-8B98-D5A0-CDDE31DB4EBD}"/>
                </a:ext>
              </a:extLst>
            </p:cNvPr>
            <p:cNvSpPr/>
            <p:nvPr/>
          </p:nvSpPr>
          <p:spPr>
            <a:xfrm>
              <a:off x="0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16B2555-D50F-8B96-9A0E-04EFB7BAC7C0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879A85A-EFCB-A4E9-7C1C-0A7894990D94}"/>
              </a:ext>
            </a:extLst>
          </p:cNvPr>
          <p:cNvGrpSpPr/>
          <p:nvPr/>
        </p:nvGrpSpPr>
        <p:grpSpPr>
          <a:xfrm>
            <a:off x="14858999" y="8572500"/>
            <a:ext cx="7149505" cy="3784635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101166C-F370-E4B1-1CFB-F47B72F6AE00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9B6CAB9-0260-0704-D835-F0EF579B2DF8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DE8F5B5-DAF8-2074-E781-32B072575128}"/>
              </a:ext>
            </a:extLst>
          </p:cNvPr>
          <p:cNvSpPr/>
          <p:nvPr/>
        </p:nvSpPr>
        <p:spPr>
          <a:xfrm>
            <a:off x="-1676400" y="-178186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0199A6F-83E3-AA78-989E-F0748F94E2DC}"/>
              </a:ext>
            </a:extLst>
          </p:cNvPr>
          <p:cNvSpPr txBox="1"/>
          <p:nvPr/>
        </p:nvSpPr>
        <p:spPr>
          <a:xfrm>
            <a:off x="2362200" y="-276919"/>
            <a:ext cx="12978113" cy="161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Regret Analysis - Investment Strategy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F444486-871B-C359-3D7F-B9FD0333B66F}"/>
              </a:ext>
            </a:extLst>
          </p:cNvPr>
          <p:cNvSpPr txBox="1"/>
          <p:nvPr/>
        </p:nvSpPr>
        <p:spPr>
          <a:xfrm>
            <a:off x="533400" y="1945266"/>
            <a:ext cx="5729602" cy="7461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New Hope achieves the highest NOI with zero regret, reinforcing its position as the most stable and profitable investment choice.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Fairview shows moderate regret values but struggles with cost inefficiency, limiting profitability despite stability.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Springfield carries the highest regret risk, indicating higher uncertainty and less predictable returns.</a:t>
            </a: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487DF8F7-FB92-E517-2EBD-21904C070DF9}"/>
              </a:ext>
            </a:extLst>
          </p:cNvPr>
          <p:cNvGrpSpPr/>
          <p:nvPr/>
        </p:nvGrpSpPr>
        <p:grpSpPr>
          <a:xfrm>
            <a:off x="16870792" y="7859204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30FC972-0FD0-C161-9E09-905B0BA21F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0C4C0D75-1276-E97C-F3DB-B99E308DE7D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2BD4A-24A8-A424-E733-518B9B640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2704324"/>
            <a:ext cx="8610600" cy="557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5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35FA-2FF2-086F-0982-5C3A72FE1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88674DC-8B37-1A85-6485-165E8FDCCFC0}"/>
              </a:ext>
            </a:extLst>
          </p:cNvPr>
          <p:cNvGrpSpPr/>
          <p:nvPr/>
        </p:nvGrpSpPr>
        <p:grpSpPr>
          <a:xfrm rot="-5400000">
            <a:off x="8178695" y="262981"/>
            <a:ext cx="1749782" cy="20036644"/>
            <a:chOff x="-619268" y="-47625"/>
            <a:chExt cx="2190655" cy="527714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775AA2-4C8C-1D0F-4AF6-CDC7BADF87B1}"/>
                </a:ext>
              </a:extLst>
            </p:cNvPr>
            <p:cNvSpPr/>
            <p:nvPr/>
          </p:nvSpPr>
          <p:spPr>
            <a:xfrm>
              <a:off x="-619268" y="0"/>
              <a:ext cx="1571387" cy="5229516"/>
            </a:xfrm>
            <a:custGeom>
              <a:avLst/>
              <a:gdLst/>
              <a:ahLst/>
              <a:cxnLst/>
              <a:rect l="l" t="t" r="r" b="b"/>
              <a:pathLst>
                <a:path w="1571387" h="5229516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A61A651-4C21-389D-F783-172F9DB45198}"/>
                </a:ext>
              </a:extLst>
            </p:cNvPr>
            <p:cNvSpPr txBox="1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3C551C1-BCAE-7F9F-04C7-28A1C2065235}"/>
              </a:ext>
            </a:extLst>
          </p:cNvPr>
          <p:cNvGrpSpPr/>
          <p:nvPr/>
        </p:nvGrpSpPr>
        <p:grpSpPr>
          <a:xfrm>
            <a:off x="15898185" y="8471815"/>
            <a:ext cx="6662143" cy="3630370"/>
            <a:chOff x="0" y="0"/>
            <a:chExt cx="80764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78E5EDF-4C71-6955-D9CB-D5117C088392}"/>
                </a:ext>
              </a:extLst>
            </p:cNvPr>
            <p:cNvSpPr/>
            <p:nvPr/>
          </p:nvSpPr>
          <p:spPr>
            <a:xfrm>
              <a:off x="0" y="0"/>
              <a:ext cx="807640" cy="406400"/>
            </a:xfrm>
            <a:custGeom>
              <a:avLst/>
              <a:gdLst/>
              <a:ahLst/>
              <a:cxnLst/>
              <a:rect l="l" t="t" r="r" b="b"/>
              <a:pathLst>
                <a:path w="807640" h="40640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C49B77F-0059-C261-186A-B45C2CFDF2DF}"/>
                </a:ext>
              </a:extLst>
            </p:cNvPr>
            <p:cNvSpPr txBox="1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277D6AED-59A8-A33D-9597-3DC7769E4CD1}"/>
              </a:ext>
            </a:extLst>
          </p:cNvPr>
          <p:cNvSpPr/>
          <p:nvPr/>
        </p:nvSpPr>
        <p:spPr>
          <a:xfrm>
            <a:off x="-1676400" y="-1781864"/>
            <a:ext cx="2858357" cy="2895600"/>
          </a:xfrm>
          <a:custGeom>
            <a:avLst/>
            <a:gdLst/>
            <a:ahLst/>
            <a:cxnLst/>
            <a:rect l="l" t="t" r="r" b="b"/>
            <a:pathLst>
              <a:path w="4736499" h="4736499">
                <a:moveTo>
                  <a:pt x="0" y="0"/>
                </a:moveTo>
                <a:lnTo>
                  <a:pt x="4736500" y="0"/>
                </a:lnTo>
                <a:lnTo>
                  <a:pt x="4736500" y="4736499"/>
                </a:lnTo>
                <a:lnTo>
                  <a:pt x="0" y="473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7C5C515-1EF9-86AF-604E-6A7A43A15E1F}"/>
              </a:ext>
            </a:extLst>
          </p:cNvPr>
          <p:cNvSpPr txBox="1"/>
          <p:nvPr/>
        </p:nvSpPr>
        <p:spPr>
          <a:xfrm>
            <a:off x="1570726" y="-175385"/>
            <a:ext cx="15925800" cy="1587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052"/>
              </a:lnSpc>
              <a:spcBef>
                <a:spcPct val="0"/>
              </a:spcBef>
            </a:pPr>
            <a:r>
              <a:rPr lang="en-US" sz="4500" dirty="0">
                <a:solidFill>
                  <a:srgbClr val="71743C"/>
                </a:solidFill>
                <a:latin typeface="Times New Roman" panose="02020603050405020304" pitchFamily="18" charset="0"/>
                <a:ea typeface="Borel"/>
                <a:cs typeface="Times New Roman" panose="02020603050405020304" pitchFamily="18" charset="0"/>
                <a:sym typeface="Borel"/>
              </a:rPr>
              <a:t>Unit Mix Optimization – Monte Carlo Simulation for Annual Profit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3D123BC-36D4-720F-AEA8-52CDD07EFA5C}"/>
              </a:ext>
            </a:extLst>
          </p:cNvPr>
          <p:cNvSpPr txBox="1"/>
          <p:nvPr/>
        </p:nvSpPr>
        <p:spPr>
          <a:xfrm>
            <a:off x="533400" y="1841619"/>
            <a:ext cx="5653402" cy="7961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Mean Annual Profit: $977,804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5th Percentile: $861,907 (Lower risk boundary)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95th Percentile: $1,102,127 (Upper profit potential)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Distribution indicates a balanced trade-off between risk and return.</a:t>
            </a: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  <a:p>
            <a:pPr marL="457200" indent="-457200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spc="165" dirty="0">
                <a:solidFill>
                  <a:srgbClr val="4D4C4C"/>
                </a:solidFill>
                <a:latin typeface="Times New Roman" panose="02020603050405020304" pitchFamily="18" charset="0"/>
                <a:ea typeface="Helios Bold"/>
                <a:cs typeface="Times New Roman" panose="02020603050405020304" pitchFamily="18" charset="0"/>
                <a:sym typeface="Helios Bold"/>
              </a:rPr>
              <a:t>The results confirm the chosen unit mix effectively manages uncertainty while maximizing expected returns.</a:t>
            </a:r>
            <a:endParaRPr lang="en-US" sz="2799" b="1" spc="165" dirty="0">
              <a:solidFill>
                <a:srgbClr val="4D4C4C"/>
              </a:solidFill>
              <a:latin typeface="Times New Roman" panose="02020603050405020304" pitchFamily="18" charset="0"/>
              <a:ea typeface="Helios Bold"/>
              <a:cs typeface="Times New Roman" panose="02020603050405020304" pitchFamily="18" charset="0"/>
              <a:sym typeface="Helios Bold"/>
            </a:endParaRP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DE4D8F96-D17E-E4BB-621C-BC60A7840247}"/>
              </a:ext>
            </a:extLst>
          </p:cNvPr>
          <p:cNvGrpSpPr/>
          <p:nvPr/>
        </p:nvGrpSpPr>
        <p:grpSpPr>
          <a:xfrm>
            <a:off x="16840200" y="7683971"/>
            <a:ext cx="1255142" cy="1255142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B1A791F-20E3-765F-5628-603D927991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8E6C134F-8285-2CEE-3CAD-10E64B692D7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871763-D9C7-770F-6C87-99EDF3D14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972" y="2141028"/>
            <a:ext cx="9857808" cy="581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725</Words>
  <Application>Microsoft Macintosh PowerPoint</Application>
  <PresentationFormat>Custom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Helios Bold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 Ali Shah</cp:lastModifiedBy>
  <cp:revision>3</cp:revision>
  <dcterms:created xsi:type="dcterms:W3CDTF">2006-08-16T00:00:00Z</dcterms:created>
  <dcterms:modified xsi:type="dcterms:W3CDTF">2025-03-08T04:56:15Z</dcterms:modified>
  <dc:identifier>DAGhGuuH71I</dc:identifier>
</cp:coreProperties>
</file>