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 id="2147483661" r:id="rId2"/>
  </p:sldMasterIdLst>
  <p:sldIdLst>
    <p:sldId id="256" r:id="rId3"/>
    <p:sldId id="260" r:id="rId4"/>
    <p:sldId id="259" r:id="rId5"/>
    <p:sldId id="258"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60693-CBD5-FC86-9B7E-09E99C4ACEE1}" v="58" dt="2024-06-19T22:53:49.316"/>
    <p1510:client id="{FAD3DBE6-AF59-46AF-F031-7D63AEBC92F3}" v="4" dt="2024-06-19T22:49:06.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6/19/2024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6/19/2024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6/19/2024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6/19/2024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6/19/2024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6/19/2024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6/19/2024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6/19/2024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6/19/2024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64" r:id="rId4"/>
    <p:sldLayoutId id="2147483675" r:id="rId5"/>
    <p:sldLayoutId id="2147483676" r:id="rId6"/>
    <p:sldLayoutId id="2147483677" r:id="rId7"/>
    <p:sldLayoutId id="2147483678" r:id="rId8"/>
    <p:sldLayoutId id="2147483679" r:id="rId9"/>
    <p:sldLayoutId id="214748368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6/19/2024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60" r:id="rId9"/>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p:txBody>
          <a:bodyPr/>
          <a:lstStyle/>
          <a:p>
            <a:r>
              <a:rPr lang="en-US"/>
              <a:t>Migration from MemSQL to Cassandra Database</a:t>
            </a: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p:txBody>
          <a:bodyPr/>
          <a:lstStyle/>
          <a:p>
            <a:r>
              <a:rPr lang="en-US"/>
              <a:t>By Your Name</a:t>
            </a:r>
          </a:p>
        </p:txBody>
      </p:sp>
      <p:pic>
        <p:nvPicPr>
          <p:cNvPr id="5" name="Picture Placeholder 4" descr="A pile of white paper&#10;&#10;Description automatically generated">
            <a:extLst>
              <a:ext uri="{FF2B5EF4-FFF2-40B4-BE49-F238E27FC236}">
                <a16:creationId xmlns:a16="http://schemas.microsoft.com/office/drawing/2014/main" id="{300E36BF-59DC-E128-490D-46E6CD011F7A}"/>
              </a:ext>
            </a:extLst>
          </p:cNvPr>
          <p:cNvPicPr>
            <a:picLocks noGrp="1" noChangeAspect="1"/>
          </p:cNvPicPr>
          <p:nvPr>
            <p:ph type="pic" sz="quarter" idx="13"/>
          </p:nvPr>
        </p:nvPicPr>
        <p:blipFill>
          <a:blip r:embed="rId2"/>
          <a:srcRect l="20" r="20"/>
          <a:stretch/>
        </p:blipFill>
        <p:spPr/>
      </p:pic>
    </p:spTree>
    <p:extLst>
      <p:ext uri="{BB962C8B-B14F-4D97-AF65-F5344CB8AC3E}">
        <p14:creationId xmlns:p14="http://schemas.microsoft.com/office/powerpoint/2010/main" val="92152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B2E2-F0A2-B0F8-FEAE-DD8389D183B4}"/>
              </a:ext>
            </a:extLst>
          </p:cNvPr>
          <p:cNvSpPr>
            <a:spLocks noGrp="1"/>
          </p:cNvSpPr>
          <p:nvPr>
            <p:ph type="title"/>
          </p:nvPr>
        </p:nvSpPr>
        <p:spPr/>
        <p:txBody>
          <a:bodyPr/>
          <a:lstStyle/>
          <a:p>
            <a:r>
              <a:rPr lang="en-US"/>
              <a:t>Raw Data Capture and Storage in AWS S3</a:t>
            </a:r>
          </a:p>
        </p:txBody>
      </p:sp>
      <p:sp>
        <p:nvSpPr>
          <p:cNvPr id="3" name="Text Placeholder 2">
            <a:extLst>
              <a:ext uri="{FF2B5EF4-FFF2-40B4-BE49-F238E27FC236}">
                <a16:creationId xmlns:a16="http://schemas.microsoft.com/office/drawing/2014/main" id="{B1F1B24C-78F4-1871-6A63-22DBE98B01C3}"/>
              </a:ext>
            </a:extLst>
          </p:cNvPr>
          <p:cNvSpPr>
            <a:spLocks noGrp="1"/>
          </p:cNvSpPr>
          <p:nvPr>
            <p:ph type="body" idx="1"/>
          </p:nvPr>
        </p:nvSpPr>
        <p:spPr/>
        <p:txBody>
          <a:bodyPr/>
          <a:lstStyle/>
          <a:p>
            <a:r>
              <a:rPr lang="en-US"/>
              <a:t>Data Capture in AWS S3</a:t>
            </a:r>
          </a:p>
        </p:txBody>
      </p:sp>
      <p:sp>
        <p:nvSpPr>
          <p:cNvPr id="4" name="Text Placeholder 3">
            <a:extLst>
              <a:ext uri="{FF2B5EF4-FFF2-40B4-BE49-F238E27FC236}">
                <a16:creationId xmlns:a16="http://schemas.microsoft.com/office/drawing/2014/main" id="{25E68205-5C4F-D98B-02B5-DDC161279AF5}"/>
              </a:ext>
            </a:extLst>
          </p:cNvPr>
          <p:cNvSpPr>
            <a:spLocks noGrp="1"/>
          </p:cNvSpPr>
          <p:nvPr>
            <p:ph type="body" sz="half" idx="2"/>
          </p:nvPr>
        </p:nvSpPr>
        <p:spPr/>
        <p:txBody>
          <a:bodyPr/>
          <a:lstStyle/>
          <a:p>
            <a:r>
              <a:rPr lang="en-US" sz="1400"/>
              <a:t>Capturing raw data into AWS S3 involves transferring data from various sources like databases, logs, and event streams. The data is stored in S3 buckets, providing durability, availability, and scalability.</a:t>
            </a:r>
          </a:p>
        </p:txBody>
      </p:sp>
      <p:sp>
        <p:nvSpPr>
          <p:cNvPr id="5" name="Text Placeholder 4">
            <a:extLst>
              <a:ext uri="{FF2B5EF4-FFF2-40B4-BE49-F238E27FC236}">
                <a16:creationId xmlns:a16="http://schemas.microsoft.com/office/drawing/2014/main" id="{F017C47D-3522-56BA-799B-1A78696C0CD4}"/>
              </a:ext>
            </a:extLst>
          </p:cNvPr>
          <p:cNvSpPr>
            <a:spLocks noGrp="1"/>
          </p:cNvSpPr>
          <p:nvPr>
            <p:ph type="body" idx="13"/>
          </p:nvPr>
        </p:nvSpPr>
        <p:spPr/>
        <p:txBody>
          <a:bodyPr/>
          <a:lstStyle/>
          <a:p>
            <a:r>
              <a:rPr lang="en-US"/>
              <a:t>Storage in Parquet Files</a:t>
            </a:r>
          </a:p>
        </p:txBody>
      </p:sp>
      <p:sp>
        <p:nvSpPr>
          <p:cNvPr id="6" name="Text Placeholder 5">
            <a:extLst>
              <a:ext uri="{FF2B5EF4-FFF2-40B4-BE49-F238E27FC236}">
                <a16:creationId xmlns:a16="http://schemas.microsoft.com/office/drawing/2014/main" id="{3C0D9D68-429D-2798-4316-8C9B5E10878E}"/>
              </a:ext>
            </a:extLst>
          </p:cNvPr>
          <p:cNvSpPr>
            <a:spLocks noGrp="1"/>
          </p:cNvSpPr>
          <p:nvPr>
            <p:ph type="body" sz="half" idx="14"/>
          </p:nvPr>
        </p:nvSpPr>
        <p:spPr/>
        <p:txBody>
          <a:bodyPr/>
          <a:lstStyle/>
          <a:p>
            <a:r>
              <a:rPr lang="en-US" sz="1400"/>
              <a:t>Parquet files, a columnar storage format, are utilized for efficient data storage in S3. This format improves query performance due to its efficient encoding and compression, making it suitable for big data analytics.</a:t>
            </a:r>
          </a:p>
        </p:txBody>
      </p:sp>
      <p:sp>
        <p:nvSpPr>
          <p:cNvPr id="7" name="Text Placeholder 6">
            <a:extLst>
              <a:ext uri="{FF2B5EF4-FFF2-40B4-BE49-F238E27FC236}">
                <a16:creationId xmlns:a16="http://schemas.microsoft.com/office/drawing/2014/main" id="{58714D51-DFE4-CAD4-E80A-1E4B01E0D55D}"/>
              </a:ext>
            </a:extLst>
          </p:cNvPr>
          <p:cNvSpPr>
            <a:spLocks noGrp="1"/>
          </p:cNvSpPr>
          <p:nvPr>
            <p:ph type="body" idx="15"/>
          </p:nvPr>
        </p:nvSpPr>
        <p:spPr/>
        <p:txBody>
          <a:bodyPr/>
          <a:lstStyle/>
          <a:p>
            <a:r>
              <a:rPr lang="en-US"/>
              <a:t>Benefits of Parquet Files</a:t>
            </a:r>
          </a:p>
        </p:txBody>
      </p:sp>
      <p:sp>
        <p:nvSpPr>
          <p:cNvPr id="8" name="Text Placeholder 7">
            <a:extLst>
              <a:ext uri="{FF2B5EF4-FFF2-40B4-BE49-F238E27FC236}">
                <a16:creationId xmlns:a16="http://schemas.microsoft.com/office/drawing/2014/main" id="{27A9F140-5351-1229-9157-B8E3C119B486}"/>
              </a:ext>
            </a:extLst>
          </p:cNvPr>
          <p:cNvSpPr>
            <a:spLocks noGrp="1"/>
          </p:cNvSpPr>
          <p:nvPr>
            <p:ph type="body" sz="half" idx="16"/>
          </p:nvPr>
        </p:nvSpPr>
        <p:spPr/>
        <p:txBody>
          <a:bodyPr/>
          <a:lstStyle/>
          <a:p>
            <a:r>
              <a:rPr lang="en-US" sz="1400"/>
              <a:t>Parquet files enable optimized data storage, support complex data types, and improve query performance. They are well-suited for use cases involving analytics, data processing, and ETL processes.</a:t>
            </a:r>
          </a:p>
        </p:txBody>
      </p:sp>
      <p:pic>
        <p:nvPicPr>
          <p:cNvPr id="11" name="Picture Placeholder 10" descr="A person typing on a computer&#10;&#10;Description automatically generated">
            <a:extLst>
              <a:ext uri="{FF2B5EF4-FFF2-40B4-BE49-F238E27FC236}">
                <a16:creationId xmlns:a16="http://schemas.microsoft.com/office/drawing/2014/main" id="{09DD4E1C-9AF7-A573-142E-B909710735C4}"/>
              </a:ext>
            </a:extLst>
          </p:cNvPr>
          <p:cNvPicPr>
            <a:picLocks noGrp="1" noChangeAspect="1"/>
          </p:cNvPicPr>
          <p:nvPr>
            <p:ph type="pic" sz="quarter" idx="17"/>
          </p:nvPr>
        </p:nvPicPr>
        <p:blipFill>
          <a:blip r:embed="rId2"/>
          <a:srcRect l="16667" r="16667"/>
          <a:stretch/>
        </p:blipFill>
        <p:spPr/>
      </p:pic>
      <p:sp>
        <p:nvSpPr>
          <p:cNvPr id="10" name="Text Placeholder 9">
            <a:extLst>
              <a:ext uri="{FF2B5EF4-FFF2-40B4-BE49-F238E27FC236}">
                <a16:creationId xmlns:a16="http://schemas.microsoft.com/office/drawing/2014/main" id="{FAB27046-52A2-56E8-C2B5-0DCD0816ACC3}"/>
              </a:ext>
            </a:extLst>
          </p:cNvPr>
          <p:cNvSpPr>
            <a:spLocks noGrp="1"/>
          </p:cNvSpPr>
          <p:nvPr>
            <p:ph type="body" sz="quarter" idx="20"/>
          </p:nvPr>
        </p:nvSpPr>
        <p:spPr/>
        <p:txBody>
          <a:bodyPr/>
          <a:lstStyle/>
          <a:p>
            <a:r>
              <a:rPr lang="en-US"/>
              <a:t>Photos provided by Unsplash</a:t>
            </a:r>
          </a:p>
        </p:txBody>
      </p:sp>
    </p:spTree>
    <p:extLst>
      <p:ext uri="{BB962C8B-B14F-4D97-AF65-F5344CB8AC3E}">
        <p14:creationId xmlns:p14="http://schemas.microsoft.com/office/powerpoint/2010/main" val="78700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6D4F-B6A0-904F-BA68-E9334E2C3E61}"/>
              </a:ext>
            </a:extLst>
          </p:cNvPr>
          <p:cNvSpPr>
            <a:spLocks noGrp="1"/>
          </p:cNvSpPr>
          <p:nvPr>
            <p:ph type="title"/>
          </p:nvPr>
        </p:nvSpPr>
        <p:spPr/>
        <p:txBody>
          <a:bodyPr/>
          <a:lstStyle/>
          <a:p>
            <a:r>
              <a:rPr lang="en-US"/>
              <a:t>Processing with Kafka, Apache Flink, and Apache Spark</a:t>
            </a:r>
          </a:p>
        </p:txBody>
      </p:sp>
      <p:sp>
        <p:nvSpPr>
          <p:cNvPr id="3" name="Text Placeholder 2">
            <a:extLst>
              <a:ext uri="{FF2B5EF4-FFF2-40B4-BE49-F238E27FC236}">
                <a16:creationId xmlns:a16="http://schemas.microsoft.com/office/drawing/2014/main" id="{52660CE5-EE2D-BF59-6F77-95E66FCA655A}"/>
              </a:ext>
            </a:extLst>
          </p:cNvPr>
          <p:cNvSpPr>
            <a:spLocks noGrp="1"/>
          </p:cNvSpPr>
          <p:nvPr>
            <p:ph type="body" idx="18"/>
          </p:nvPr>
        </p:nvSpPr>
        <p:spPr/>
        <p:txBody>
          <a:bodyPr/>
          <a:lstStyle/>
          <a:p>
            <a:r>
              <a:rPr lang="en-US"/>
              <a:t>Reading Parquet Files into Kafka Topics</a:t>
            </a:r>
          </a:p>
        </p:txBody>
      </p:sp>
      <p:sp>
        <p:nvSpPr>
          <p:cNvPr id="4" name="Text Placeholder 3">
            <a:extLst>
              <a:ext uri="{FF2B5EF4-FFF2-40B4-BE49-F238E27FC236}">
                <a16:creationId xmlns:a16="http://schemas.microsoft.com/office/drawing/2014/main" id="{5B1265E2-F5FD-7000-473D-30010702BF20}"/>
              </a:ext>
            </a:extLst>
          </p:cNvPr>
          <p:cNvSpPr>
            <a:spLocks noGrp="1"/>
          </p:cNvSpPr>
          <p:nvPr>
            <p:ph type="body" sz="half" idx="19"/>
          </p:nvPr>
        </p:nvSpPr>
        <p:spPr/>
        <p:txBody>
          <a:bodyPr/>
          <a:lstStyle/>
          <a:p>
            <a:r>
              <a:rPr lang="en-US" sz="1400"/>
              <a:t>Parquet files are read into Kafka topics for distributed, real-time data streaming. This helps in managing high-throughput, fault-tolerance, and scalability while decoupling data producers and consumers.</a:t>
            </a:r>
          </a:p>
        </p:txBody>
      </p:sp>
      <p:sp>
        <p:nvSpPr>
          <p:cNvPr id="5" name="Text Placeholder 4">
            <a:extLst>
              <a:ext uri="{FF2B5EF4-FFF2-40B4-BE49-F238E27FC236}">
                <a16:creationId xmlns:a16="http://schemas.microsoft.com/office/drawing/2014/main" id="{0DBA9E9E-F5E8-A369-7723-195178869FF0}"/>
              </a:ext>
            </a:extLst>
          </p:cNvPr>
          <p:cNvSpPr>
            <a:spLocks noGrp="1"/>
          </p:cNvSpPr>
          <p:nvPr>
            <p:ph type="body" idx="21"/>
          </p:nvPr>
        </p:nvSpPr>
        <p:spPr/>
        <p:txBody>
          <a:bodyPr/>
          <a:lstStyle/>
          <a:p>
            <a:r>
              <a:rPr lang="en-US"/>
              <a:t>Streaming Process with Apache Flink</a:t>
            </a:r>
          </a:p>
        </p:txBody>
      </p:sp>
      <p:sp>
        <p:nvSpPr>
          <p:cNvPr id="6" name="Text Placeholder 5">
            <a:extLst>
              <a:ext uri="{FF2B5EF4-FFF2-40B4-BE49-F238E27FC236}">
                <a16:creationId xmlns:a16="http://schemas.microsoft.com/office/drawing/2014/main" id="{28D07161-F30F-7C2B-510D-0FB5A0BEB9D7}"/>
              </a:ext>
            </a:extLst>
          </p:cNvPr>
          <p:cNvSpPr>
            <a:spLocks noGrp="1"/>
          </p:cNvSpPr>
          <p:nvPr>
            <p:ph type="body" sz="half" idx="22"/>
          </p:nvPr>
        </p:nvSpPr>
        <p:spPr/>
        <p:txBody>
          <a:bodyPr/>
          <a:lstStyle/>
          <a:p>
            <a:r>
              <a:rPr lang="en-US" sz="1400"/>
              <a:t>Apache Flink is utilized for real-time stream processing, offering low latency and precisely-once processing guarantees. It allows the transformation and analysis of data streams, ensuring high-performance and fault tolerance.</a:t>
            </a:r>
          </a:p>
        </p:txBody>
      </p:sp>
      <p:sp>
        <p:nvSpPr>
          <p:cNvPr id="7" name="Text Placeholder 6">
            <a:extLst>
              <a:ext uri="{FF2B5EF4-FFF2-40B4-BE49-F238E27FC236}">
                <a16:creationId xmlns:a16="http://schemas.microsoft.com/office/drawing/2014/main" id="{2DCFAB90-2D2F-57C7-FE5F-140B17B136B0}"/>
              </a:ext>
            </a:extLst>
          </p:cNvPr>
          <p:cNvSpPr>
            <a:spLocks noGrp="1"/>
          </p:cNvSpPr>
          <p:nvPr>
            <p:ph type="body" idx="24"/>
          </p:nvPr>
        </p:nvSpPr>
        <p:spPr/>
        <p:txBody>
          <a:bodyPr/>
          <a:lstStyle/>
          <a:p>
            <a:r>
              <a:rPr lang="en-US"/>
              <a:t>Batch Processing with Apache Spark</a:t>
            </a:r>
          </a:p>
        </p:txBody>
      </p:sp>
      <p:sp>
        <p:nvSpPr>
          <p:cNvPr id="8" name="Text Placeholder 7">
            <a:extLst>
              <a:ext uri="{FF2B5EF4-FFF2-40B4-BE49-F238E27FC236}">
                <a16:creationId xmlns:a16="http://schemas.microsoft.com/office/drawing/2014/main" id="{EC722BE7-5034-FB49-A9C4-032F6D459875}"/>
              </a:ext>
            </a:extLst>
          </p:cNvPr>
          <p:cNvSpPr>
            <a:spLocks noGrp="1"/>
          </p:cNvSpPr>
          <p:nvPr>
            <p:ph type="body" sz="half" idx="25"/>
          </p:nvPr>
        </p:nvSpPr>
        <p:spPr/>
        <p:txBody>
          <a:bodyPr/>
          <a:lstStyle/>
          <a:p>
            <a:r>
              <a:rPr lang="en-US" sz="1400"/>
              <a:t>Apache Spark is employed for batch processing of data from Parquet files. It provides a faster and more general data processing engine, supporting a wide range of deployment scenarios and use cases.</a:t>
            </a:r>
          </a:p>
        </p:txBody>
      </p:sp>
      <p:pic>
        <p:nvPicPr>
          <p:cNvPr id="10" name="Picture Placeholder 9">
            <a:extLst>
              <a:ext uri="{FF2B5EF4-FFF2-40B4-BE49-F238E27FC236}">
                <a16:creationId xmlns:a16="http://schemas.microsoft.com/office/drawing/2014/main" id="{042E0E38-1F1A-A5B0-2C0D-F0AACC48D61D}"/>
              </a:ext>
            </a:extLst>
          </p:cNvPr>
          <p:cNvPicPr>
            <a:picLocks noGrp="1" noChangeAspect="1"/>
          </p:cNvPicPr>
          <p:nvPr>
            <p:ph type="pic" sz="quarter" idx="26"/>
          </p:nvPr>
        </p:nvPicPr>
        <p:blipFill>
          <a:blip r:embed="rId2"/>
          <a:srcRect l="3941" r="3941"/>
          <a:stretch/>
        </p:blipFill>
        <p:spPr/>
      </p:pic>
    </p:spTree>
    <p:extLst>
      <p:ext uri="{BB962C8B-B14F-4D97-AF65-F5344CB8AC3E}">
        <p14:creationId xmlns:p14="http://schemas.microsoft.com/office/powerpoint/2010/main" val="321722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9CAB-9B39-6D05-9FC5-9F6CF93522C1}"/>
              </a:ext>
            </a:extLst>
          </p:cNvPr>
          <p:cNvSpPr>
            <a:spLocks noGrp="1"/>
          </p:cNvSpPr>
          <p:nvPr>
            <p:ph type="title"/>
          </p:nvPr>
        </p:nvSpPr>
        <p:spPr/>
        <p:txBody>
          <a:bodyPr/>
          <a:lstStyle/>
          <a:p>
            <a:r>
              <a:rPr lang="en-US"/>
              <a:t>Apache Flink and Apache Spark Data Processing</a:t>
            </a:r>
          </a:p>
        </p:txBody>
      </p:sp>
      <p:sp>
        <p:nvSpPr>
          <p:cNvPr id="3" name="Text Placeholder 2">
            <a:extLst>
              <a:ext uri="{FF2B5EF4-FFF2-40B4-BE49-F238E27FC236}">
                <a16:creationId xmlns:a16="http://schemas.microsoft.com/office/drawing/2014/main" id="{98C95C9D-8AAA-7131-8F43-4D7E17BF7433}"/>
              </a:ext>
            </a:extLst>
          </p:cNvPr>
          <p:cNvSpPr>
            <a:spLocks noGrp="1"/>
          </p:cNvSpPr>
          <p:nvPr>
            <p:ph type="body" idx="1"/>
          </p:nvPr>
        </p:nvSpPr>
        <p:spPr/>
        <p:txBody>
          <a:bodyPr/>
          <a:lstStyle/>
          <a:p>
            <a:r>
              <a:rPr lang="en-US"/>
              <a:t>Apache Flink for Stream Processing</a:t>
            </a:r>
          </a:p>
        </p:txBody>
      </p:sp>
      <p:sp>
        <p:nvSpPr>
          <p:cNvPr id="4" name="Text Placeholder 3">
            <a:extLst>
              <a:ext uri="{FF2B5EF4-FFF2-40B4-BE49-F238E27FC236}">
                <a16:creationId xmlns:a16="http://schemas.microsoft.com/office/drawing/2014/main" id="{593A1F42-20B5-22C4-CD1E-453AFCE127E5}"/>
              </a:ext>
            </a:extLst>
          </p:cNvPr>
          <p:cNvSpPr>
            <a:spLocks noGrp="1"/>
          </p:cNvSpPr>
          <p:nvPr>
            <p:ph type="body" sz="half" idx="2"/>
          </p:nvPr>
        </p:nvSpPr>
        <p:spPr/>
        <p:txBody>
          <a:bodyPr/>
          <a:lstStyle/>
          <a:p>
            <a:r>
              <a:rPr lang="en-US" sz="1400"/>
              <a:t>Apache Flink offers robust stream processing, supporting event time processing, state management, and windowing for continuous computations over data streams. It provides efficient, fault-tolerant distributed stream processing.</a:t>
            </a:r>
          </a:p>
        </p:txBody>
      </p:sp>
      <p:pic>
        <p:nvPicPr>
          <p:cNvPr id="11" name="Picture Placeholder 10" descr="A person standing on a cliff&#10;&#10;Description automatically generated">
            <a:extLst>
              <a:ext uri="{FF2B5EF4-FFF2-40B4-BE49-F238E27FC236}">
                <a16:creationId xmlns:a16="http://schemas.microsoft.com/office/drawing/2014/main" id="{4886B8D3-4C39-6848-0ECA-E627CBA0867D}"/>
              </a:ext>
            </a:extLst>
          </p:cNvPr>
          <p:cNvPicPr>
            <a:picLocks noGrp="1" noChangeAspect="1"/>
          </p:cNvPicPr>
          <p:nvPr>
            <p:ph type="pic" sz="quarter" idx="17"/>
          </p:nvPr>
        </p:nvPicPr>
        <p:blipFill>
          <a:blip r:embed="rId2"/>
          <a:srcRect t="16667" b="16667"/>
          <a:stretch/>
        </p:blipFill>
        <p:spPr/>
      </p:pic>
      <p:sp>
        <p:nvSpPr>
          <p:cNvPr id="6" name="Text Placeholder 5">
            <a:extLst>
              <a:ext uri="{FF2B5EF4-FFF2-40B4-BE49-F238E27FC236}">
                <a16:creationId xmlns:a16="http://schemas.microsoft.com/office/drawing/2014/main" id="{470468A4-C1FA-723D-152E-1BBBD53134C4}"/>
              </a:ext>
            </a:extLst>
          </p:cNvPr>
          <p:cNvSpPr>
            <a:spLocks noGrp="1"/>
          </p:cNvSpPr>
          <p:nvPr>
            <p:ph type="body" idx="18"/>
          </p:nvPr>
        </p:nvSpPr>
        <p:spPr/>
        <p:txBody>
          <a:bodyPr/>
          <a:lstStyle/>
          <a:p>
            <a:r>
              <a:rPr lang="en-US"/>
              <a:t>Apache Spark for Batch Processing</a:t>
            </a:r>
          </a:p>
        </p:txBody>
      </p:sp>
      <p:sp>
        <p:nvSpPr>
          <p:cNvPr id="7" name="Text Placeholder 6">
            <a:extLst>
              <a:ext uri="{FF2B5EF4-FFF2-40B4-BE49-F238E27FC236}">
                <a16:creationId xmlns:a16="http://schemas.microsoft.com/office/drawing/2014/main" id="{62905E85-A611-D4F2-1A42-DDF1E4E1CC1F}"/>
              </a:ext>
            </a:extLst>
          </p:cNvPr>
          <p:cNvSpPr>
            <a:spLocks noGrp="1"/>
          </p:cNvSpPr>
          <p:nvPr>
            <p:ph type="body" sz="half" idx="19"/>
          </p:nvPr>
        </p:nvSpPr>
        <p:spPr/>
        <p:txBody>
          <a:bodyPr/>
          <a:lstStyle/>
          <a:p>
            <a:r>
              <a:rPr lang="en-US" sz="1400"/>
              <a:t>Apache Spark's batch processing capabilities enable high-speed and parallel computation of large datasets. It supports various data formats and offers a rich set of APIs for diverse data processing tasks.</a:t>
            </a:r>
          </a:p>
        </p:txBody>
      </p:sp>
      <p:sp>
        <p:nvSpPr>
          <p:cNvPr id="8" name="Text Placeholder 7">
            <a:extLst>
              <a:ext uri="{FF2B5EF4-FFF2-40B4-BE49-F238E27FC236}">
                <a16:creationId xmlns:a16="http://schemas.microsoft.com/office/drawing/2014/main" id="{38FD47FE-5446-43FE-08B3-641A20CCED0F}"/>
              </a:ext>
            </a:extLst>
          </p:cNvPr>
          <p:cNvSpPr>
            <a:spLocks noGrp="1"/>
          </p:cNvSpPr>
          <p:nvPr>
            <p:ph type="body" idx="20"/>
          </p:nvPr>
        </p:nvSpPr>
        <p:spPr/>
        <p:txBody>
          <a:bodyPr/>
          <a:lstStyle/>
          <a:p>
            <a:r>
              <a:rPr lang="en-US"/>
              <a:t>Advantages of Flink and Spark</a:t>
            </a:r>
          </a:p>
        </p:txBody>
      </p:sp>
      <p:sp>
        <p:nvSpPr>
          <p:cNvPr id="9" name="Text Placeholder 8">
            <a:extLst>
              <a:ext uri="{FF2B5EF4-FFF2-40B4-BE49-F238E27FC236}">
                <a16:creationId xmlns:a16="http://schemas.microsoft.com/office/drawing/2014/main" id="{56D431A7-3084-EBD1-716F-C55DE26BB740}"/>
              </a:ext>
            </a:extLst>
          </p:cNvPr>
          <p:cNvSpPr>
            <a:spLocks noGrp="1"/>
          </p:cNvSpPr>
          <p:nvPr>
            <p:ph type="body" sz="half" idx="21"/>
          </p:nvPr>
        </p:nvSpPr>
        <p:spPr/>
        <p:txBody>
          <a:bodyPr/>
          <a:lstStyle/>
          <a:p>
            <a:r>
              <a:rPr lang="en-US" sz="1400"/>
              <a:t>Combining Apache Flink for stream processing and Apache Spark for batch processing provides a versatile, high-performance data processing solution. Both platforms offer fault tolerance, scalability, and ease of use for complex data processing tasks.</a:t>
            </a:r>
          </a:p>
        </p:txBody>
      </p:sp>
      <p:sp>
        <p:nvSpPr>
          <p:cNvPr id="10" name="Text Placeholder 9">
            <a:extLst>
              <a:ext uri="{FF2B5EF4-FFF2-40B4-BE49-F238E27FC236}">
                <a16:creationId xmlns:a16="http://schemas.microsoft.com/office/drawing/2014/main" id="{6326D0FA-94F3-1363-7C29-C56C3957A23F}"/>
              </a:ext>
            </a:extLst>
          </p:cNvPr>
          <p:cNvSpPr>
            <a:spLocks noGrp="1"/>
          </p:cNvSpPr>
          <p:nvPr>
            <p:ph type="body" sz="quarter" idx="22"/>
          </p:nvPr>
        </p:nvSpPr>
        <p:spPr/>
        <p:txBody>
          <a:bodyPr/>
          <a:lstStyle/>
          <a:p>
            <a:r>
              <a:rPr lang="en-US"/>
              <a:t>Photos provided by Unsplash</a:t>
            </a:r>
          </a:p>
        </p:txBody>
      </p:sp>
    </p:spTree>
    <p:extLst>
      <p:ext uri="{BB962C8B-B14F-4D97-AF65-F5344CB8AC3E}">
        <p14:creationId xmlns:p14="http://schemas.microsoft.com/office/powerpoint/2010/main" val="2895832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F6D6-2171-7F66-0940-EC2EF84B8FA1}"/>
              </a:ext>
            </a:extLst>
          </p:cNvPr>
          <p:cNvSpPr>
            <a:spLocks noGrp="1"/>
          </p:cNvSpPr>
          <p:nvPr>
            <p:ph type="title"/>
          </p:nvPr>
        </p:nvSpPr>
        <p:spPr/>
        <p:txBody>
          <a:bodyPr/>
          <a:lstStyle/>
          <a:p>
            <a:r>
              <a:rPr lang="en-US"/>
              <a:t>Data Persistence in Cassandra</a:t>
            </a:r>
          </a:p>
        </p:txBody>
      </p:sp>
      <p:sp>
        <p:nvSpPr>
          <p:cNvPr id="3" name="Text Placeholder 2">
            <a:extLst>
              <a:ext uri="{FF2B5EF4-FFF2-40B4-BE49-F238E27FC236}">
                <a16:creationId xmlns:a16="http://schemas.microsoft.com/office/drawing/2014/main" id="{769CF173-F381-1672-51E5-C436EFE8089E}"/>
              </a:ext>
            </a:extLst>
          </p:cNvPr>
          <p:cNvSpPr>
            <a:spLocks noGrp="1"/>
          </p:cNvSpPr>
          <p:nvPr>
            <p:ph type="body" idx="1"/>
          </p:nvPr>
        </p:nvSpPr>
        <p:spPr/>
        <p:txBody>
          <a:bodyPr/>
          <a:lstStyle/>
          <a:p>
            <a:r>
              <a:rPr lang="en-US"/>
              <a:t>Persisting Data from Flink and Spark</a:t>
            </a:r>
          </a:p>
        </p:txBody>
      </p:sp>
      <p:sp>
        <p:nvSpPr>
          <p:cNvPr id="4" name="Text Placeholder 3">
            <a:extLst>
              <a:ext uri="{FF2B5EF4-FFF2-40B4-BE49-F238E27FC236}">
                <a16:creationId xmlns:a16="http://schemas.microsoft.com/office/drawing/2014/main" id="{2B0A02FC-D909-9F55-4785-6E22ED105B63}"/>
              </a:ext>
            </a:extLst>
          </p:cNvPr>
          <p:cNvSpPr>
            <a:spLocks noGrp="1"/>
          </p:cNvSpPr>
          <p:nvPr>
            <p:ph type="body" sz="half" idx="2"/>
          </p:nvPr>
        </p:nvSpPr>
        <p:spPr/>
        <p:txBody>
          <a:bodyPr/>
          <a:lstStyle/>
          <a:p>
            <a:r>
              <a:rPr lang="en-US" sz="1400"/>
              <a:t>Data streamed and processed through Apache Flink and Apache Spark is persisted in Cassandra, a distributed NoSQL database offering high availability, fault tolerance, and linear scalability. Cassandra's decentralized architecture and tunable consistency make it suitable for varied workloads.</a:t>
            </a:r>
          </a:p>
        </p:txBody>
      </p:sp>
      <p:sp>
        <p:nvSpPr>
          <p:cNvPr id="5" name="Text Placeholder 4">
            <a:extLst>
              <a:ext uri="{FF2B5EF4-FFF2-40B4-BE49-F238E27FC236}">
                <a16:creationId xmlns:a16="http://schemas.microsoft.com/office/drawing/2014/main" id="{647D9CFB-BAC5-24B2-6C76-F65059AF6A9A}"/>
              </a:ext>
            </a:extLst>
          </p:cNvPr>
          <p:cNvSpPr>
            <a:spLocks noGrp="1"/>
          </p:cNvSpPr>
          <p:nvPr>
            <p:ph type="body" idx="18"/>
          </p:nvPr>
        </p:nvSpPr>
        <p:spPr/>
        <p:txBody>
          <a:bodyPr/>
          <a:lstStyle/>
          <a:p>
            <a:r>
              <a:rPr lang="en-US"/>
              <a:t>Cassandra's Capabilities</a:t>
            </a:r>
          </a:p>
        </p:txBody>
      </p:sp>
      <p:sp>
        <p:nvSpPr>
          <p:cNvPr id="6" name="Text Placeholder 5">
            <a:extLst>
              <a:ext uri="{FF2B5EF4-FFF2-40B4-BE49-F238E27FC236}">
                <a16:creationId xmlns:a16="http://schemas.microsoft.com/office/drawing/2014/main" id="{5A33E536-0DA8-43BD-B774-D85B7012C1E4}"/>
              </a:ext>
            </a:extLst>
          </p:cNvPr>
          <p:cNvSpPr>
            <a:spLocks noGrp="1"/>
          </p:cNvSpPr>
          <p:nvPr>
            <p:ph type="body" sz="half" idx="19"/>
          </p:nvPr>
        </p:nvSpPr>
        <p:spPr/>
        <p:txBody>
          <a:bodyPr/>
          <a:lstStyle/>
          <a:p>
            <a:r>
              <a:rPr lang="en-US" sz="1400"/>
              <a:t>Cassandra ensures continuous availability, even under hardware failures and network partitions. It supports replication, tunable consistency, and easy scalability, making it an ideal choice for handling large volumes of data with high throughput requirements.</a:t>
            </a:r>
          </a:p>
        </p:txBody>
      </p:sp>
      <p:sp>
        <p:nvSpPr>
          <p:cNvPr id="7" name="Text Placeholder 6">
            <a:extLst>
              <a:ext uri="{FF2B5EF4-FFF2-40B4-BE49-F238E27FC236}">
                <a16:creationId xmlns:a16="http://schemas.microsoft.com/office/drawing/2014/main" id="{03A5D355-9CD4-D6DD-B752-A17EA60CD69C}"/>
              </a:ext>
            </a:extLst>
          </p:cNvPr>
          <p:cNvSpPr>
            <a:spLocks noGrp="1"/>
          </p:cNvSpPr>
          <p:nvPr>
            <p:ph type="body" idx="20"/>
          </p:nvPr>
        </p:nvSpPr>
        <p:spPr/>
        <p:txBody>
          <a:bodyPr/>
          <a:lstStyle/>
          <a:p>
            <a:r>
              <a:rPr lang="en-US"/>
              <a:t>Scalability and Performance</a:t>
            </a:r>
          </a:p>
        </p:txBody>
      </p:sp>
      <p:sp>
        <p:nvSpPr>
          <p:cNvPr id="8" name="Text Placeholder 7">
            <a:extLst>
              <a:ext uri="{FF2B5EF4-FFF2-40B4-BE49-F238E27FC236}">
                <a16:creationId xmlns:a16="http://schemas.microsoft.com/office/drawing/2014/main" id="{086FEE54-7744-DC47-91CE-41565973E495}"/>
              </a:ext>
            </a:extLst>
          </p:cNvPr>
          <p:cNvSpPr>
            <a:spLocks noGrp="1"/>
          </p:cNvSpPr>
          <p:nvPr>
            <p:ph type="body" sz="half" idx="21"/>
          </p:nvPr>
        </p:nvSpPr>
        <p:spPr/>
        <p:txBody>
          <a:bodyPr/>
          <a:lstStyle/>
          <a:p>
            <a:r>
              <a:rPr lang="en-US" sz="1400"/>
              <a:t>Cassandra's distributed nature and support for horizontal scaling allow seamless expansion as data volumes grow. Its architecture is well-suited for high-performance, write-intensive applications, providing low-latency data access.</a:t>
            </a:r>
          </a:p>
        </p:txBody>
      </p:sp>
      <p:pic>
        <p:nvPicPr>
          <p:cNvPr id="10" name="Picture Placeholder 9">
            <a:extLst>
              <a:ext uri="{FF2B5EF4-FFF2-40B4-BE49-F238E27FC236}">
                <a16:creationId xmlns:a16="http://schemas.microsoft.com/office/drawing/2014/main" id="{25060967-B097-BF1B-3B3F-27CC97C2F329}"/>
              </a:ext>
            </a:extLst>
          </p:cNvPr>
          <p:cNvPicPr>
            <a:picLocks noGrp="1" noChangeAspect="1"/>
          </p:cNvPicPr>
          <p:nvPr>
            <p:ph type="pic" sz="quarter" idx="22"/>
          </p:nvPr>
        </p:nvPicPr>
        <p:blipFill>
          <a:blip r:embed="rId2"/>
          <a:srcRect t="12465" b="12465"/>
          <a:stretch/>
        </p:blipFill>
        <p:spPr/>
      </p:pic>
    </p:spTree>
    <p:extLst>
      <p:ext uri="{BB962C8B-B14F-4D97-AF65-F5344CB8AC3E}">
        <p14:creationId xmlns:p14="http://schemas.microsoft.com/office/powerpoint/2010/main" val="3158350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Drif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office theme</vt:lpstr>
      <vt:lpstr>Drift</vt:lpstr>
      <vt:lpstr>Migration from MemSQL to Cassandra Database</vt:lpstr>
      <vt:lpstr>Raw Data Capture and Storage in AWS S3</vt:lpstr>
      <vt:lpstr>Processing with Kafka, Apache Flink, and Apache Spark</vt:lpstr>
      <vt:lpstr>Apache Flink and Apache Spark Data Processing</vt:lpstr>
      <vt:lpstr>Data Persistence in Cassandra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cp:revision>
  <dcterms:created xsi:type="dcterms:W3CDTF">2024-06-19T22:44:00Z</dcterms:created>
  <dcterms:modified xsi:type="dcterms:W3CDTF">2024-06-20T00:18:20Z</dcterms:modified>
</cp:coreProperties>
</file>