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31954788" cy="50149125"/>
  <p:embeddedFontLst>
    <p:embeddedFont>
      <p:font typeface="Libre Baskerville" panose="02000000000000000000" pitchFamily="2" charset="0"/>
      <p:regular r:id="rId5"/>
      <p:bold r:id="rId6"/>
      <p:italic r:id="rId7"/>
    </p:embeddedFont>
    <p:embeddedFont>
      <p:font typeface="Montserrat Light" panose="020F0302020204030204" pitchFamily="34" charset="0"/>
      <p:regular r:id="rId8"/>
      <p:italic r:id="rId9"/>
    </p:embeddedFont>
  </p:embeddedFontLst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44" d="100"/>
          <a:sy n="44" d="100"/>
        </p:scale>
        <p:origin x="1744" y="144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8200" y="3757613"/>
            <a:ext cx="249967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persuadingsapphire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webofscience.com/wos/woscc/full-record/WOS:000263512700003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sciencedirect.com/science/article/pii/S0957583903001283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3657600" y="1385518"/>
            <a:ext cx="36576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Adaptive Telemetry Systems for Monitoring Neonatal Neurodevelopment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657600" y="4267200"/>
            <a:ext cx="36576000" cy="2270045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5600" b="1" dirty="0">
                <a:latin typeface="Montserrat Light" panose="00000400000000000000" pitchFamily="50" charset="0"/>
              </a:rPr>
              <a:t>Shanaya I. Malik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1482A5"/>
                </a:solidFill>
                <a:latin typeface="Montserrat Light" panose="00000400000000000000" pitchFamily="50" charset="0"/>
              </a:rPr>
              <a:t>Department of Computer Science and Engineering, University of California, Santa Cruz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7745167"/>
            <a:ext cx="10058400" cy="1389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22326600" y="7745168"/>
            <a:ext cx="10058400" cy="1130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11557510" y="23800841"/>
            <a:ext cx="10058400" cy="835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85800" y="22326600"/>
            <a:ext cx="10058400" cy="9905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11506200" y="7766746"/>
            <a:ext cx="10058400" cy="1499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33065545" y="18506920"/>
            <a:ext cx="10058400" cy="6740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914400" y="79248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33065545" y="26004598"/>
            <a:ext cx="10058400" cy="6227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33275752" y="26974800"/>
            <a:ext cx="9601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Toet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M. C., &amp; Lemmers, P. M. A. (2024). Brain Monitoring in Neonates.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Web of Science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Retrieved from </a:t>
            </a:r>
            <a:r>
              <a:rPr lang="en-US" b="0" i="0" strike="noStrike" dirty="0">
                <a:effectLst/>
                <a:latin typeface="ui-sans-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https://www.webofscience.com/wos/woscc/full-record/WOS:000263512700003</a:t>
            </a:r>
            <a:r>
              <a:rPr lang="en-US" b="0" i="0" strike="noStrike" dirty="0">
                <a:effectLst/>
                <a:latin typeface="ui-sans-serif"/>
              </a:rPr>
              <a:t>.</a:t>
            </a:r>
          </a:p>
          <a:p>
            <a:pPr algn="l"/>
            <a:endParaRPr lang="en-US" b="0" i="0" strike="noStrike" dirty="0"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Nicklin, S.,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Wickramasinghe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Y. A., &amp; Spencer, S. A. (2024). Neonatal Intensive Care Monitoring.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Current </a:t>
            </a:r>
            <a:r>
              <a:rPr lang="en-US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Paediatrics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Retrieved from</a:t>
            </a:r>
          </a:p>
          <a:p>
            <a:pPr algn="l"/>
            <a:r>
              <a:rPr lang="en-US" b="0" i="0" u="none" strike="noStrike" dirty="0">
                <a:effectLst/>
                <a:highlight>
                  <a:srgbClr val="FFFFFF"/>
                </a:highlight>
                <a:latin typeface="ui-sans-seri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https://www.sciencedirect.com/science/article/pii/S0957583903001283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algn="l"/>
            <a:endParaRPr lang="en-US" b="0" i="0" u="none" strike="noStrike" dirty="0"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Poveda, J., O'Sullivan, M.,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Popovici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E., &amp;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Temko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A. (2017). Portable neonatal EEG monitoring and sonification on an Android device. In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Proc. 2017 39th Annual International Conference of the IEEE Engineering in Medicine and Biology Society (EMBC)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(pp. 2018-2021). Jeju, Korea (South).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doi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10.1109/EMBC.2017.8037248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33275752" y="262128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11963400" y="25236444"/>
            <a:ext cx="9601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Improved Early Diagnosis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aEEG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and NIRS in NICUs enhances early diagnosis  </a:t>
            </a:r>
          </a:p>
          <a:p>
            <a:pPr algn="l"/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Enhanced Safety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Improve patient safety  </a:t>
            </a:r>
          </a:p>
          <a:p>
            <a:pPr algn="l"/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Reduced Infant Mortality Rates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Monitoring technologies in NICUs reduce death  </a:t>
            </a:r>
          </a:p>
          <a:p>
            <a:pPr algn="l"/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Broader Accessibility and Cost-Effectiveness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Portable EEG systems using smartphone technology  </a:t>
            </a:r>
          </a:p>
          <a:p>
            <a:pPr algn="l"/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Clinical Training and Awareness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Proper training essential for effective use of </a:t>
            </a:r>
            <a:r>
              <a:rPr lang="en-US" sz="2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aEEG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and NIRS</a:t>
            </a:r>
            <a:endParaRPr lang="en-US" sz="27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11786110" y="242316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Clinical Implications and </a:t>
            </a:r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Outcomes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33451800" y="19713982"/>
            <a:ext cx="960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Technological Integration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aEEG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NIRS, and portable EEG systems</a:t>
            </a:r>
          </a:p>
          <a:p>
            <a:pPr lvl="2"/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Benefits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ontinuous, non-invasive  assessments</a:t>
            </a:r>
            <a:endParaRPr lang="en-US" sz="2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Early diagnosis and timely intervention</a:t>
            </a:r>
          </a:p>
          <a:p>
            <a:pPr lvl="1"/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Accessibility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Portable, low-cost EEG systems  </a:t>
            </a:r>
          </a:p>
          <a:p>
            <a:pPr lvl="1"/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70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Address signal interference, data integration, cost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33294145" y="1878466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11786110" y="9341108"/>
            <a:ext cx="9601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Integration of </a:t>
            </a:r>
            <a:r>
              <a:rPr lang="en-US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aEEG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in Neonatal Care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Electrodes placed on scalp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Signal processing is </a:t>
            </a: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amplified and displayed</a:t>
            </a:r>
          </a:p>
          <a:p>
            <a:pPr lvl="3"/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Implementation of Portable EEG Monitoring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Portable EEG devices transmit signals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Visualized on smartphone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 Collection and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</a:t>
            </a: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etection of abnormalities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Algorithms identify neurological patterns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11786110" y="825222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22555200" y="8839200"/>
            <a:ext cx="9601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Case Study 1: Use of </a:t>
            </a:r>
            <a:r>
              <a:rPr lang="en-US" sz="27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aEEG</a:t>
            </a: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in Full-Term Infants with Hypoxia-Ischemia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Study with 68 infants monitored using </a:t>
            </a:r>
            <a:r>
              <a:rPr lang="en-US" sz="2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aEEG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Resulted in 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detecting seizures and abnormal </a:t>
            </a:r>
            <a:r>
              <a:rPr lang="en-US" sz="2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aEEG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patterns</a:t>
            </a:r>
          </a:p>
          <a:p>
            <a:pPr algn="l"/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Case Study 2: Portable EEG Monitoring in Resource-Limited Settings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Portable EEG monitoring in rural area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Resulted in i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ncreased access to and affordable monitoring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22555200" y="807720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Case Studies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EA383-9A26-D045-2DBF-B7350C240AE5}"/>
              </a:ext>
            </a:extLst>
          </p:cNvPr>
          <p:cNvSpPr/>
          <p:nvPr/>
        </p:nvSpPr>
        <p:spPr>
          <a:xfrm>
            <a:off x="33147000" y="7766747"/>
            <a:ext cx="10058400" cy="9893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4B241-AC22-D5CF-6468-70376A9CEBE0}"/>
              </a:ext>
            </a:extLst>
          </p:cNvPr>
          <p:cNvSpPr txBox="1"/>
          <p:nvPr/>
        </p:nvSpPr>
        <p:spPr>
          <a:xfrm>
            <a:off x="33365090" y="807719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Future Developments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9BD3E-AD7A-AB14-C2D6-B1A21D431D13}"/>
              </a:ext>
            </a:extLst>
          </p:cNvPr>
          <p:cNvSpPr txBox="1"/>
          <p:nvPr/>
        </p:nvSpPr>
        <p:spPr>
          <a:xfrm>
            <a:off x="33528000" y="9136588"/>
            <a:ext cx="96012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Improving Sensor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Develop algorithms to reduce noise</a:t>
            </a:r>
            <a:endParaRPr lang="en-US" sz="2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infection-resistant materials</a:t>
            </a:r>
          </a:p>
          <a:p>
            <a:pPr lvl="1"/>
            <a:endParaRPr lang="en-US" sz="2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Advanced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AI </a:t>
            </a:r>
            <a:r>
              <a:rPr lang="en-US" sz="27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to 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predict adverse events</a:t>
            </a:r>
          </a:p>
          <a:p>
            <a:pPr algn="l"/>
            <a:endParaRPr lang="en-US" sz="27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Cost Reduction and Accessibility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Develop portable monitoring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Improve affordability </a:t>
            </a:r>
          </a:p>
          <a:p>
            <a:pPr algn="l"/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Standardization of Protocols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Implement standardized guidelines </a:t>
            </a:r>
          </a:p>
        </p:txBody>
      </p:sp>
      <p:pic>
        <p:nvPicPr>
          <p:cNvPr id="10" name="Picture 9" descr="A table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D7DE0223-6730-CC59-2D95-B036A501A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420" y="15697200"/>
            <a:ext cx="9498580" cy="632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F577F-BE92-8CA1-97FF-225BD43AD111}"/>
              </a:ext>
            </a:extLst>
          </p:cNvPr>
          <p:cNvSpPr txBox="1"/>
          <p:nvPr/>
        </p:nvSpPr>
        <p:spPr>
          <a:xfrm>
            <a:off x="929640" y="8839200"/>
            <a:ext cx="9601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Significance of Monitoring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Neonatal brain injuries require continuous monitoring</a:t>
            </a:r>
          </a:p>
          <a:p>
            <a:pPr lvl="1" algn="l"/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Technological Integration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Advanced technologies improved neonatal neurodevelopment</a:t>
            </a:r>
          </a:p>
          <a:p>
            <a:pPr lvl="1" algn="l"/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aEEG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Effective for infants with suspected seizures</a:t>
            </a:r>
          </a:p>
          <a:p>
            <a:pPr lvl="1" algn="l"/>
            <a:endParaRPr lang="en-US" sz="2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NIRS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Continuous monitoring of cerebral oxygenation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Innovations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Portable, low-cost EEG systems for sonification and visualization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9DD00-FCD9-CACE-F902-57157F191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1" y="14784823"/>
            <a:ext cx="9295238" cy="6398777"/>
          </a:xfrm>
          <a:prstGeom prst="rect">
            <a:avLst/>
          </a:prstGeom>
        </p:spPr>
      </p:pic>
      <p:pic>
        <p:nvPicPr>
          <p:cNvPr id="12" name="Picture 11" descr="A screen shot of a device&#10;&#10;Description automatically generated">
            <a:extLst>
              <a:ext uri="{FF2B5EF4-FFF2-40B4-BE49-F238E27FC236}">
                <a16:creationId xmlns:a16="http://schemas.microsoft.com/office/drawing/2014/main" id="{385F5780-C0A0-7AFC-62CE-FB6B1C143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51" y="26752160"/>
            <a:ext cx="9444304" cy="54042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25E6AA-089D-AA5C-EE95-81869C84B01E}"/>
              </a:ext>
            </a:extLst>
          </p:cNvPr>
          <p:cNvSpPr txBox="1"/>
          <p:nvPr/>
        </p:nvSpPr>
        <p:spPr>
          <a:xfrm>
            <a:off x="990600" y="23611344"/>
            <a:ext cx="9601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Amplitude-Integrated EEG (</a:t>
            </a:r>
            <a:r>
              <a:rPr lang="en-US" sz="2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aEEG</a:t>
            </a: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): 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Monitoring for seizure detection and prognostic evaluation </a:t>
            </a:r>
          </a:p>
          <a:p>
            <a:pPr lvl="1" algn="l"/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Near Infrared Spectroscopy (NIRS): 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Non-invasive technology measuring cerebral oxygenation</a:t>
            </a:r>
          </a:p>
          <a:p>
            <a:pPr algn="l"/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Portable EEG Monitoring and Sonification: 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Low-cost, portable EEG systems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734A5-E46F-2FCF-922E-87D4EA8C5801}"/>
              </a:ext>
            </a:extLst>
          </p:cNvPr>
          <p:cNvSpPr txBox="1"/>
          <p:nvPr/>
        </p:nvSpPr>
        <p:spPr>
          <a:xfrm>
            <a:off x="1002386" y="2274142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Technological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3DC3BC-F303-6741-680F-B6038511EA0E}"/>
              </a:ext>
            </a:extLst>
          </p:cNvPr>
          <p:cNvSpPr/>
          <p:nvPr/>
        </p:nvSpPr>
        <p:spPr>
          <a:xfrm>
            <a:off x="22245145" y="19964400"/>
            <a:ext cx="10058400" cy="12169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EDD0B-ABBF-A8A9-9123-49D90FDBC03F}"/>
              </a:ext>
            </a:extLst>
          </p:cNvPr>
          <p:cNvSpPr txBox="1"/>
          <p:nvPr/>
        </p:nvSpPr>
        <p:spPr>
          <a:xfrm>
            <a:off x="22530619" y="204216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Predicting Neurodevelopment Patterns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F2BBA-4E84-A51B-4CB2-3A523B74BE1E}"/>
              </a:ext>
            </a:extLst>
          </p:cNvPr>
          <p:cNvSpPr txBox="1"/>
          <p:nvPr/>
        </p:nvSpPr>
        <p:spPr>
          <a:xfrm>
            <a:off x="22514472" y="21413212"/>
            <a:ext cx="960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Predictive Values of </a:t>
            </a:r>
            <a:r>
              <a:rPr lang="en-US" sz="27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aEEG</a:t>
            </a: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Studies assessed first 3-12 hours of life to predict brain 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Sensitivity: 79% - 100%</a:t>
            </a:r>
            <a:endParaRPr lang="en-US" sz="2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Specificity: 70% - 89%</a:t>
            </a:r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7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Positive Predictive Value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Likelihood from 69% to 88% that infant will have health issue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Negative Predictive Value </a:t>
            </a:r>
            <a:endParaRPr lang="en-US" sz="27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90% to 100% successful prediction for infant’s health</a:t>
            </a:r>
          </a:p>
        </p:txBody>
      </p:sp>
      <p:pic>
        <p:nvPicPr>
          <p:cNvPr id="29" name="Picture 28" descr="A graph with a red line&#10;&#10;Description automatically generated">
            <a:extLst>
              <a:ext uri="{FF2B5EF4-FFF2-40B4-BE49-F238E27FC236}">
                <a16:creationId xmlns:a16="http://schemas.microsoft.com/office/drawing/2014/main" id="{E372CEA8-063C-6AA8-F0A6-AEDED6DC8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200" y="26574929"/>
            <a:ext cx="6477000" cy="5277242"/>
          </a:xfrm>
          <a:prstGeom prst="rect">
            <a:avLst/>
          </a:prstGeom>
        </p:spPr>
      </p:pic>
      <p:pic>
        <p:nvPicPr>
          <p:cNvPr id="33" name="Picture 3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2BD1C02-8285-8CE5-E86A-832C9565C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00" y="13135157"/>
            <a:ext cx="7842180" cy="540534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4546</TotalTime>
  <Words>548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Montserrat Light</vt:lpstr>
      <vt:lpstr>Libre Baskerville</vt:lpstr>
      <vt:lpstr>ui-sans-serif</vt:lpstr>
      <vt:lpstr>Arial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Shanaya Malik</cp:lastModifiedBy>
  <cp:revision>306</cp:revision>
  <cp:lastPrinted>2024-05-28T03:58:21Z</cp:lastPrinted>
  <dcterms:modified xsi:type="dcterms:W3CDTF">2024-06-01T01:33:29Z</dcterms:modified>
  <cp:category>templates for scientific poster</cp:category>
</cp:coreProperties>
</file>