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20F0302020204030204" pitchFamily="34"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41" d="100"/>
          <a:sy n="41" d="100"/>
        </p:scale>
        <p:origin x="680" y="-2288"/>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ebofscience.com/wos/woscc/full-record/WOS:00026351270000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sciencedirect.com/science/article/pii/S095758390300128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3657600" y="1385518"/>
            <a:ext cx="36576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Adaptive Telemetry Systems for Monitoring Neonatal Neurodevelopment</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Add Author Names and Information</a:t>
            </a:r>
          </a:p>
          <a:p>
            <a:pPr algn="ctr"/>
            <a:r>
              <a:rPr lang="en-US" sz="5600" dirty="0">
                <a:solidFill>
                  <a:srgbClr val="1482A5"/>
                </a:solidFill>
                <a:latin typeface="Montserrat Light" panose="00000400000000000000" pitchFamily="50" charset="0"/>
              </a:rPr>
              <a:t>Department of Computer Science and Engineering, University of California, Santa Cruz</a:t>
            </a: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1007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8"/>
            <a:ext cx="10058400" cy="15865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22326600" y="24307800"/>
            <a:ext cx="10058400" cy="792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49" name="Rectangle 48">
            <a:extLst>
              <a:ext uri="{FF2B5EF4-FFF2-40B4-BE49-F238E27FC236}">
                <a16:creationId xmlns:a16="http://schemas.microsoft.com/office/drawing/2014/main" id="{8F25EFAD-7AAF-4CAF-BA69-869B3D423F7F}"/>
              </a:ext>
            </a:extLst>
          </p:cNvPr>
          <p:cNvSpPr/>
          <p:nvPr/>
        </p:nvSpPr>
        <p:spPr>
          <a:xfrm>
            <a:off x="685800" y="18464271"/>
            <a:ext cx="10058400" cy="13768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11506200" y="16694319"/>
            <a:ext cx="10058400" cy="1553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51" name="Rectangle 50">
            <a:extLst>
              <a:ext uri="{FF2B5EF4-FFF2-40B4-BE49-F238E27FC236}">
                <a16:creationId xmlns:a16="http://schemas.microsoft.com/office/drawing/2014/main" id="{BF801B80-E24E-4773-AC4E-37DC17B0424E}"/>
              </a:ext>
            </a:extLst>
          </p:cNvPr>
          <p:cNvSpPr/>
          <p:nvPr/>
        </p:nvSpPr>
        <p:spPr>
          <a:xfrm>
            <a:off x="11506200" y="7766748"/>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2" name="Rectangle 51">
            <a:extLst>
              <a:ext uri="{FF2B5EF4-FFF2-40B4-BE49-F238E27FC236}">
                <a16:creationId xmlns:a16="http://schemas.microsoft.com/office/drawing/2014/main" id="{F6D8A1CF-B987-4F36-8586-4BEDACCCAB04}"/>
              </a:ext>
            </a:extLst>
          </p:cNvPr>
          <p:cNvSpPr/>
          <p:nvPr/>
        </p:nvSpPr>
        <p:spPr>
          <a:xfrm>
            <a:off x="33065545" y="18506920"/>
            <a:ext cx="10058400" cy="6740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745118"/>
            <a:ext cx="9601200" cy="8894743"/>
          </a:xfrm>
          <a:prstGeom prst="rect">
            <a:avLst/>
          </a:prstGeom>
          <a:noFill/>
        </p:spPr>
        <p:txBody>
          <a:bodyPr wrap="square" rtlCol="0">
            <a:spAutoFit/>
          </a:bodyPr>
          <a:lstStyle>
            <a:defPPr>
              <a:defRPr kern="1200"/>
            </a:defPPr>
          </a:lstStyle>
          <a:p>
            <a:pPr algn="l"/>
            <a:r>
              <a:rPr lang="en-US" sz="2600" b="1" i="0" dirty="0">
                <a:solidFill>
                  <a:srgbClr val="0D0D0D"/>
                </a:solidFill>
                <a:effectLst/>
                <a:highlight>
                  <a:srgbClr val="FFFFFF"/>
                </a:highlight>
                <a:latin typeface="ui-sans-serif"/>
              </a:rPr>
              <a:t>Advancements in Monitoring</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b="0" i="0" dirty="0">
                <a:solidFill>
                  <a:srgbClr val="0D0D0D"/>
                </a:solidFill>
                <a:effectLst/>
                <a:highlight>
                  <a:srgbClr val="FFFFFF"/>
                </a:highlight>
                <a:latin typeface="ui-sans-serif"/>
              </a:rPr>
              <a:t>Integrating </a:t>
            </a:r>
            <a:r>
              <a:rPr lang="en-US" sz="2600" b="0" i="0" dirty="0" err="1">
                <a:solidFill>
                  <a:srgbClr val="0D0D0D"/>
                </a:solidFill>
                <a:effectLst/>
                <a:highlight>
                  <a:srgbClr val="FFFFFF"/>
                </a:highlight>
                <a:latin typeface="ui-sans-serif"/>
              </a:rPr>
              <a:t>aEEG</a:t>
            </a:r>
            <a:r>
              <a:rPr lang="en-US" sz="2600" b="0" i="0" dirty="0">
                <a:solidFill>
                  <a:srgbClr val="0D0D0D"/>
                </a:solidFill>
                <a:effectLst/>
                <a:highlight>
                  <a:srgbClr val="FFFFFF"/>
                </a:highlight>
                <a:latin typeface="ui-sans-serif"/>
              </a:rPr>
              <a:t> and NIRS enhances neonatal neurodevelopment monitoring</a:t>
            </a:r>
          </a:p>
          <a:p>
            <a:pPr lvl="1" algn="l"/>
            <a:endParaRPr lang="en-US" sz="2600" b="0" i="0" dirty="0">
              <a:solidFill>
                <a:srgbClr val="0D0D0D"/>
              </a:solidFill>
              <a:effectLst/>
              <a:highlight>
                <a:srgbClr val="FFFFFF"/>
              </a:highlight>
              <a:latin typeface="ui-sans-serif"/>
            </a:endParaRPr>
          </a:p>
          <a:p>
            <a:pPr algn="l"/>
            <a:r>
              <a:rPr lang="en-US" sz="2600" b="1" i="0" dirty="0" err="1">
                <a:solidFill>
                  <a:srgbClr val="0D0D0D"/>
                </a:solidFill>
                <a:effectLst/>
                <a:highlight>
                  <a:srgbClr val="FFFFFF"/>
                </a:highlight>
                <a:latin typeface="ui-sans-serif"/>
              </a:rPr>
              <a:t>aEEG</a:t>
            </a:r>
            <a:r>
              <a:rPr lang="en-US" sz="2600" b="1" i="0" dirty="0">
                <a:solidFill>
                  <a:srgbClr val="0D0D0D"/>
                </a:solidFill>
                <a:effectLst/>
                <a:highlight>
                  <a:srgbClr val="FFFFFF"/>
                </a:highlight>
                <a:latin typeface="ui-sans-serif"/>
              </a:rPr>
              <a:t> Benefits</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dirty="0">
                <a:solidFill>
                  <a:srgbClr val="0D0D0D"/>
                </a:solidFill>
                <a:highlight>
                  <a:srgbClr val="FFFFFF"/>
                </a:highlight>
                <a:latin typeface="ui-sans-serif"/>
              </a:rPr>
              <a:t>E</a:t>
            </a:r>
            <a:r>
              <a:rPr lang="en-US" sz="2600" b="0" i="0" dirty="0">
                <a:solidFill>
                  <a:srgbClr val="0D0D0D"/>
                </a:solidFill>
                <a:effectLst/>
                <a:highlight>
                  <a:srgbClr val="FFFFFF"/>
                </a:highlight>
                <a:latin typeface="ui-sans-serif"/>
              </a:rPr>
              <a:t>ffective for full-term infants with hypoxia-ischemia, improving prognostic evaluations</a:t>
            </a:r>
          </a:p>
          <a:p>
            <a:pPr lvl="1" algn="l"/>
            <a:endParaRPr lang="en-US" sz="2600" b="0" i="0" dirty="0">
              <a:solidFill>
                <a:srgbClr val="0D0D0D"/>
              </a:solidFill>
              <a:effectLst/>
              <a:highlight>
                <a:srgbClr val="FFFFFF"/>
              </a:highlight>
              <a:latin typeface="ui-sans-serif"/>
            </a:endParaRPr>
          </a:p>
          <a:p>
            <a:pPr algn="l"/>
            <a:r>
              <a:rPr lang="en-US" sz="2600" b="1" i="0" dirty="0">
                <a:solidFill>
                  <a:srgbClr val="0D0D0D"/>
                </a:solidFill>
                <a:effectLst/>
                <a:highlight>
                  <a:srgbClr val="FFFFFF"/>
                </a:highlight>
                <a:latin typeface="ui-sans-serif"/>
              </a:rPr>
              <a:t>NIRS Benefits</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b="0" i="0" dirty="0">
                <a:solidFill>
                  <a:srgbClr val="0D0D0D"/>
                </a:solidFill>
                <a:effectLst/>
                <a:highlight>
                  <a:srgbClr val="FFFFFF"/>
                </a:highlight>
                <a:latin typeface="ui-sans-serif"/>
              </a:rPr>
              <a:t>Provides continuous monitoring of cerebral oxygenation for neonates</a:t>
            </a:r>
          </a:p>
          <a:p>
            <a:pPr lvl="1" algn="l"/>
            <a:endParaRPr lang="en-US" sz="2600" b="0" i="0" dirty="0">
              <a:solidFill>
                <a:srgbClr val="0D0D0D"/>
              </a:solidFill>
              <a:effectLst/>
              <a:highlight>
                <a:srgbClr val="FFFFFF"/>
              </a:highlight>
              <a:latin typeface="ui-sans-serif"/>
            </a:endParaRPr>
          </a:p>
          <a:p>
            <a:pPr algn="l"/>
            <a:r>
              <a:rPr lang="en-US" sz="2600" b="1" i="0" dirty="0">
                <a:solidFill>
                  <a:srgbClr val="0D0D0D"/>
                </a:solidFill>
                <a:effectLst/>
                <a:highlight>
                  <a:srgbClr val="FFFFFF"/>
                </a:highlight>
                <a:latin typeface="ui-sans-serif"/>
              </a:rPr>
              <a:t>Innovations</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b="0" i="0" dirty="0">
                <a:solidFill>
                  <a:srgbClr val="0D0D0D"/>
                </a:solidFill>
                <a:effectLst/>
                <a:highlight>
                  <a:srgbClr val="FFFFFF"/>
                </a:highlight>
                <a:latin typeface="ui-sans-serif"/>
              </a:rPr>
              <a:t>Portable, low-cost EEG systems enable real-time sonification</a:t>
            </a:r>
          </a:p>
          <a:p>
            <a:pPr lvl="1" algn="l"/>
            <a:endParaRPr lang="en-US" sz="2600" b="0" i="0" dirty="0">
              <a:solidFill>
                <a:srgbClr val="0D0D0D"/>
              </a:solidFill>
              <a:effectLst/>
              <a:highlight>
                <a:srgbClr val="FFFFFF"/>
              </a:highlight>
              <a:latin typeface="ui-sans-serif"/>
            </a:endParaRPr>
          </a:p>
          <a:p>
            <a:pPr algn="l"/>
            <a:r>
              <a:rPr lang="en-US" sz="2600" b="1" i="0" dirty="0">
                <a:solidFill>
                  <a:srgbClr val="0D0D0D"/>
                </a:solidFill>
                <a:effectLst/>
                <a:highlight>
                  <a:srgbClr val="FFFFFF"/>
                </a:highlight>
                <a:latin typeface="ui-sans-serif"/>
              </a:rPr>
              <a:t>NICU Application</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b="0" i="0" dirty="0">
                <a:solidFill>
                  <a:srgbClr val="0D0D0D"/>
                </a:solidFill>
                <a:effectLst/>
                <a:highlight>
                  <a:srgbClr val="FFFFFF"/>
                </a:highlight>
                <a:latin typeface="ui-sans-serif"/>
              </a:rPr>
              <a:t>Enhances monitoring precision, increases patient safety, and enables early intervention in NICUs</a:t>
            </a:r>
          </a:p>
          <a:p>
            <a:pPr lvl="1" algn="l"/>
            <a:endParaRPr lang="en-US" sz="2600" b="0" i="0" dirty="0">
              <a:solidFill>
                <a:srgbClr val="0D0D0D"/>
              </a:solidFill>
              <a:effectLst/>
              <a:highlight>
                <a:srgbClr val="FFFFFF"/>
              </a:highlight>
              <a:latin typeface="ui-sans-serif"/>
            </a:endParaRPr>
          </a:p>
          <a:p>
            <a:pPr algn="l"/>
            <a:r>
              <a:rPr lang="en-US" sz="2600" b="1" i="0" dirty="0">
                <a:solidFill>
                  <a:srgbClr val="0D0D0D"/>
                </a:solidFill>
                <a:effectLst/>
                <a:highlight>
                  <a:srgbClr val="FFFFFF"/>
                </a:highlight>
                <a:latin typeface="ui-sans-serif"/>
              </a:rPr>
              <a:t>Study Focus</a:t>
            </a:r>
            <a:endParaRPr lang="en-US" sz="2600"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sz="2600" b="0" i="0" dirty="0">
                <a:solidFill>
                  <a:srgbClr val="0D0D0D"/>
                </a:solidFill>
                <a:effectLst/>
                <a:highlight>
                  <a:srgbClr val="FFFFFF"/>
                </a:highlight>
                <a:latin typeface="ui-sans-serif"/>
              </a:rPr>
              <a:t>Reviews current practices, technological advancements, and future directions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914400" y="79248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33065545" y="26004598"/>
            <a:ext cx="10058400" cy="622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56" name="TextBox 55">
            <a:extLst>
              <a:ext uri="{FF2B5EF4-FFF2-40B4-BE49-F238E27FC236}">
                <a16:creationId xmlns:a16="http://schemas.microsoft.com/office/drawing/2014/main" id="{1D434DB1-CA03-4AE7-BD42-F2F4837CE20D}"/>
              </a:ext>
            </a:extLst>
          </p:cNvPr>
          <p:cNvSpPr txBox="1"/>
          <p:nvPr/>
        </p:nvSpPr>
        <p:spPr>
          <a:xfrm>
            <a:off x="33275752" y="26974800"/>
            <a:ext cx="9601200" cy="5632311"/>
          </a:xfrm>
          <a:prstGeom prst="rect">
            <a:avLst/>
          </a:prstGeom>
          <a:noFill/>
        </p:spPr>
        <p:txBody>
          <a:bodyPr wrap="square" rtlCol="0">
            <a:spAutoFit/>
          </a:bodyPr>
          <a:lstStyle>
            <a:defPPr>
              <a:defRPr kern="1200"/>
            </a:defPPr>
          </a:lstStyle>
          <a:p>
            <a:pPr algn="l">
              <a:buFont typeface="+mj-lt"/>
              <a:buAutoNum type="arabicPeriod"/>
            </a:pPr>
            <a:r>
              <a:rPr lang="en-US" b="0" i="0" dirty="0" err="1">
                <a:solidFill>
                  <a:srgbClr val="0D0D0D"/>
                </a:solidFill>
                <a:effectLst/>
                <a:highlight>
                  <a:srgbClr val="FFFFFF"/>
                </a:highlight>
                <a:latin typeface="ui-sans-serif"/>
              </a:rPr>
              <a:t>Toet</a:t>
            </a:r>
            <a:r>
              <a:rPr lang="en-US" b="0" i="0" dirty="0">
                <a:solidFill>
                  <a:srgbClr val="0D0D0D"/>
                </a:solidFill>
                <a:effectLst/>
                <a:highlight>
                  <a:srgbClr val="FFFFFF"/>
                </a:highlight>
                <a:latin typeface="ui-sans-serif"/>
              </a:rPr>
              <a:t>, M. C., &amp; Lemmers, P. M. A. (2024). Brain Monitoring in Neonates. </a:t>
            </a:r>
            <a:r>
              <a:rPr lang="en-US" b="0" i="1" dirty="0">
                <a:solidFill>
                  <a:srgbClr val="0D0D0D"/>
                </a:solidFill>
                <a:effectLst/>
                <a:highlight>
                  <a:srgbClr val="FFFFFF"/>
                </a:highlight>
                <a:latin typeface="ui-sans-serif"/>
              </a:rPr>
              <a:t>Web of Science</a:t>
            </a:r>
            <a:r>
              <a:rPr lang="en-US" b="0" i="0" dirty="0">
                <a:solidFill>
                  <a:srgbClr val="0D0D0D"/>
                </a:solidFill>
                <a:effectLst/>
                <a:highlight>
                  <a:srgbClr val="FFFFFF"/>
                </a:highlight>
                <a:latin typeface="ui-sans-serif"/>
              </a:rPr>
              <a:t>. Retrieved from </a:t>
            </a:r>
            <a:r>
              <a:rPr lang="en-US" b="0" i="0" u="none" strike="noStrike" dirty="0">
                <a:solidFill>
                  <a:srgbClr val="0D0D0D"/>
                </a:solidFill>
                <a:effectLst/>
                <a:highlight>
                  <a:srgbClr val="FFFFFF"/>
                </a:highlight>
                <a:latin typeface="ui-sans-serif"/>
                <a:hlinkClick r:id="rId3"/>
              </a:rPr>
              <a:t>https://www.webofscience.com/wos/woscc/full-record/WOS:000263512700003</a:t>
            </a:r>
            <a:r>
              <a:rPr lang="en-US" b="0" i="0" u="none" strike="noStrike" dirty="0">
                <a:solidFill>
                  <a:srgbClr val="0D0D0D"/>
                </a:solidFill>
                <a:effectLst/>
                <a:highlight>
                  <a:srgbClr val="FFFFFF"/>
                </a:highlight>
                <a:latin typeface="ui-sans-serif"/>
              </a:rPr>
              <a:t>.</a:t>
            </a:r>
          </a:p>
          <a:p>
            <a:pPr algn="l">
              <a:buFont typeface="+mj-lt"/>
              <a:buAutoNum type="arabicPeriod"/>
            </a:pPr>
            <a:endParaRPr lang="en-US" b="0" i="0" dirty="0">
              <a:solidFill>
                <a:srgbClr val="0D0D0D"/>
              </a:solidFill>
              <a:effectLst/>
              <a:highlight>
                <a:srgbClr val="FFFFFF"/>
              </a:highlight>
              <a:latin typeface="ui-sans-serif"/>
            </a:endParaRPr>
          </a:p>
          <a:p>
            <a:pPr algn="l">
              <a:buFont typeface="+mj-lt"/>
              <a:buAutoNum type="arabicPeriod"/>
            </a:pPr>
            <a:r>
              <a:rPr lang="en-US" b="0" i="0" dirty="0">
                <a:solidFill>
                  <a:srgbClr val="0D0D0D"/>
                </a:solidFill>
                <a:effectLst/>
                <a:highlight>
                  <a:srgbClr val="FFFFFF"/>
                </a:highlight>
                <a:latin typeface="ui-sans-serif"/>
              </a:rPr>
              <a:t>Nicklin, S., </a:t>
            </a:r>
            <a:r>
              <a:rPr lang="en-US" b="0" i="0" dirty="0" err="1">
                <a:solidFill>
                  <a:srgbClr val="0D0D0D"/>
                </a:solidFill>
                <a:effectLst/>
                <a:highlight>
                  <a:srgbClr val="FFFFFF"/>
                </a:highlight>
                <a:latin typeface="ui-sans-serif"/>
              </a:rPr>
              <a:t>Wickramasinghe</a:t>
            </a:r>
            <a:r>
              <a:rPr lang="en-US" b="0" i="0" dirty="0">
                <a:solidFill>
                  <a:srgbClr val="0D0D0D"/>
                </a:solidFill>
                <a:effectLst/>
                <a:highlight>
                  <a:srgbClr val="FFFFFF"/>
                </a:highlight>
                <a:latin typeface="ui-sans-serif"/>
              </a:rPr>
              <a:t>, Y. A., &amp; Spencer, S. A. (2024). Neonatal Intensive Care Monitoring. </a:t>
            </a:r>
            <a:r>
              <a:rPr lang="en-US" b="0" i="1" dirty="0">
                <a:solidFill>
                  <a:srgbClr val="0D0D0D"/>
                </a:solidFill>
                <a:effectLst/>
                <a:highlight>
                  <a:srgbClr val="FFFFFF"/>
                </a:highlight>
                <a:latin typeface="ui-sans-serif"/>
              </a:rPr>
              <a:t>Current </a:t>
            </a:r>
            <a:r>
              <a:rPr lang="en-US" b="0" i="1" dirty="0" err="1">
                <a:solidFill>
                  <a:srgbClr val="0D0D0D"/>
                </a:solidFill>
                <a:effectLst/>
                <a:highlight>
                  <a:srgbClr val="FFFFFF"/>
                </a:highlight>
                <a:latin typeface="ui-sans-serif"/>
              </a:rPr>
              <a:t>Paediatrics</a:t>
            </a:r>
            <a:r>
              <a:rPr lang="en-US" b="0" i="0" dirty="0">
                <a:solidFill>
                  <a:srgbClr val="0D0D0D"/>
                </a:solidFill>
                <a:effectLst/>
                <a:highlight>
                  <a:srgbClr val="FFFFFF"/>
                </a:highlight>
                <a:latin typeface="ui-sans-serif"/>
              </a:rPr>
              <a:t>. Retrieved from </a:t>
            </a:r>
            <a:r>
              <a:rPr lang="en-US" b="0" i="0" u="none" strike="noStrike" dirty="0">
                <a:solidFill>
                  <a:srgbClr val="0D0D0D"/>
                </a:solidFill>
                <a:effectLst/>
                <a:highlight>
                  <a:srgbClr val="FFFFFF"/>
                </a:highlight>
                <a:latin typeface="ui-sans-serif"/>
                <a:hlinkClick r:id="rId4"/>
              </a:rPr>
              <a:t>https://www.sciencedirect.com/science/article/pii/S0957583903001283</a:t>
            </a:r>
            <a:r>
              <a:rPr lang="en-US" b="0" i="0" u="none" strike="noStrike" dirty="0">
                <a:solidFill>
                  <a:srgbClr val="0D0D0D"/>
                </a:solidFill>
                <a:effectLst/>
                <a:highlight>
                  <a:srgbClr val="FFFFFF"/>
                </a:highlight>
                <a:latin typeface="ui-sans-serif"/>
              </a:rPr>
              <a:t>.</a:t>
            </a:r>
          </a:p>
          <a:p>
            <a:pPr algn="l">
              <a:buFont typeface="+mj-lt"/>
              <a:buAutoNum type="arabicPeriod"/>
            </a:pPr>
            <a:endParaRPr lang="en-US" b="0" i="0" dirty="0">
              <a:solidFill>
                <a:srgbClr val="0D0D0D"/>
              </a:solidFill>
              <a:effectLst/>
              <a:highlight>
                <a:srgbClr val="FFFFFF"/>
              </a:highlight>
              <a:latin typeface="ui-sans-serif"/>
            </a:endParaRPr>
          </a:p>
          <a:p>
            <a:pPr algn="l">
              <a:buFont typeface="+mj-lt"/>
              <a:buAutoNum type="arabicPeriod"/>
            </a:pPr>
            <a:r>
              <a:rPr lang="en-US" b="0" i="0" dirty="0">
                <a:solidFill>
                  <a:srgbClr val="0D0D0D"/>
                </a:solidFill>
                <a:effectLst/>
                <a:highlight>
                  <a:srgbClr val="FFFFFF"/>
                </a:highlight>
                <a:latin typeface="ui-sans-serif"/>
              </a:rPr>
              <a:t>Poveda, J., O'Sullivan, M., </a:t>
            </a:r>
            <a:r>
              <a:rPr lang="en-US" b="0" i="0" dirty="0" err="1">
                <a:solidFill>
                  <a:srgbClr val="0D0D0D"/>
                </a:solidFill>
                <a:effectLst/>
                <a:highlight>
                  <a:srgbClr val="FFFFFF"/>
                </a:highlight>
                <a:latin typeface="ui-sans-serif"/>
              </a:rPr>
              <a:t>Popovici</a:t>
            </a:r>
            <a:r>
              <a:rPr lang="en-US" b="0" i="0" dirty="0">
                <a:solidFill>
                  <a:srgbClr val="0D0D0D"/>
                </a:solidFill>
                <a:effectLst/>
                <a:highlight>
                  <a:srgbClr val="FFFFFF"/>
                </a:highlight>
                <a:latin typeface="ui-sans-serif"/>
              </a:rPr>
              <a:t>, E., &amp; </a:t>
            </a:r>
            <a:r>
              <a:rPr lang="en-US" b="0" i="0" dirty="0" err="1">
                <a:solidFill>
                  <a:srgbClr val="0D0D0D"/>
                </a:solidFill>
                <a:effectLst/>
                <a:highlight>
                  <a:srgbClr val="FFFFFF"/>
                </a:highlight>
                <a:latin typeface="ui-sans-serif"/>
              </a:rPr>
              <a:t>Temko</a:t>
            </a:r>
            <a:r>
              <a:rPr lang="en-US" b="0" i="0" dirty="0">
                <a:solidFill>
                  <a:srgbClr val="0D0D0D"/>
                </a:solidFill>
                <a:effectLst/>
                <a:highlight>
                  <a:srgbClr val="FFFFFF"/>
                </a:highlight>
                <a:latin typeface="ui-sans-serif"/>
              </a:rPr>
              <a:t>, A. (2017). Portable neonatal EEG monitoring and sonification on an Android device. In </a:t>
            </a:r>
            <a:r>
              <a:rPr lang="en-US" b="0" i="1" dirty="0">
                <a:solidFill>
                  <a:srgbClr val="0D0D0D"/>
                </a:solidFill>
                <a:effectLst/>
                <a:highlight>
                  <a:srgbClr val="FFFFFF"/>
                </a:highlight>
                <a:latin typeface="ui-sans-serif"/>
              </a:rPr>
              <a:t>Proc. 2017 39th Annual International Conference of the IEEE Engineering in Medicine and Biology Society (EMBC)</a:t>
            </a:r>
            <a:r>
              <a:rPr lang="en-US" b="0" i="0" dirty="0">
                <a:solidFill>
                  <a:srgbClr val="0D0D0D"/>
                </a:solidFill>
                <a:effectLst/>
                <a:highlight>
                  <a:srgbClr val="FFFFFF"/>
                </a:highlight>
                <a:latin typeface="ui-sans-serif"/>
              </a:rPr>
              <a:t> (pp. 2018-2021). Jeju, Korea (South). </a:t>
            </a:r>
            <a:r>
              <a:rPr lang="en-US" b="0" i="0" dirty="0" err="1">
                <a:solidFill>
                  <a:srgbClr val="0D0D0D"/>
                </a:solidFill>
                <a:effectLst/>
                <a:highlight>
                  <a:srgbClr val="FFFFFF"/>
                </a:highlight>
                <a:latin typeface="ui-sans-serif"/>
              </a:rPr>
              <a:t>doi</a:t>
            </a:r>
            <a:r>
              <a:rPr lang="en-US" b="0" i="0" dirty="0">
                <a:solidFill>
                  <a:srgbClr val="0D0D0D"/>
                </a:solidFill>
                <a:effectLst/>
                <a:highlight>
                  <a:srgbClr val="FFFFFF"/>
                </a:highlight>
                <a:latin typeface="ui-sans-serif"/>
              </a:rPr>
              <a:t>: 10.1109/EMBC.2017.8037248</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7" name="TextBox 56">
            <a:extLst>
              <a:ext uri="{FF2B5EF4-FFF2-40B4-BE49-F238E27FC236}">
                <a16:creationId xmlns:a16="http://schemas.microsoft.com/office/drawing/2014/main" id="{992CC346-56CD-4384-BB14-A915BC781C78}"/>
              </a:ext>
            </a:extLst>
          </p:cNvPr>
          <p:cNvSpPr txBox="1"/>
          <p:nvPr/>
        </p:nvSpPr>
        <p:spPr>
          <a:xfrm>
            <a:off x="33275752" y="262128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References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22783800" y="25400716"/>
            <a:ext cx="9601200" cy="6740307"/>
          </a:xfrm>
          <a:prstGeom prst="rect">
            <a:avLst/>
          </a:prstGeom>
          <a:noFill/>
        </p:spPr>
        <p:txBody>
          <a:bodyPr wrap="square" rtlCol="0">
            <a:spAutoFit/>
          </a:bodyPr>
          <a:lstStyle>
            <a:defPPr>
              <a:defRPr kern="1200"/>
            </a:defPPr>
          </a:lstStyle>
          <a:p>
            <a:pPr algn="l"/>
            <a:r>
              <a:rPr lang="en-US" b="1" i="0" dirty="0">
                <a:solidFill>
                  <a:srgbClr val="0D0D0D"/>
                </a:solidFill>
                <a:effectLst/>
                <a:highlight>
                  <a:srgbClr val="FFFFFF"/>
                </a:highlight>
                <a:latin typeface="ui-sans-serif"/>
              </a:rPr>
              <a:t>Improved Early Diagnosis</a:t>
            </a:r>
          </a:p>
          <a:p>
            <a:pPr algn="l"/>
            <a:r>
              <a:rPr lang="en-US" b="0" i="0" dirty="0">
                <a:solidFill>
                  <a:srgbClr val="0D0D0D"/>
                </a:solidFill>
                <a:effectLst/>
                <a:highlight>
                  <a:srgbClr val="FFFFFF"/>
                </a:highlight>
                <a:latin typeface="ui-sans-serif"/>
              </a:rPr>
              <a:t>The integration of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and NIRS in NICUs enhances early diagnosis of neurological conditions in newborns.  </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Enhanced Patient Safety</a:t>
            </a:r>
          </a:p>
          <a:p>
            <a:pPr algn="l"/>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and NIRS improve patient safety through continuous, non-invasive neural and cerebral oxygenation assessments.</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Reduced Infant Mortality Rates</a:t>
            </a:r>
          </a:p>
          <a:p>
            <a:pPr algn="l"/>
            <a:r>
              <a:rPr lang="en-US" b="0" i="0" dirty="0">
                <a:solidFill>
                  <a:srgbClr val="0D0D0D"/>
                </a:solidFill>
                <a:effectLst/>
                <a:highlight>
                  <a:srgbClr val="FFFFFF"/>
                </a:highlight>
                <a:latin typeface="ui-sans-serif"/>
              </a:rPr>
              <a:t>Continuous monitoring technologies in NICUs are linked to reduced infant mortality rates.  </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Broader Accessibility and Cost-Effectiveness</a:t>
            </a:r>
          </a:p>
          <a:p>
            <a:pPr algn="l"/>
            <a:r>
              <a:rPr lang="en-US" b="0" i="0" dirty="0">
                <a:solidFill>
                  <a:srgbClr val="0D0D0D"/>
                </a:solidFill>
                <a:effectLst/>
                <a:highlight>
                  <a:srgbClr val="FFFFFF"/>
                </a:highlight>
                <a:latin typeface="ui-sans-serif"/>
              </a:rPr>
              <a:t>Portable EEG systems using smartphone technology make advanced monitoring accessible in resource-limited settings </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Clinical Training and Awareness</a:t>
            </a:r>
          </a:p>
          <a:p>
            <a:pPr algn="l"/>
            <a:r>
              <a:rPr lang="en-US" b="0" i="0" dirty="0">
                <a:solidFill>
                  <a:srgbClr val="0D0D0D"/>
                </a:solidFill>
                <a:effectLst/>
                <a:highlight>
                  <a:srgbClr val="FFFFFF"/>
                </a:highlight>
                <a:latin typeface="ui-sans-serif"/>
              </a:rPr>
              <a:t>Proper training is essential for the effective use of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and NIRS. </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D07EEF88-ACF9-4467-B180-074FC642245A}"/>
              </a:ext>
            </a:extLst>
          </p:cNvPr>
          <p:cNvSpPr txBox="1"/>
          <p:nvPr/>
        </p:nvSpPr>
        <p:spPr>
          <a:xfrm>
            <a:off x="22817959" y="24575869"/>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Clinical Implications and Outcomes</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294145" y="19589889"/>
            <a:ext cx="9601200" cy="5632311"/>
          </a:xfrm>
          <a:prstGeom prst="rect">
            <a:avLst/>
          </a:prstGeom>
          <a:noFill/>
        </p:spPr>
        <p:txBody>
          <a:bodyPr wrap="square" rtlCol="0">
            <a:spAutoFit/>
          </a:bodyPr>
          <a:lstStyle>
            <a:defPPr>
              <a:defRPr kern="1200"/>
            </a:defPPr>
          </a:lstStyle>
          <a:p>
            <a:pPr algn="l"/>
            <a:r>
              <a:rPr lang="en-US" b="0" i="0" dirty="0">
                <a:solidFill>
                  <a:srgbClr val="0D0D0D"/>
                </a:solidFill>
                <a:effectLst/>
                <a:highlight>
                  <a:srgbClr val="FFFFFF"/>
                </a:highlight>
                <a:latin typeface="ui-sans-serif"/>
              </a:rPr>
              <a:t>The integration of amplitude-integrated electroencephalography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Near Infrared Spectroscopy (NIRS), and portable EEG monitoring systems represents a significant advancement in neonatal neurodevelopment monitoring. These technologies provide continuous, non-invasive assessment of neural functions and cerebral oxygenation, enabling early diagnosis and timely intervention for neurological conditions in newborns. The studies and case analyses presented demonstrate the efficacy of these technologies in improving neurodevelopmental outcomes, reducing infant mortality rates, and enhancing patient safety.</a:t>
            </a:r>
          </a:p>
          <a:p>
            <a:pPr algn="l"/>
            <a:r>
              <a:rPr lang="en-US" b="0" i="0" dirty="0">
                <a:solidFill>
                  <a:srgbClr val="0D0D0D"/>
                </a:solidFill>
                <a:effectLst/>
                <a:highlight>
                  <a:srgbClr val="FFFFFF"/>
                </a:highlight>
                <a:latin typeface="ui-sans-serif"/>
              </a:rPr>
              <a:t>The use of portable, low-cost EEG systems further broadens the accessibility of advanced monitoring solutions, particularly in resource-limited settings. However, challenges such as signal interference, data integration, cost, and the need for standardized protocols must be addressed to fully realize the potential of these technologies.</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A6E6C31F-098B-45F7-BEE5-8A51FA70D59F}"/>
              </a:ext>
            </a:extLst>
          </p:cNvPr>
          <p:cNvSpPr txBox="1"/>
          <p:nvPr/>
        </p:nvSpPr>
        <p:spPr>
          <a:xfrm>
            <a:off x="33294145" y="18784669"/>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914400" y="19677757"/>
            <a:ext cx="9601200" cy="5632311"/>
          </a:xfrm>
          <a:prstGeom prst="rect">
            <a:avLst/>
          </a:prstGeom>
          <a:noFill/>
        </p:spPr>
        <p:txBody>
          <a:bodyPr wrap="square" rtlCol="0">
            <a:spAutoFit/>
          </a:bodyPr>
          <a:lstStyle>
            <a:defPPr>
              <a:defRPr kern="1200"/>
            </a:defPPr>
          </a:lstStyle>
          <a:p>
            <a:pPr algn="l"/>
            <a:r>
              <a:rPr lang="en-US" b="1" i="0" dirty="0">
                <a:solidFill>
                  <a:srgbClr val="0D0D0D"/>
                </a:solidFill>
                <a:effectLst/>
                <a:highlight>
                  <a:srgbClr val="FFFFFF"/>
                </a:highlight>
                <a:latin typeface="ui-sans-serif"/>
              </a:rPr>
              <a:t>Significance of Monitoring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Neonatal brain injuries require continuous monitoring</a:t>
            </a:r>
          </a:p>
          <a:p>
            <a:pPr lvl="1"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Technological Integration</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Advanced technologies like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and NIRS have improved neonatal neurodevelopment monitoring  </a:t>
            </a:r>
          </a:p>
          <a:p>
            <a:pPr lvl="1" algn="l"/>
            <a:endParaRPr lang="en-US" b="0" i="0" dirty="0">
              <a:solidFill>
                <a:srgbClr val="0D0D0D"/>
              </a:solidFill>
              <a:effectLst/>
              <a:highlight>
                <a:srgbClr val="FFFFFF"/>
              </a:highlight>
              <a:latin typeface="ui-sans-serif"/>
            </a:endParaRPr>
          </a:p>
          <a:p>
            <a:pPr algn="l"/>
            <a:r>
              <a:rPr lang="en-US" b="1" i="0" dirty="0" err="1">
                <a:solidFill>
                  <a:srgbClr val="0D0D0D"/>
                </a:solidFill>
                <a:effectLst/>
                <a:highlight>
                  <a:srgbClr val="FFFFFF"/>
                </a:highlight>
                <a:latin typeface="ui-sans-serif"/>
              </a:rPr>
              <a:t>aEEG</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Effective for infants with hypoxia-ischemia and suspected seizures</a:t>
            </a:r>
          </a:p>
          <a:p>
            <a:pPr lvl="1" algn="l"/>
            <a:endParaRPr lang="en-US" b="1"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NIRS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Continuous monitoring of cerebral oxygenation</a:t>
            </a: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Innovations</a:t>
            </a:r>
            <a:endParaRPr 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Portable, low-cost EEG systems for sonification and visualization</a:t>
            </a:r>
          </a:p>
        </p:txBody>
      </p:sp>
      <p:sp>
        <p:nvSpPr>
          <p:cNvPr id="63" name="TextBox 62">
            <a:extLst>
              <a:ext uri="{FF2B5EF4-FFF2-40B4-BE49-F238E27FC236}">
                <a16:creationId xmlns:a16="http://schemas.microsoft.com/office/drawing/2014/main" id="{92D5F59B-F8CA-463C-871F-D1042309DE00}"/>
              </a:ext>
            </a:extLst>
          </p:cNvPr>
          <p:cNvSpPr txBox="1"/>
          <p:nvPr/>
        </p:nvSpPr>
        <p:spPr>
          <a:xfrm>
            <a:off x="914400" y="18739137"/>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Introduction</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857357"/>
            <a:ext cx="9601200" cy="2677656"/>
          </a:xfrm>
          <a:prstGeom prst="rect">
            <a:avLst/>
          </a:prstGeom>
          <a:noFill/>
        </p:spPr>
        <p:txBody>
          <a:bodyPr wrap="square" rtlCol="0">
            <a:spAutoFit/>
          </a:bodyPr>
          <a:lstStyle>
            <a:defPPr>
              <a:defRPr kern="1200"/>
            </a:defPPr>
          </a:lstStyle>
          <a:p>
            <a:pPr algn="l"/>
            <a:r>
              <a:rPr lang="en-US" b="1" i="0" dirty="0">
                <a:solidFill>
                  <a:srgbClr val="0D0D0D"/>
                </a:solidFill>
                <a:effectLst/>
                <a:highlight>
                  <a:srgbClr val="FFFFFF"/>
                </a:highlight>
                <a:latin typeface="ui-sans-serif"/>
              </a:rPr>
              <a:t>Amplitude-Integrated EEG (</a:t>
            </a:r>
            <a:r>
              <a:rPr lang="en-US" b="1" i="0" dirty="0" err="1">
                <a:solidFill>
                  <a:srgbClr val="0D0D0D"/>
                </a:solidFill>
                <a:effectLst/>
                <a:highlight>
                  <a:srgbClr val="FFFFFF"/>
                </a:highlight>
                <a:latin typeface="ui-sans-serif"/>
              </a:rPr>
              <a:t>aEEG</a:t>
            </a:r>
            <a:r>
              <a:rPr lang="en-US" b="1" i="0" dirty="0">
                <a:solidFill>
                  <a:srgbClr val="0D0D0D"/>
                </a:solidFill>
                <a:effectLst/>
                <a:highlight>
                  <a:srgbClr val="FFFFFF"/>
                </a:highlight>
                <a:latin typeface="ui-sans-serif"/>
              </a:rPr>
              <a:t>): </a:t>
            </a:r>
            <a:r>
              <a:rPr lang="en-US" b="0" i="0" dirty="0">
                <a:solidFill>
                  <a:srgbClr val="0D0D0D"/>
                </a:solidFill>
                <a:effectLst/>
                <a:highlight>
                  <a:srgbClr val="FFFFFF"/>
                </a:highlight>
                <a:latin typeface="ui-sans-serif"/>
              </a:rPr>
              <a:t>Simplified continuous EEG monitoring used in NICUs for seizure detection and prognostic evaluation </a:t>
            </a:r>
          </a:p>
          <a:p>
            <a:pPr lvl="1"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Near Infrared Spectroscopy (NIRS): </a:t>
            </a:r>
            <a:r>
              <a:rPr lang="en-US" b="0" i="0" dirty="0">
                <a:solidFill>
                  <a:srgbClr val="0D0D0D"/>
                </a:solidFill>
                <a:effectLst/>
                <a:highlight>
                  <a:srgbClr val="FFFFFF"/>
                </a:highlight>
                <a:latin typeface="ui-sans-serif"/>
              </a:rPr>
              <a:t>Non-invasive technology measuring cerebral oxygenation through real-time monitoring</a:t>
            </a:r>
          </a:p>
          <a:p>
            <a:pPr lvl="1"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Portable EEG Monitoring and Sonification: </a:t>
            </a:r>
            <a:r>
              <a:rPr lang="en-US" b="0" i="0" dirty="0">
                <a:solidFill>
                  <a:srgbClr val="0D0D0D"/>
                </a:solidFill>
                <a:effectLst/>
                <a:highlight>
                  <a:srgbClr val="FFFFFF"/>
                </a:highlight>
                <a:latin typeface="ui-sans-serif"/>
              </a:rPr>
              <a:t>Low-cost, portable EEG systems  </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Technological Overview</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1734800" y="17660513"/>
            <a:ext cx="9601200" cy="14496276"/>
          </a:xfrm>
          <a:prstGeom prst="rect">
            <a:avLst/>
          </a:prstGeom>
          <a:noFill/>
        </p:spPr>
        <p:txBody>
          <a:bodyPr wrap="square" rtlCol="0">
            <a:spAutoFit/>
          </a:bodyPr>
          <a:lstStyle>
            <a:defPPr>
              <a:defRPr kern="1200"/>
            </a:defPPr>
          </a:lstStyle>
          <a:p>
            <a:pPr algn="l"/>
            <a:r>
              <a:rPr lang="en-US" b="1" i="0" dirty="0">
                <a:solidFill>
                  <a:srgbClr val="0D0D0D"/>
                </a:solidFill>
                <a:effectLst/>
                <a:highlight>
                  <a:srgbClr val="FFFFFF"/>
                </a:highlight>
                <a:latin typeface="ui-sans-serif"/>
              </a:rPr>
              <a:t>Integration of </a:t>
            </a:r>
            <a:r>
              <a:rPr lang="en-US" b="1" i="0" dirty="0" err="1">
                <a:solidFill>
                  <a:srgbClr val="0D0D0D"/>
                </a:solidFill>
                <a:effectLst/>
                <a:highlight>
                  <a:srgbClr val="FFFFFF"/>
                </a:highlight>
                <a:latin typeface="ui-sans-serif"/>
              </a:rPr>
              <a:t>aEEG</a:t>
            </a:r>
            <a:r>
              <a:rPr lang="en-US" b="1" i="0" dirty="0">
                <a:solidFill>
                  <a:srgbClr val="0D0D0D"/>
                </a:solidFill>
                <a:effectLst/>
                <a:highlight>
                  <a:srgbClr val="FFFFFF"/>
                </a:highlight>
                <a:latin typeface="ui-sans-serif"/>
              </a:rPr>
              <a:t> in Neonatal Care</a:t>
            </a:r>
          </a:p>
          <a:p>
            <a:pPr algn="l"/>
            <a:r>
              <a:rPr lang="en-US" b="0" i="0" dirty="0">
                <a:solidFill>
                  <a:srgbClr val="0D0D0D"/>
                </a:solidFill>
                <a:effectLst/>
                <a:highlight>
                  <a:srgbClr val="FFFFFF"/>
                </a:highlight>
                <a:latin typeface="ui-sans-serif"/>
              </a:rPr>
              <a:t>Amplitude-integrated electroencephalography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is integrated into neonatal care through continuous monitoring systems placed at the bedside. </a:t>
            </a:r>
            <a:r>
              <a:rPr lang="en-US" b="1" i="0" dirty="0">
                <a:solidFill>
                  <a:srgbClr val="0D0D0D"/>
                </a:solidFill>
                <a:effectLst/>
                <a:highlight>
                  <a:srgbClr val="FFFFFF"/>
                </a:highlight>
                <a:latin typeface="ui-sans-serif"/>
              </a:rPr>
              <a:t>Electrode Placement</a:t>
            </a:r>
            <a:r>
              <a:rPr lang="en-US" b="0" i="0" dirty="0">
                <a:solidFill>
                  <a:srgbClr val="0D0D0D"/>
                </a:solidFill>
                <a:effectLst/>
                <a:highlight>
                  <a:srgbClr val="FFFFFF"/>
                </a:highlight>
                <a:latin typeface="ui-sans-serif"/>
              </a:rPr>
              <a:t>: Electrodes are placed parietally on the infant's scalp (P3 and P4 positions) to capture EEG signals.</a:t>
            </a:r>
          </a:p>
          <a:p>
            <a:pPr algn="l">
              <a:buFont typeface="Arial" panose="020B0604020202020204" pitchFamily="34" charset="0"/>
              <a:buChar char="•"/>
            </a:pPr>
            <a:r>
              <a:rPr lang="en-US" b="1" i="0" dirty="0">
                <a:solidFill>
                  <a:srgbClr val="0D0D0D"/>
                </a:solidFill>
                <a:effectLst/>
                <a:highlight>
                  <a:srgbClr val="FFFFFF"/>
                </a:highlight>
                <a:latin typeface="ui-sans-serif"/>
              </a:rPr>
              <a:t>Signal Processing</a:t>
            </a:r>
            <a:r>
              <a:rPr lang="en-US" b="0" i="0" dirty="0">
                <a:solidFill>
                  <a:srgbClr val="0D0D0D"/>
                </a:solidFill>
                <a:effectLst/>
                <a:highlight>
                  <a:srgbClr val="FFFFFF"/>
                </a:highlight>
                <a:latin typeface="ui-sans-serif"/>
              </a:rPr>
              <a:t>: Signals are amplified and filtered to minimize artefacts, then displayed on a semilogarithmic scale for easy interpretation.</a:t>
            </a:r>
          </a:p>
          <a:p>
            <a:pPr algn="l">
              <a:buFont typeface="Arial" panose="020B0604020202020204" pitchFamily="34" charset="0"/>
              <a:buChar char="•"/>
            </a:pPr>
            <a:r>
              <a:rPr lang="en-US" b="1" i="0" dirty="0">
                <a:solidFill>
                  <a:srgbClr val="0D0D0D"/>
                </a:solidFill>
                <a:effectLst/>
                <a:highlight>
                  <a:srgbClr val="FFFFFF"/>
                </a:highlight>
                <a:latin typeface="ui-sans-serif"/>
              </a:rPr>
              <a:t>Monitoring and Interpretation</a:t>
            </a:r>
            <a:r>
              <a:rPr lang="en-US" b="0" i="0" dirty="0">
                <a:solidFill>
                  <a:srgbClr val="0D0D0D"/>
                </a:solidFill>
                <a:effectLst/>
                <a:highlight>
                  <a:srgbClr val="FFFFFF"/>
                </a:highlight>
                <a:latin typeface="ui-sans-serif"/>
              </a:rPr>
              <a:t>: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traces are continuously monitored for patterns indicating seizures or other abnormalities.  </a:t>
            </a:r>
          </a:p>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Application of NIRS in NICUs</a:t>
            </a:r>
          </a:p>
          <a:p>
            <a:pPr algn="l"/>
            <a:r>
              <a:rPr lang="en-US" b="0" i="0" dirty="0">
                <a:solidFill>
                  <a:srgbClr val="0D0D0D"/>
                </a:solidFill>
                <a:effectLst/>
                <a:highlight>
                  <a:srgbClr val="FFFFFF"/>
                </a:highlight>
                <a:latin typeface="ui-sans-serif"/>
              </a:rPr>
              <a:t>Near Infrared Spectroscopy (NIRS) is applied in NICUs to monitor cerebral oxygenation non-invasively. </a:t>
            </a:r>
            <a:r>
              <a:rPr lang="en-US" b="1" i="0" dirty="0">
                <a:solidFill>
                  <a:srgbClr val="0D0D0D"/>
                </a:solidFill>
                <a:effectLst/>
                <a:highlight>
                  <a:srgbClr val="FFFFFF"/>
                </a:highlight>
                <a:latin typeface="ui-sans-serif"/>
              </a:rPr>
              <a:t>Sensor Placement</a:t>
            </a:r>
            <a:r>
              <a:rPr lang="en-US" b="0" i="0" dirty="0">
                <a:solidFill>
                  <a:srgbClr val="0D0D0D"/>
                </a:solidFill>
                <a:effectLst/>
                <a:highlight>
                  <a:srgbClr val="FFFFFF"/>
                </a:highlight>
                <a:latin typeface="ui-sans-serif"/>
              </a:rPr>
              <a:t>: NIRS sensors are placed on the neonatal skull to measure the absorption of near-infrared light by oxygenated and deoxygenated hemoglobin.</a:t>
            </a:r>
          </a:p>
          <a:p>
            <a:pPr algn="l">
              <a:buFont typeface="Arial" panose="020B0604020202020204" pitchFamily="34" charset="0"/>
              <a:buChar char="•"/>
            </a:pPr>
            <a:r>
              <a:rPr lang="en-US" b="1" i="0" dirty="0">
                <a:solidFill>
                  <a:srgbClr val="0D0D0D"/>
                </a:solidFill>
                <a:effectLst/>
                <a:highlight>
                  <a:srgbClr val="FFFFFF"/>
                </a:highlight>
                <a:latin typeface="ui-sans-serif"/>
              </a:rPr>
              <a:t>Data Acquisition</a:t>
            </a:r>
            <a:r>
              <a:rPr lang="en-US" b="0" i="0" dirty="0">
                <a:solidFill>
                  <a:srgbClr val="0D0D0D"/>
                </a:solidFill>
                <a:effectLst/>
                <a:highlight>
                  <a:srgbClr val="FFFFFF"/>
                </a:highlight>
                <a:latin typeface="ui-sans-serif"/>
              </a:rPr>
              <a:t>: Continuous data on cerebral oxygen saturation (rSO2) and fractional tissue oxygen extraction (FTOE) are collected.</a:t>
            </a:r>
          </a:p>
          <a:p>
            <a:pPr algn="l">
              <a:buFont typeface="Arial" panose="020B0604020202020204" pitchFamily="34" charset="0"/>
              <a:buChar char="•"/>
            </a:pPr>
            <a:r>
              <a:rPr lang="en-US" b="1" i="0" dirty="0">
                <a:solidFill>
                  <a:srgbClr val="0D0D0D"/>
                </a:solidFill>
                <a:effectLst/>
                <a:highlight>
                  <a:srgbClr val="FFFFFF"/>
                </a:highlight>
                <a:latin typeface="ui-sans-serif"/>
              </a:rPr>
              <a:t>Trend Analysis</a:t>
            </a:r>
            <a:r>
              <a:rPr lang="en-US" b="0" i="0" dirty="0">
                <a:solidFill>
                  <a:srgbClr val="0D0D0D"/>
                </a:solidFill>
                <a:effectLst/>
                <a:highlight>
                  <a:srgbClr val="FFFFFF"/>
                </a:highlight>
                <a:latin typeface="ui-sans-serif"/>
              </a:rPr>
              <a:t>: Data trends are analyzed to detect significant changes in cerebral oxygenation, which can indicate hypoxia or other critical conditions </a:t>
            </a:r>
          </a:p>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Implementation of Portable EEG Monitoring</a:t>
            </a:r>
          </a:p>
          <a:p>
            <a:pPr algn="l"/>
            <a:r>
              <a:rPr lang="en-US" b="0" i="0" dirty="0">
                <a:solidFill>
                  <a:srgbClr val="0D0D0D"/>
                </a:solidFill>
                <a:effectLst/>
                <a:highlight>
                  <a:srgbClr val="FFFFFF"/>
                </a:highlight>
                <a:latin typeface="ui-sans-serif"/>
              </a:rPr>
              <a:t>The implementation of portable EEG monitoring involves the use of smartphone technology and Bluetooth-enabled EEG acquisition devices. </a:t>
            </a:r>
            <a:r>
              <a:rPr lang="en-US" b="1" i="0" dirty="0">
                <a:solidFill>
                  <a:srgbClr val="0D0D0D"/>
                </a:solidFill>
                <a:effectLst/>
                <a:highlight>
                  <a:srgbClr val="FFFFFF"/>
                </a:highlight>
                <a:latin typeface="ui-sans-serif"/>
              </a:rPr>
              <a:t>Device Setup</a:t>
            </a:r>
            <a:r>
              <a:rPr lang="en-US" b="0" i="0" dirty="0">
                <a:solidFill>
                  <a:srgbClr val="0D0D0D"/>
                </a:solidFill>
                <a:effectLst/>
                <a:highlight>
                  <a:srgbClr val="FFFFFF"/>
                </a:highlight>
                <a:latin typeface="ui-sans-serif"/>
              </a:rPr>
              <a:t>: Portable EEG devices such as </a:t>
            </a:r>
            <a:r>
              <a:rPr lang="en-US" b="0" i="0" dirty="0" err="1">
                <a:solidFill>
                  <a:srgbClr val="0D0D0D"/>
                </a:solidFill>
                <a:effectLst/>
                <a:highlight>
                  <a:srgbClr val="FFFFFF"/>
                </a:highlight>
                <a:latin typeface="ui-sans-serif"/>
              </a:rPr>
              <a:t>OpenBCI</a:t>
            </a:r>
            <a:r>
              <a:rPr lang="en-US" b="0" i="0" dirty="0">
                <a:solidFill>
                  <a:srgbClr val="0D0D0D"/>
                </a:solidFill>
                <a:effectLst/>
                <a:highlight>
                  <a:srgbClr val="FFFFFF"/>
                </a:highlight>
                <a:latin typeface="ui-sans-serif"/>
              </a:rPr>
              <a:t> or </a:t>
            </a:r>
            <a:r>
              <a:rPr lang="en-US" b="0" i="0" dirty="0" err="1">
                <a:solidFill>
                  <a:srgbClr val="0D0D0D"/>
                </a:solidFill>
                <a:effectLst/>
                <a:highlight>
                  <a:srgbClr val="FFFFFF"/>
                </a:highlight>
                <a:latin typeface="ui-sans-serif"/>
              </a:rPr>
              <a:t>g.MOBIlab</a:t>
            </a:r>
            <a:r>
              <a:rPr lang="en-US" b="0" i="0" dirty="0">
                <a:solidFill>
                  <a:srgbClr val="0D0D0D"/>
                </a:solidFill>
                <a:effectLst/>
                <a:highlight>
                  <a:srgbClr val="FFFFFF"/>
                </a:highlight>
                <a:latin typeface="ui-sans-serif"/>
              </a:rPr>
              <a:t>+ are set up to capture EEG signals and transmit them via Bluetooth to an Android smartphone.</a:t>
            </a:r>
          </a:p>
          <a:p>
            <a:pPr algn="l">
              <a:buFont typeface="Arial" panose="020B0604020202020204" pitchFamily="34" charset="0"/>
              <a:buChar char="•"/>
            </a:pPr>
            <a:r>
              <a:rPr lang="en-US" b="1" i="0" dirty="0">
                <a:solidFill>
                  <a:srgbClr val="0D0D0D"/>
                </a:solidFill>
                <a:effectLst/>
                <a:highlight>
                  <a:srgbClr val="FFFFFF"/>
                </a:highlight>
                <a:latin typeface="ui-sans-serif"/>
              </a:rPr>
              <a:t>Signal Processing</a:t>
            </a:r>
            <a:r>
              <a:rPr lang="en-US" b="0" i="0" dirty="0">
                <a:solidFill>
                  <a:srgbClr val="0D0D0D"/>
                </a:solidFill>
                <a:effectLst/>
                <a:highlight>
                  <a:srgbClr val="FFFFFF"/>
                </a:highlight>
                <a:latin typeface="ui-sans-serif"/>
              </a:rPr>
              <a:t>: The EEG signals are processed in real-time using a phase vocoder algorithm to convert the electrical activity into an audible format.</a:t>
            </a:r>
          </a:p>
          <a:p>
            <a:pPr algn="l">
              <a:buFont typeface="Arial" panose="020B0604020202020204" pitchFamily="34" charset="0"/>
              <a:buChar char="•"/>
            </a:pPr>
            <a:r>
              <a:rPr lang="en-US" b="1" i="0" dirty="0">
                <a:solidFill>
                  <a:srgbClr val="0D0D0D"/>
                </a:solidFill>
                <a:effectLst/>
                <a:highlight>
                  <a:srgbClr val="FFFFFF"/>
                </a:highlight>
                <a:latin typeface="ui-sans-serif"/>
              </a:rPr>
              <a:t>Real-Time Sonification</a:t>
            </a:r>
            <a:r>
              <a:rPr lang="en-US" b="0" i="0" dirty="0">
                <a:solidFill>
                  <a:srgbClr val="0D0D0D"/>
                </a:solidFill>
                <a:effectLst/>
                <a:highlight>
                  <a:srgbClr val="FFFFFF"/>
                </a:highlight>
                <a:latin typeface="ui-sans-serif"/>
              </a:rPr>
              <a:t>: The processed signals are </a:t>
            </a:r>
            <a:r>
              <a:rPr lang="en-US" b="0" i="0" dirty="0" err="1">
                <a:solidFill>
                  <a:srgbClr val="0D0D0D"/>
                </a:solidFill>
                <a:effectLst/>
                <a:highlight>
                  <a:srgbClr val="FFFFFF"/>
                </a:highlight>
                <a:latin typeface="ui-sans-serif"/>
              </a:rPr>
              <a:t>sonified</a:t>
            </a:r>
            <a:r>
              <a:rPr lang="en-US" b="0" i="0" dirty="0">
                <a:solidFill>
                  <a:srgbClr val="0D0D0D"/>
                </a:solidFill>
                <a:effectLst/>
                <a:highlight>
                  <a:srgbClr val="FFFFFF"/>
                </a:highlight>
                <a:latin typeface="ui-sans-serif"/>
              </a:rPr>
              <a:t> and visualized on the smartphone, allowing clinical staff to monitor brain activity through sound, which can be more intuitive and faster to interpret.</a:t>
            </a:r>
          </a:p>
          <a:p>
            <a:pPr algn="l"/>
            <a:r>
              <a:rPr lang="en-US" b="1" i="0" dirty="0">
                <a:solidFill>
                  <a:srgbClr val="0D0D0D"/>
                </a:solidFill>
                <a:effectLst/>
                <a:highlight>
                  <a:srgbClr val="FFFFFF"/>
                </a:highlight>
                <a:latin typeface="ui-sans-serif"/>
              </a:rPr>
              <a:t>Data Collection and Analysis</a:t>
            </a:r>
          </a:p>
          <a:p>
            <a:pPr algn="l">
              <a:buFont typeface="Arial" panose="020B0604020202020204" pitchFamily="34" charset="0"/>
              <a:buChar char="•"/>
            </a:pPr>
            <a:r>
              <a:rPr lang="en-US" b="1" i="0" dirty="0">
                <a:solidFill>
                  <a:srgbClr val="0D0D0D"/>
                </a:solidFill>
                <a:effectLst/>
                <a:highlight>
                  <a:srgbClr val="FFFFFF"/>
                </a:highlight>
                <a:latin typeface="ui-sans-serif"/>
              </a:rPr>
              <a:t>Continuous Monitoring</a:t>
            </a:r>
            <a:r>
              <a:rPr lang="en-US" b="0" i="0" dirty="0">
                <a:solidFill>
                  <a:srgbClr val="0D0D0D"/>
                </a:solidFill>
                <a:effectLst/>
                <a:highlight>
                  <a:srgbClr val="FFFFFF"/>
                </a:highlight>
                <a:latin typeface="ui-sans-serif"/>
              </a:rPr>
              <a:t>: Continuous data collection ensures real-time monitoring and immediate detection of abnormalities.</a:t>
            </a:r>
          </a:p>
          <a:p>
            <a:pPr algn="l">
              <a:buFont typeface="Arial" panose="020B0604020202020204" pitchFamily="34" charset="0"/>
              <a:buChar char="•"/>
            </a:pPr>
            <a:r>
              <a:rPr lang="en-US" b="1" i="0" dirty="0">
                <a:solidFill>
                  <a:srgbClr val="0D0D0D"/>
                </a:solidFill>
                <a:effectLst/>
                <a:highlight>
                  <a:srgbClr val="FFFFFF"/>
                </a:highlight>
                <a:latin typeface="ui-sans-serif"/>
              </a:rPr>
              <a:t>Data Storage</a:t>
            </a:r>
            <a:r>
              <a:rPr lang="en-US" b="0" i="0" dirty="0">
                <a:solidFill>
                  <a:srgbClr val="0D0D0D"/>
                </a:solidFill>
                <a:effectLst/>
                <a:highlight>
                  <a:srgbClr val="FFFFFF"/>
                </a:highlight>
                <a:latin typeface="ui-sans-serif"/>
              </a:rPr>
              <a:t>: Collected data are stored for further analysis and review.</a:t>
            </a:r>
          </a:p>
          <a:p>
            <a:pPr algn="l">
              <a:buFont typeface="Arial" panose="020B0604020202020204" pitchFamily="34" charset="0"/>
              <a:buChar char="•"/>
            </a:pPr>
            <a:r>
              <a:rPr lang="en-US" b="1" i="0" dirty="0">
                <a:solidFill>
                  <a:srgbClr val="0D0D0D"/>
                </a:solidFill>
                <a:effectLst/>
                <a:highlight>
                  <a:srgbClr val="FFFFFF"/>
                </a:highlight>
                <a:latin typeface="ui-sans-serif"/>
              </a:rPr>
              <a:t>Algorithmic Analysis</a:t>
            </a:r>
            <a:r>
              <a:rPr lang="en-US" b="0" i="0" dirty="0">
                <a:solidFill>
                  <a:srgbClr val="0D0D0D"/>
                </a:solidFill>
                <a:effectLst/>
                <a:highlight>
                  <a:srgbClr val="FFFFFF"/>
                </a:highlight>
                <a:latin typeface="ui-sans-serif"/>
              </a:rPr>
              <a:t>: Advanced algorithms analyze the data to identify patterns and trends that indicate neurological issues or improvements.</a:t>
            </a:r>
          </a:p>
          <a:p>
            <a:pPr algn="l">
              <a:buFont typeface="Arial" panose="020B0604020202020204" pitchFamily="34" charset="0"/>
              <a:buChar char="•"/>
            </a:pPr>
            <a:r>
              <a:rPr lang="en-US" b="1" i="0" dirty="0">
                <a:solidFill>
                  <a:srgbClr val="0D0D0D"/>
                </a:solidFill>
                <a:effectLst/>
                <a:highlight>
                  <a:srgbClr val="FFFFFF"/>
                </a:highlight>
                <a:latin typeface="ui-sans-serif"/>
              </a:rPr>
              <a:t>Clinical Interpretation</a:t>
            </a:r>
            <a:r>
              <a:rPr lang="en-US" b="0" i="0" dirty="0">
                <a:solidFill>
                  <a:srgbClr val="0D0D0D"/>
                </a:solidFill>
                <a:effectLst/>
                <a:highlight>
                  <a:srgbClr val="FFFFFF"/>
                </a:highlight>
                <a:latin typeface="ui-sans-serif"/>
              </a:rPr>
              <a:t>: Trained clinical staff interpret the analyzed data to make informed decisions about patient care.</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34800" y="169926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Methodology</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14865608"/>
          </a:xfrm>
          <a:prstGeom prst="rect">
            <a:avLst/>
          </a:prstGeom>
          <a:noFill/>
        </p:spPr>
        <p:txBody>
          <a:bodyPr wrap="square" rtlCol="0">
            <a:spAutoFit/>
          </a:bodyPr>
          <a:lstStyle>
            <a:defPPr>
              <a:defRPr kern="1200"/>
            </a:defPPr>
          </a:lstStyle>
          <a:p>
            <a:pPr algn="l"/>
            <a:r>
              <a:rPr lang="en-US" b="1" i="0" dirty="0">
                <a:solidFill>
                  <a:srgbClr val="0D0D0D"/>
                </a:solidFill>
                <a:effectLst/>
                <a:highlight>
                  <a:srgbClr val="FFFFFF"/>
                </a:highlight>
                <a:latin typeface="ui-sans-serif"/>
              </a:rPr>
              <a:t>Case Study 1: Use of </a:t>
            </a:r>
            <a:r>
              <a:rPr lang="en-US" b="1" i="0" dirty="0" err="1">
                <a:solidFill>
                  <a:srgbClr val="0D0D0D"/>
                </a:solidFill>
                <a:effectLst/>
                <a:highlight>
                  <a:srgbClr val="FFFFFF"/>
                </a:highlight>
                <a:latin typeface="ui-sans-serif"/>
              </a:rPr>
              <a:t>aEEG</a:t>
            </a:r>
            <a:r>
              <a:rPr lang="en-US" b="1" i="0" dirty="0">
                <a:solidFill>
                  <a:srgbClr val="0D0D0D"/>
                </a:solidFill>
                <a:effectLst/>
                <a:highlight>
                  <a:srgbClr val="FFFFFF"/>
                </a:highlight>
                <a:latin typeface="ui-sans-serif"/>
              </a:rPr>
              <a:t> in Full-Term Infants with Hypoxia-Ischemia</a:t>
            </a:r>
          </a:p>
          <a:p>
            <a:pPr algn="l"/>
            <a:r>
              <a:rPr lang="en-US" b="1" i="0" dirty="0">
                <a:solidFill>
                  <a:srgbClr val="0D0D0D"/>
                </a:solidFill>
                <a:effectLst/>
                <a:highlight>
                  <a:srgbClr val="FFFFFF"/>
                </a:highlight>
                <a:latin typeface="ui-sans-serif"/>
              </a:rPr>
              <a:t>Background</a:t>
            </a:r>
            <a:r>
              <a:rPr lang="en-US" b="0" i="0" dirty="0">
                <a:solidFill>
                  <a:srgbClr val="0D0D0D"/>
                </a:solidFill>
                <a:effectLst/>
                <a:highlight>
                  <a:srgbClr val="FFFFFF"/>
                </a:highlight>
                <a:latin typeface="ui-sans-serif"/>
              </a:rPr>
              <a:t>: A study involving 68 full-term infants with hypoxia-ischemia monitored using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within the first 6 hours after birth. </a:t>
            </a:r>
            <a:r>
              <a:rPr lang="en-US" b="1" i="0" dirty="0">
                <a:solidFill>
                  <a:srgbClr val="0D0D0D"/>
                </a:solidFill>
                <a:effectLst/>
                <a:highlight>
                  <a:srgbClr val="FFFFFF"/>
                </a:highlight>
                <a:latin typeface="ui-sans-serif"/>
              </a:rPr>
              <a:t>Method</a:t>
            </a:r>
            <a:r>
              <a:rPr lang="en-US" b="0" i="0" dirty="0">
                <a:solidFill>
                  <a:srgbClr val="0D0D0D"/>
                </a:solidFill>
                <a:effectLst/>
                <a:highlight>
                  <a:srgbClr val="FFFFFF"/>
                </a:highlight>
                <a:latin typeface="ui-sans-serif"/>
              </a:rPr>
              <a:t>: Continuous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monitoring was performed to assess brain activity and detect seizure occurrences. </a:t>
            </a:r>
          </a:p>
          <a:p>
            <a:pPr algn="l"/>
            <a:r>
              <a:rPr lang="en-US" b="1" i="0" dirty="0">
                <a:solidFill>
                  <a:srgbClr val="0D0D0D"/>
                </a:solidFill>
                <a:effectLst/>
                <a:highlight>
                  <a:srgbClr val="FFFFFF"/>
                </a:highlight>
                <a:latin typeface="ui-sans-serif"/>
              </a:rPr>
              <a:t>Seizure Detection</a:t>
            </a:r>
            <a:r>
              <a:rPr lang="en-US" b="0" i="0" dirty="0">
                <a:solidFill>
                  <a:srgbClr val="0D0D0D"/>
                </a:solidFill>
                <a:effectLst/>
                <a:highlight>
                  <a:srgbClr val="FFFFFF"/>
                </a:highlight>
                <a:latin typeface="ui-sans-serif"/>
              </a:rPr>
              <a:t>: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successfully detected subclinical seizures that were not observable through clinical signs alone.</a:t>
            </a:r>
          </a:p>
          <a:p>
            <a:pPr algn="l">
              <a:buFont typeface="Arial" panose="020B0604020202020204" pitchFamily="34" charset="0"/>
              <a:buChar char="•"/>
            </a:pPr>
            <a:r>
              <a:rPr lang="en-US" b="1" i="0" dirty="0">
                <a:solidFill>
                  <a:srgbClr val="0D0D0D"/>
                </a:solidFill>
                <a:effectLst/>
                <a:highlight>
                  <a:srgbClr val="FFFFFF"/>
                </a:highlight>
                <a:latin typeface="ui-sans-serif"/>
              </a:rPr>
              <a:t>Prognostic Value</a:t>
            </a:r>
            <a:r>
              <a:rPr lang="en-US" b="0" i="0" dirty="0">
                <a:solidFill>
                  <a:srgbClr val="0D0D0D"/>
                </a:solidFill>
                <a:effectLst/>
                <a:highlight>
                  <a:srgbClr val="FFFFFF"/>
                </a:highlight>
                <a:latin typeface="ui-sans-serif"/>
              </a:rPr>
              <a:t>: Persistent abnormal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patterns (e.g., burst suppression, low voltage) within the first 24 hours were highly predictive of adverse neurodevelopmental outcomes at 18-24 months.</a:t>
            </a:r>
          </a:p>
          <a:p>
            <a:pPr algn="l">
              <a:buFont typeface="Arial" panose="020B0604020202020204" pitchFamily="34" charset="0"/>
              <a:buChar char="•"/>
            </a:pPr>
            <a:r>
              <a:rPr lang="en-US" b="1" i="0" dirty="0">
                <a:solidFill>
                  <a:srgbClr val="0D0D0D"/>
                </a:solidFill>
                <a:effectLst/>
                <a:highlight>
                  <a:srgbClr val="FFFFFF"/>
                </a:highlight>
                <a:latin typeface="ui-sans-serif"/>
              </a:rPr>
              <a:t>Outcome Improvement</a:t>
            </a:r>
            <a:r>
              <a:rPr lang="en-US" b="0" i="0" dirty="0">
                <a:solidFill>
                  <a:srgbClr val="0D0D0D"/>
                </a:solidFill>
                <a:effectLst/>
                <a:highlight>
                  <a:srgbClr val="FFFFFF"/>
                </a:highlight>
                <a:latin typeface="ui-sans-serif"/>
              </a:rPr>
              <a:t>: Early intervention based on </a:t>
            </a:r>
            <a:r>
              <a:rPr lang="en-US" b="0" i="0" dirty="0" err="1">
                <a:solidFill>
                  <a:srgbClr val="0D0D0D"/>
                </a:solidFill>
                <a:effectLst/>
                <a:highlight>
                  <a:srgbClr val="FFFFFF"/>
                </a:highlight>
                <a:latin typeface="ui-sans-serif"/>
              </a:rPr>
              <a:t>aEEG</a:t>
            </a:r>
            <a:r>
              <a:rPr lang="en-US" b="0" i="0" dirty="0">
                <a:solidFill>
                  <a:srgbClr val="0D0D0D"/>
                </a:solidFill>
                <a:effectLst/>
                <a:highlight>
                  <a:srgbClr val="FFFFFF"/>
                </a:highlight>
                <a:latin typeface="ui-sans-serif"/>
              </a:rPr>
              <a:t> findings improved the management and outcomes of these infants.</a:t>
            </a:r>
          </a:p>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Case Study 2: NIRS Monitoring During Cardiac Surgery</a:t>
            </a:r>
          </a:p>
          <a:p>
            <a:pPr algn="l"/>
            <a:r>
              <a:rPr lang="en-US" b="1" i="0" dirty="0">
                <a:solidFill>
                  <a:srgbClr val="0D0D0D"/>
                </a:solidFill>
                <a:effectLst/>
                <a:highlight>
                  <a:srgbClr val="FFFFFF"/>
                </a:highlight>
                <a:latin typeface="ui-sans-serif"/>
              </a:rPr>
              <a:t>Background</a:t>
            </a:r>
            <a:r>
              <a:rPr lang="en-US" b="0" i="0" dirty="0">
                <a:solidFill>
                  <a:srgbClr val="0D0D0D"/>
                </a:solidFill>
                <a:effectLst/>
                <a:highlight>
                  <a:srgbClr val="FFFFFF"/>
                </a:highlight>
                <a:latin typeface="ui-sans-serif"/>
              </a:rPr>
              <a:t>: Application of NIRS in a cohort of neonates undergoing cardiac surgery to monitor cerebral oxygenation. </a:t>
            </a:r>
            <a:r>
              <a:rPr lang="en-US" b="1" i="0" dirty="0">
                <a:solidFill>
                  <a:srgbClr val="0D0D0D"/>
                </a:solidFill>
                <a:effectLst/>
                <a:highlight>
                  <a:srgbClr val="FFFFFF"/>
                </a:highlight>
                <a:latin typeface="ui-sans-serif"/>
              </a:rPr>
              <a:t>Method</a:t>
            </a:r>
            <a:r>
              <a:rPr lang="en-US" b="0" i="0" dirty="0">
                <a:solidFill>
                  <a:srgbClr val="0D0D0D"/>
                </a:solidFill>
                <a:effectLst/>
                <a:highlight>
                  <a:srgbClr val="FFFFFF"/>
                </a:highlight>
                <a:latin typeface="ui-sans-serif"/>
              </a:rPr>
              <a:t>: Continuous NIRS monitoring was used to track changes in cerebral oxygen saturation (rSO2) during and after surgery. </a:t>
            </a:r>
            <a:r>
              <a:rPr lang="en-US" b="1" i="0" dirty="0">
                <a:solidFill>
                  <a:srgbClr val="0D0D0D"/>
                </a:solidFill>
                <a:effectLst/>
                <a:highlight>
                  <a:srgbClr val="FFFFFF"/>
                </a:highlight>
                <a:latin typeface="ui-sans-serif"/>
              </a:rPr>
              <a:t>Results</a:t>
            </a:r>
            <a:r>
              <a:rPr lang="en-US" b="0" i="0" dirty="0">
                <a:solidFill>
                  <a:srgbClr val="0D0D0D"/>
                </a:solidFill>
                <a:effectLst/>
                <a:highlight>
                  <a:srgbClr val="FFFFFF"/>
                </a:highlight>
                <a:latin typeface="ui-sans-serif"/>
              </a:rPr>
              <a:t>:</a:t>
            </a:r>
          </a:p>
          <a:p>
            <a:pPr algn="l">
              <a:buFont typeface="Arial" panose="020B0604020202020204" pitchFamily="34" charset="0"/>
              <a:buChar char="•"/>
            </a:pPr>
            <a:r>
              <a:rPr lang="en-US" b="1" i="0" dirty="0">
                <a:solidFill>
                  <a:srgbClr val="0D0D0D"/>
                </a:solidFill>
                <a:effectLst/>
                <a:highlight>
                  <a:srgbClr val="FFFFFF"/>
                </a:highlight>
                <a:latin typeface="ui-sans-serif"/>
              </a:rPr>
              <a:t>Real-Time Monitoring</a:t>
            </a:r>
            <a:r>
              <a:rPr lang="en-US" b="0" i="0" dirty="0">
                <a:solidFill>
                  <a:srgbClr val="0D0D0D"/>
                </a:solidFill>
                <a:effectLst/>
                <a:highlight>
                  <a:srgbClr val="FFFFFF"/>
                </a:highlight>
                <a:latin typeface="ui-sans-serif"/>
              </a:rPr>
              <a:t>: NIRS provided continuous, real-time data on cerebral oxygen levels, enabling timely adjustments to ventilation and oxygenation strategies.</a:t>
            </a:r>
          </a:p>
          <a:p>
            <a:pPr algn="l">
              <a:buFont typeface="Arial" panose="020B0604020202020204" pitchFamily="34" charset="0"/>
              <a:buChar char="•"/>
            </a:pPr>
            <a:r>
              <a:rPr lang="en-US" b="1" i="0" dirty="0">
                <a:solidFill>
                  <a:srgbClr val="0D0D0D"/>
                </a:solidFill>
                <a:effectLst/>
                <a:highlight>
                  <a:srgbClr val="FFFFFF"/>
                </a:highlight>
                <a:latin typeface="ui-sans-serif"/>
              </a:rPr>
              <a:t>Improved Outcomes</a:t>
            </a:r>
            <a:r>
              <a:rPr lang="en-US" b="0" i="0" dirty="0">
                <a:solidFill>
                  <a:srgbClr val="0D0D0D"/>
                </a:solidFill>
                <a:effectLst/>
                <a:highlight>
                  <a:srgbClr val="FFFFFF"/>
                </a:highlight>
                <a:latin typeface="ui-sans-serif"/>
              </a:rPr>
              <a:t>: Infants monitored with NIRS showed reduced incidence of perioperative cerebral hypoxia, leading to better postoperative neurological outcomes.</a:t>
            </a:r>
          </a:p>
          <a:p>
            <a:pPr algn="l">
              <a:buFont typeface="Arial" panose="020B0604020202020204" pitchFamily="34" charset="0"/>
              <a:buChar char="•"/>
            </a:pPr>
            <a:r>
              <a:rPr lang="en-US" b="1" i="0" dirty="0">
                <a:solidFill>
                  <a:srgbClr val="0D0D0D"/>
                </a:solidFill>
                <a:effectLst/>
                <a:highlight>
                  <a:srgbClr val="FFFFFF"/>
                </a:highlight>
                <a:latin typeface="ui-sans-serif"/>
              </a:rPr>
              <a:t>Trend Analysis</a:t>
            </a:r>
            <a:r>
              <a:rPr lang="en-US" b="0" i="0" dirty="0">
                <a:solidFill>
                  <a:srgbClr val="0D0D0D"/>
                </a:solidFill>
                <a:effectLst/>
                <a:highlight>
                  <a:srgbClr val="FFFFFF"/>
                </a:highlight>
                <a:latin typeface="ui-sans-serif"/>
              </a:rPr>
              <a:t>: Analysis of rSO2 trends helped identify infants at risk of secondary brain injuries, allowing for prompt clinical interventions.</a:t>
            </a:r>
          </a:p>
          <a:p>
            <a:pPr algn="l">
              <a:buFont typeface="Arial" panose="020B0604020202020204" pitchFamily="34" charset="0"/>
              <a:buChar char="•"/>
            </a:pPr>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Case Study 3: Portable EEG Monitoring in Resource-Limited Settings</a:t>
            </a:r>
          </a:p>
          <a:p>
            <a:pPr algn="l"/>
            <a:r>
              <a:rPr lang="en-US" b="1" i="0" dirty="0">
                <a:solidFill>
                  <a:srgbClr val="0D0D0D"/>
                </a:solidFill>
                <a:effectLst/>
                <a:highlight>
                  <a:srgbClr val="FFFFFF"/>
                </a:highlight>
                <a:latin typeface="ui-sans-serif"/>
              </a:rPr>
              <a:t>Background</a:t>
            </a:r>
            <a:r>
              <a:rPr lang="en-US" b="0" i="0" dirty="0">
                <a:solidFill>
                  <a:srgbClr val="0D0D0D"/>
                </a:solidFill>
                <a:effectLst/>
                <a:highlight>
                  <a:srgbClr val="FFFFFF"/>
                </a:highlight>
                <a:latin typeface="ui-sans-serif"/>
              </a:rPr>
              <a:t>: Introduction of portable EEG monitoring using smartphone technology in a rural healthcare setting. </a:t>
            </a:r>
            <a:r>
              <a:rPr lang="en-US" b="1" i="0" dirty="0">
                <a:solidFill>
                  <a:srgbClr val="0D0D0D"/>
                </a:solidFill>
                <a:effectLst/>
                <a:highlight>
                  <a:srgbClr val="FFFFFF"/>
                </a:highlight>
                <a:latin typeface="ui-sans-serif"/>
              </a:rPr>
              <a:t>Method</a:t>
            </a:r>
            <a:r>
              <a:rPr lang="en-US" b="0" i="0" dirty="0">
                <a:solidFill>
                  <a:srgbClr val="0D0D0D"/>
                </a:solidFill>
                <a:effectLst/>
                <a:highlight>
                  <a:srgbClr val="FFFFFF"/>
                </a:highlight>
                <a:latin typeface="ui-sans-serif"/>
              </a:rPr>
              <a:t>: Portable EEG devices transmitted brain activity data to smartphones, where it was </a:t>
            </a:r>
            <a:r>
              <a:rPr lang="en-US" b="0" i="0" dirty="0" err="1">
                <a:solidFill>
                  <a:srgbClr val="0D0D0D"/>
                </a:solidFill>
                <a:effectLst/>
                <a:highlight>
                  <a:srgbClr val="FFFFFF"/>
                </a:highlight>
                <a:latin typeface="ui-sans-serif"/>
              </a:rPr>
              <a:t>sonified</a:t>
            </a:r>
            <a:r>
              <a:rPr lang="en-US" b="0" i="0" dirty="0">
                <a:solidFill>
                  <a:srgbClr val="0D0D0D"/>
                </a:solidFill>
                <a:effectLst/>
                <a:highlight>
                  <a:srgbClr val="FFFFFF"/>
                </a:highlight>
                <a:latin typeface="ui-sans-serif"/>
              </a:rPr>
              <a:t> and visualized for real-time monitoring by clinical staff. </a:t>
            </a:r>
            <a:r>
              <a:rPr lang="en-US" b="1" i="0" dirty="0">
                <a:solidFill>
                  <a:srgbClr val="0D0D0D"/>
                </a:solidFill>
                <a:effectLst/>
                <a:highlight>
                  <a:srgbClr val="FFFFFF"/>
                </a:highlight>
                <a:latin typeface="ui-sans-serif"/>
              </a:rPr>
              <a:t>Results</a:t>
            </a:r>
            <a:r>
              <a:rPr lang="en-US" b="0" i="0" dirty="0">
                <a:solidFill>
                  <a:srgbClr val="0D0D0D"/>
                </a:solidFill>
                <a:effectLst/>
                <a:highlight>
                  <a:srgbClr val="FFFFFF"/>
                </a:highlight>
                <a:latin typeface="ui-sans-serif"/>
              </a:rPr>
              <a:t>:</a:t>
            </a:r>
          </a:p>
          <a:p>
            <a:pPr algn="l">
              <a:buFont typeface="Arial" panose="020B0604020202020204" pitchFamily="34" charset="0"/>
              <a:buChar char="•"/>
            </a:pPr>
            <a:r>
              <a:rPr lang="en-US" b="1" i="0" dirty="0">
                <a:solidFill>
                  <a:srgbClr val="0D0D0D"/>
                </a:solidFill>
                <a:effectLst/>
                <a:highlight>
                  <a:srgbClr val="FFFFFF"/>
                </a:highlight>
                <a:latin typeface="ui-sans-serif"/>
              </a:rPr>
              <a:t>Accessibility</a:t>
            </a:r>
            <a:r>
              <a:rPr lang="en-US" b="0" i="0" dirty="0">
                <a:solidFill>
                  <a:srgbClr val="0D0D0D"/>
                </a:solidFill>
                <a:effectLst/>
                <a:highlight>
                  <a:srgbClr val="FFFFFF"/>
                </a:highlight>
                <a:latin typeface="ui-sans-serif"/>
              </a:rPr>
              <a:t>: Portable EEG systems significantly increased access to advanced neurodevelopmental monitoring in resource-limited settings.</a:t>
            </a:r>
          </a:p>
          <a:p>
            <a:pPr algn="l">
              <a:buFont typeface="Arial" panose="020B0604020202020204" pitchFamily="34" charset="0"/>
              <a:buChar char="•"/>
            </a:pPr>
            <a:r>
              <a:rPr lang="en-US" b="1" i="0" dirty="0">
                <a:solidFill>
                  <a:srgbClr val="0D0D0D"/>
                </a:solidFill>
                <a:effectLst/>
                <a:highlight>
                  <a:srgbClr val="FFFFFF"/>
                </a:highlight>
                <a:latin typeface="ui-sans-serif"/>
              </a:rPr>
              <a:t>Cost-Effectiveness</a:t>
            </a:r>
            <a:r>
              <a:rPr lang="en-US" b="0" i="0" dirty="0">
                <a:solidFill>
                  <a:srgbClr val="0D0D0D"/>
                </a:solidFill>
                <a:effectLst/>
                <a:highlight>
                  <a:srgbClr val="FFFFFF"/>
                </a:highlight>
                <a:latin typeface="ui-sans-serif"/>
              </a:rPr>
              <a:t>: The low-cost technology provided an affordable solution for continuous EEG monitoring, reducing the need for expensive traditional equipment.</a:t>
            </a:r>
          </a:p>
          <a:p>
            <a:pPr algn="l">
              <a:buFont typeface="Arial" panose="020B0604020202020204" pitchFamily="34" charset="0"/>
              <a:buChar char="•"/>
            </a:pPr>
            <a:r>
              <a:rPr lang="en-US" b="1" i="0" dirty="0">
                <a:solidFill>
                  <a:srgbClr val="0D0D0D"/>
                </a:solidFill>
                <a:effectLst/>
                <a:highlight>
                  <a:srgbClr val="FFFFFF"/>
                </a:highlight>
                <a:latin typeface="ui-sans-serif"/>
              </a:rPr>
              <a:t>Enhanced Monitoring</a:t>
            </a:r>
            <a:r>
              <a:rPr lang="en-US" b="0" i="0" dirty="0">
                <a:solidFill>
                  <a:srgbClr val="0D0D0D"/>
                </a:solidFill>
                <a:effectLst/>
                <a:highlight>
                  <a:srgbClr val="FFFFFF"/>
                </a:highlight>
                <a:latin typeface="ui-sans-serif"/>
              </a:rPr>
              <a:t>: Real-time sonification of EEG allowed non-specialist clinical staff to detect and respond to abnormal brain activity promptly, improving overall neonatal care.</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Results</a:t>
            </a:r>
          </a:p>
        </p:txBody>
      </p:sp>
      <p:sp>
        <p:nvSpPr>
          <p:cNvPr id="2" name="Rectangle 1">
            <a:extLst>
              <a:ext uri="{FF2B5EF4-FFF2-40B4-BE49-F238E27FC236}">
                <a16:creationId xmlns:a16="http://schemas.microsoft.com/office/drawing/2014/main" id="{DB9EA383-9A26-D045-2DBF-B7350C240AE5}"/>
              </a:ext>
            </a:extLst>
          </p:cNvPr>
          <p:cNvSpPr/>
          <p:nvPr/>
        </p:nvSpPr>
        <p:spPr>
          <a:xfrm>
            <a:off x="33147000" y="7766747"/>
            <a:ext cx="10058400" cy="9893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3" name="TextBox 2">
            <a:extLst>
              <a:ext uri="{FF2B5EF4-FFF2-40B4-BE49-F238E27FC236}">
                <a16:creationId xmlns:a16="http://schemas.microsoft.com/office/drawing/2014/main" id="{8AB4B241-AC22-D5CF-6468-70376A9CEBE0}"/>
              </a:ext>
            </a:extLst>
          </p:cNvPr>
          <p:cNvSpPr txBox="1"/>
          <p:nvPr/>
        </p:nvSpPr>
        <p:spPr>
          <a:xfrm>
            <a:off x="33365090" y="8077199"/>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Future Developments</a:t>
            </a:r>
          </a:p>
        </p:txBody>
      </p:sp>
      <p:sp>
        <p:nvSpPr>
          <p:cNvPr id="4" name="TextBox 3">
            <a:extLst>
              <a:ext uri="{FF2B5EF4-FFF2-40B4-BE49-F238E27FC236}">
                <a16:creationId xmlns:a16="http://schemas.microsoft.com/office/drawing/2014/main" id="{CA59BD3E-AD7A-AB14-C2D6-B1A21D431D13}"/>
              </a:ext>
            </a:extLst>
          </p:cNvPr>
          <p:cNvSpPr txBox="1"/>
          <p:nvPr/>
        </p:nvSpPr>
        <p:spPr>
          <a:xfrm>
            <a:off x="33294145" y="8745112"/>
            <a:ext cx="9601200" cy="8586966"/>
          </a:xfrm>
          <a:prstGeom prst="rect">
            <a:avLst/>
          </a:prstGeom>
          <a:noFill/>
        </p:spPr>
        <p:txBody>
          <a:bodyPr wrap="square" rtlCol="0">
            <a:spAutoFit/>
          </a:bodyPr>
          <a:lstStyle>
            <a:defPPr>
              <a:defRPr kern="1200"/>
            </a:defPPr>
          </a:lstStyle>
          <a:p>
            <a:pPr algn="l">
              <a:buFont typeface="+mj-lt"/>
              <a:buAutoNum type="arabicPeriod"/>
            </a:pPr>
            <a:r>
              <a:rPr lang="en-US" b="1" i="0" dirty="0">
                <a:solidFill>
                  <a:srgbClr val="0D0D0D"/>
                </a:solidFill>
                <a:effectLst/>
                <a:highlight>
                  <a:srgbClr val="FFFFFF"/>
                </a:highlight>
                <a:latin typeface="ui-sans-serif"/>
              </a:rPr>
              <a:t>Improving Sensor Technology</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Enhanced Signal Processing</a:t>
            </a:r>
            <a:r>
              <a:rPr lang="en-US" b="0" i="0" dirty="0">
                <a:solidFill>
                  <a:srgbClr val="0D0D0D"/>
                </a:solidFill>
                <a:effectLst/>
                <a:highlight>
                  <a:srgbClr val="FFFFFF"/>
                </a:highlight>
                <a:latin typeface="ui-sans-serif"/>
              </a:rPr>
              <a:t>: Develop sophisticated algorithms to reduce noise and artefacts.</a:t>
            </a:r>
          </a:p>
          <a:p>
            <a:pPr marL="742950" lvl="1" indent="-285750" algn="l">
              <a:buFont typeface="+mj-lt"/>
              <a:buAutoNum type="arabicPeriod"/>
            </a:pPr>
            <a:r>
              <a:rPr lang="en-US" b="1" i="0" dirty="0">
                <a:solidFill>
                  <a:srgbClr val="0D0D0D"/>
                </a:solidFill>
                <a:effectLst/>
                <a:highlight>
                  <a:srgbClr val="FFFFFF"/>
                </a:highlight>
                <a:latin typeface="ui-sans-serif"/>
              </a:rPr>
              <a:t>Biocompatible Materials</a:t>
            </a:r>
            <a:r>
              <a:rPr lang="en-US" b="0" i="0" dirty="0">
                <a:solidFill>
                  <a:srgbClr val="0D0D0D"/>
                </a:solidFill>
                <a:effectLst/>
                <a:highlight>
                  <a:srgbClr val="FFFFFF"/>
                </a:highlight>
                <a:latin typeface="ui-sans-serif"/>
              </a:rPr>
              <a:t>: Use materials that reduce infection risk and improve patient comfort.</a:t>
            </a:r>
          </a:p>
          <a:p>
            <a:pPr algn="l">
              <a:buFont typeface="+mj-lt"/>
              <a:buAutoNum type="arabicPeriod"/>
            </a:pPr>
            <a:r>
              <a:rPr lang="en-US" b="1" i="0" dirty="0">
                <a:solidFill>
                  <a:srgbClr val="0D0D0D"/>
                </a:solidFill>
                <a:effectLst/>
                <a:highlight>
                  <a:srgbClr val="FFFFFF"/>
                </a:highlight>
                <a:latin typeface="ui-sans-serif"/>
              </a:rPr>
              <a:t>Advanced Data Analysis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AI and Machine Learning</a:t>
            </a:r>
            <a:r>
              <a:rPr lang="en-US" b="0" i="0" dirty="0">
                <a:solidFill>
                  <a:srgbClr val="0D0D0D"/>
                </a:solidFill>
                <a:effectLst/>
                <a:highlight>
                  <a:srgbClr val="FFFFFF"/>
                </a:highlight>
                <a:latin typeface="ui-sans-serif"/>
              </a:rPr>
              <a:t>: Utilize AI to analyze data, identify patterns, and predict adverse events.</a:t>
            </a:r>
          </a:p>
          <a:p>
            <a:pPr marL="742950" lvl="1" indent="-285750" algn="l">
              <a:buFont typeface="+mj-lt"/>
              <a:buAutoNum type="arabicPeriod"/>
            </a:pPr>
            <a:r>
              <a:rPr lang="en-US" b="1" i="0" dirty="0">
                <a:solidFill>
                  <a:srgbClr val="0D0D0D"/>
                </a:solidFill>
                <a:effectLst/>
                <a:highlight>
                  <a:srgbClr val="FFFFFF"/>
                </a:highlight>
                <a:latin typeface="ui-sans-serif"/>
              </a:rPr>
              <a:t>Integrated Systems</a:t>
            </a:r>
            <a:r>
              <a:rPr lang="en-US" b="0" i="0" dirty="0">
                <a:solidFill>
                  <a:srgbClr val="0D0D0D"/>
                </a:solidFill>
                <a:effectLst/>
                <a:highlight>
                  <a:srgbClr val="FFFFFF"/>
                </a:highlight>
                <a:latin typeface="ui-sans-serif"/>
              </a:rPr>
              <a:t>: Develop systems that combine data from multiple technologies for a comprehensive view.</a:t>
            </a:r>
          </a:p>
          <a:p>
            <a:pPr algn="l">
              <a:buFont typeface="+mj-lt"/>
              <a:buAutoNum type="arabicPeriod"/>
            </a:pPr>
            <a:r>
              <a:rPr lang="en-US" b="1" i="0" dirty="0">
                <a:solidFill>
                  <a:srgbClr val="0D0D0D"/>
                </a:solidFill>
                <a:effectLst/>
                <a:highlight>
                  <a:srgbClr val="FFFFFF"/>
                </a:highlight>
                <a:latin typeface="ui-sans-serif"/>
              </a:rPr>
              <a:t>Cost Reduction and Accessibility</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Portable Solutions</a:t>
            </a:r>
            <a:r>
              <a:rPr lang="en-US" b="0" i="0" dirty="0">
                <a:solidFill>
                  <a:srgbClr val="0D0D0D"/>
                </a:solidFill>
                <a:effectLst/>
                <a:highlight>
                  <a:srgbClr val="FFFFFF"/>
                </a:highlight>
                <a:latin typeface="ui-sans-serif"/>
              </a:rPr>
              <a:t>: Promote the development of affordable, portable monitoring systems.</a:t>
            </a:r>
          </a:p>
          <a:p>
            <a:pPr marL="742950" lvl="1" indent="-285750" algn="l">
              <a:buFont typeface="+mj-lt"/>
              <a:buAutoNum type="arabicPeriod"/>
            </a:pPr>
            <a:r>
              <a:rPr lang="en-US" b="1" i="0" dirty="0">
                <a:solidFill>
                  <a:srgbClr val="0D0D0D"/>
                </a:solidFill>
                <a:effectLst/>
                <a:highlight>
                  <a:srgbClr val="FFFFFF"/>
                </a:highlight>
                <a:latin typeface="ui-sans-serif"/>
              </a:rPr>
              <a:t>Funding and Support</a:t>
            </a:r>
            <a:r>
              <a:rPr lang="en-US" b="0" i="0" dirty="0">
                <a:solidFill>
                  <a:srgbClr val="0D0D0D"/>
                </a:solidFill>
                <a:effectLst/>
                <a:highlight>
                  <a:srgbClr val="FFFFFF"/>
                </a:highlight>
                <a:latin typeface="ui-sans-serif"/>
              </a:rPr>
              <a:t>: Increase funding to make these technologies accessible in resource-limited settings.</a:t>
            </a:r>
          </a:p>
          <a:p>
            <a:pPr algn="l">
              <a:buFont typeface="+mj-lt"/>
              <a:buAutoNum type="arabicPeriod"/>
            </a:pPr>
            <a:r>
              <a:rPr lang="en-US" b="1" i="0" dirty="0">
                <a:solidFill>
                  <a:srgbClr val="0D0D0D"/>
                </a:solidFill>
                <a:effectLst/>
                <a:highlight>
                  <a:srgbClr val="FFFFFF"/>
                </a:highlight>
                <a:latin typeface="ui-sans-serif"/>
              </a:rPr>
              <a:t>Training and Education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Comprehensive Training</a:t>
            </a:r>
            <a:r>
              <a:rPr lang="en-US" b="0" i="0" dirty="0">
                <a:solidFill>
                  <a:srgbClr val="0D0D0D"/>
                </a:solidFill>
                <a:effectLst/>
                <a:highlight>
                  <a:srgbClr val="FFFFFF"/>
                </a:highlight>
                <a:latin typeface="ui-sans-serif"/>
              </a:rPr>
              <a:t>: Establish robust training programs for clinical staff.</a:t>
            </a:r>
          </a:p>
          <a:p>
            <a:pPr marL="742950" lvl="1" indent="-285750" algn="l">
              <a:buFont typeface="+mj-lt"/>
              <a:buAutoNum type="arabicPeriod"/>
            </a:pPr>
            <a:r>
              <a:rPr lang="en-US" b="1" i="0" dirty="0">
                <a:solidFill>
                  <a:srgbClr val="0D0D0D"/>
                </a:solidFill>
                <a:effectLst/>
                <a:highlight>
                  <a:srgbClr val="FFFFFF"/>
                </a:highlight>
                <a:latin typeface="ui-sans-serif"/>
              </a:rPr>
              <a:t>Collaborative Research</a:t>
            </a:r>
            <a:r>
              <a:rPr lang="en-US" b="0" i="0" dirty="0">
                <a:solidFill>
                  <a:srgbClr val="0D0D0D"/>
                </a:solidFill>
                <a:effectLst/>
                <a:highlight>
                  <a:srgbClr val="FFFFFF"/>
                </a:highlight>
                <a:latin typeface="ui-sans-serif"/>
              </a:rPr>
              <a:t>: Encourage research collaborations to drive innovation.</a:t>
            </a:r>
          </a:p>
          <a:p>
            <a:pPr algn="l">
              <a:buFont typeface="+mj-lt"/>
              <a:buAutoNum type="arabicPeriod"/>
            </a:pPr>
            <a:r>
              <a:rPr lang="en-US" b="1" i="0" dirty="0">
                <a:solidFill>
                  <a:srgbClr val="0D0D0D"/>
                </a:solidFill>
                <a:effectLst/>
                <a:highlight>
                  <a:srgbClr val="FFFFFF"/>
                </a:highlight>
                <a:latin typeface="ui-sans-serif"/>
              </a:rPr>
              <a:t>Standardization of Protocols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Guidelines and Quality Assurance</a:t>
            </a:r>
            <a:r>
              <a:rPr lang="en-US" b="0" i="0" dirty="0">
                <a:solidFill>
                  <a:srgbClr val="0D0D0D"/>
                </a:solidFill>
                <a:effectLst/>
                <a:highlight>
                  <a:srgbClr val="FFFFFF"/>
                </a:highlight>
                <a:latin typeface="ui-sans-serif"/>
              </a:rPr>
              <a:t>: Develop and implement standardized guidelines and quality assurance programs.</a:t>
            </a:r>
          </a:p>
        </p:txBody>
      </p:sp>
      <p:pic>
        <p:nvPicPr>
          <p:cNvPr id="6" name="Picture 5">
            <a:extLst>
              <a:ext uri="{FF2B5EF4-FFF2-40B4-BE49-F238E27FC236}">
                <a16:creationId xmlns:a16="http://schemas.microsoft.com/office/drawing/2014/main" id="{B33A48EC-343F-B05F-FDFE-443BA3D4B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248" y="25602357"/>
            <a:ext cx="9295238" cy="6398777"/>
          </a:xfrm>
          <a:prstGeom prst="rect">
            <a:avLst/>
          </a:prstGeom>
        </p:spPr>
      </p:pic>
      <p:pic>
        <p:nvPicPr>
          <p:cNvPr id="8" name="Picture 7" descr="A screen shot of a device&#10;&#10;Description automatically generated">
            <a:extLst>
              <a:ext uri="{FF2B5EF4-FFF2-40B4-BE49-F238E27FC236}">
                <a16:creationId xmlns:a16="http://schemas.microsoft.com/office/drawing/2014/main" id="{A7D8CC75-998A-7E87-99B6-F52E68F392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1892" y="11598231"/>
            <a:ext cx="7695908" cy="4403769"/>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4098</TotalTime>
  <Words>1442</Words>
  <Application>Microsoft Macintosh PowerPoint</Application>
  <PresentationFormat>Custom</PresentationFormat>
  <Paragraphs>120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Libre Baskerville</vt:lpstr>
      <vt:lpstr>ui-sans-serif</vt:lpstr>
      <vt:lpstr>Montserrat Light</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Shanaya Malik</cp:lastModifiedBy>
  <cp:revision>304</cp:revision>
  <cp:lastPrinted>2024-05-28T03:58:21Z</cp:lastPrinted>
  <dcterms:modified xsi:type="dcterms:W3CDTF">2024-05-29T06:03:08Z</dcterms:modified>
  <cp:category>templates for scientific poster</cp:category>
</cp:coreProperties>
</file>