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  <p:embeddedFont>
      <p:font typeface="Merriweath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Lato-bold.fntdata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Italic.fntdata"/><Relationship Id="rId47" Type="http://schemas.openxmlformats.org/officeDocument/2006/relationships/font" Target="fonts/Lato-italic.fntdata"/><Relationship Id="rId49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italic.fntdata"/><Relationship Id="rId50" Type="http://schemas.openxmlformats.org/officeDocument/2006/relationships/font" Target="fonts/Merriweather-bold.fntdata"/><Relationship Id="rId52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25c3e860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25c3e86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027fa6842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027fa684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2748b539_6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2748b539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025c3e860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025c3e86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027fa68e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027fa68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27fa68e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27fa68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27fa68e0_2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27fa68e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027fa68e0_2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027fa68e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27fa68e0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27fa68e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4ef46b1d8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4ef46b1d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025c3e860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025c3e86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78ab6d933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78ab6d9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84058350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8405835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84058350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8405835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84058350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8405835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840583501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8405835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78ab6d93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78ab6d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840583501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8405835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78ab6d933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78ab6d9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78ab6d933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78ab6d9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025ae1c9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025ae1c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78ab6d933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78ab6d9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78ab6d933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78ab6d93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78ab6d933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78ab6d9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25ae1c9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25ae1c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025ae1c9c_2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025ae1c9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025ae1c9c_2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025ae1c9c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25ae1c9c_2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25ae1c9c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25c3e860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25c3e86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700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Красно-Чёрное Дерево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Фаизова Алсу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09-913 группа КФУ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май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4294967295" type="body"/>
          </p:nvPr>
        </p:nvSpPr>
        <p:spPr>
          <a:xfrm>
            <a:off x="0" y="0"/>
            <a:ext cx="2607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 u="sng">
                <a:latin typeface="Merriweather"/>
                <a:ea typeface="Merriweather"/>
                <a:cs typeface="Merriweather"/>
                <a:sym typeface="Merriweather"/>
              </a:rPr>
              <a:t>Получили</a:t>
            </a:r>
            <a:r>
              <a:rPr lang="ru" sz="1900" u="sng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900" u="sng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825" y="-164475"/>
            <a:ext cx="6113874" cy="544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4294967295" type="body"/>
          </p:nvPr>
        </p:nvSpPr>
        <p:spPr>
          <a:xfrm>
            <a:off x="1964400" y="0"/>
            <a:ext cx="2607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нарушение свойства 3)</a:t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4294967295" type="title"/>
          </p:nvPr>
        </p:nvSpPr>
        <p:spPr>
          <a:xfrm>
            <a:off x="697375" y="17686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Чиним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575" y="399625"/>
            <a:ext cx="5494251" cy="35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idx="4294967295" type="title"/>
          </p:nvPr>
        </p:nvSpPr>
        <p:spPr>
          <a:xfrm>
            <a:off x="372500" y="3556575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Случай I: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“трюк с красным дядей”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latin typeface="Merriweather"/>
                <a:ea typeface="Merriweather"/>
                <a:cs typeface="Merriweather"/>
                <a:sym typeface="Merriweather"/>
              </a:rPr>
              <a:t>*</a:t>
            </a:r>
            <a:r>
              <a:rPr lang="ru" sz="9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обходимся перекрашиванием</a:t>
            </a:r>
            <a:endParaRPr sz="9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5" name="Google Shape;175;p23"/>
          <p:cNvSpPr txBox="1"/>
          <p:nvPr>
            <p:ph idx="4294967295" type="title"/>
          </p:nvPr>
        </p:nvSpPr>
        <p:spPr>
          <a:xfrm>
            <a:off x="3952475" y="27820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текущая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вершина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6" name="Google Shape;176;p23"/>
          <p:cNvSpPr txBox="1"/>
          <p:nvPr>
            <p:ph idx="4294967295" type="title"/>
          </p:nvPr>
        </p:nvSpPr>
        <p:spPr>
          <a:xfrm>
            <a:off x="4641600" y="14638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меняем 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цвета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Google Shape;177;p23"/>
          <p:cNvSpPr txBox="1"/>
          <p:nvPr>
            <p:ph idx="4294967295" type="title"/>
          </p:nvPr>
        </p:nvSpPr>
        <p:spPr>
          <a:xfrm>
            <a:off x="6038863" y="8647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делаем 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текущей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4294967295" type="title"/>
          </p:nvPr>
        </p:nvSpPr>
        <p:spPr>
          <a:xfrm>
            <a:off x="372500" y="3556575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Случай II: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“кто мы отцу,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кто отец деду?”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400" y="437527"/>
            <a:ext cx="3474399" cy="38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>
            <p:ph idx="4294967295" type="title"/>
          </p:nvPr>
        </p:nvSpPr>
        <p:spPr>
          <a:xfrm>
            <a:off x="5568775" y="26664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текущая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вершина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85" name="Google Shape;185;p24"/>
          <p:cNvCxnSpPr/>
          <p:nvPr/>
        </p:nvCxnSpPr>
        <p:spPr>
          <a:xfrm>
            <a:off x="5195825" y="2272700"/>
            <a:ext cx="7500" cy="2394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4"/>
          <p:cNvCxnSpPr/>
          <p:nvPr/>
        </p:nvCxnSpPr>
        <p:spPr>
          <a:xfrm flipH="1">
            <a:off x="5318100" y="1562500"/>
            <a:ext cx="199200" cy="331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100" y="716502"/>
            <a:ext cx="5805149" cy="37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idx="4294967295" type="title"/>
          </p:nvPr>
        </p:nvSpPr>
        <p:spPr>
          <a:xfrm>
            <a:off x="3946650" y="1602688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Левый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поворот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9">
            <a:off x="3319687" y="1526495"/>
            <a:ext cx="1152526" cy="40381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idx="4294967295" type="title"/>
          </p:nvPr>
        </p:nvSpPr>
        <p:spPr>
          <a:xfrm>
            <a:off x="3090288" y="6121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делаем 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текущей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4294967295" type="title"/>
          </p:nvPr>
        </p:nvSpPr>
        <p:spPr>
          <a:xfrm>
            <a:off x="296300" y="3785175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Случай II: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продолжение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000" y="615925"/>
            <a:ext cx="7318007" cy="3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>
            <p:ph idx="4294967295" type="title"/>
          </p:nvPr>
        </p:nvSpPr>
        <p:spPr>
          <a:xfrm>
            <a:off x="1826000" y="104420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меняем 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цвета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9">
            <a:off x="1188712" y="2871883"/>
            <a:ext cx="1152526" cy="40381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idx="4294967295" type="title"/>
          </p:nvPr>
        </p:nvSpPr>
        <p:spPr>
          <a:xfrm>
            <a:off x="956363" y="2001813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текущая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3000" y="615925"/>
            <a:ext cx="6369549" cy="36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>
            <p:ph idx="4294967295" type="title"/>
          </p:nvPr>
        </p:nvSpPr>
        <p:spPr>
          <a:xfrm>
            <a:off x="3641850" y="1450288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Правый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поворот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4294967295" type="title"/>
          </p:nvPr>
        </p:nvSpPr>
        <p:spPr>
          <a:xfrm>
            <a:off x="1199375" y="20052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Аналогично рассматривается зеркальное расположение вершин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idx="4294967295" type="title"/>
          </p:nvPr>
        </p:nvSpPr>
        <p:spPr>
          <a:xfrm>
            <a:off x="2647025" y="2070675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Если доходим до корня - красим его в чёрный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4294967295" type="title"/>
          </p:nvPr>
        </p:nvSpPr>
        <p:spPr>
          <a:xfrm>
            <a:off x="2529250" y="20052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Отдохнули...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</a:t>
            </a:r>
            <a:endParaRPr/>
          </a:p>
        </p:txBody>
      </p:sp>
      <p:sp>
        <p:nvSpPr>
          <p:cNvPr id="222" name="Google Shape;222;p29"/>
          <p:cNvSpPr txBox="1"/>
          <p:nvPr>
            <p:ph idx="2" type="body"/>
          </p:nvPr>
        </p:nvSpPr>
        <p:spPr>
          <a:xfrm>
            <a:off x="4996500" y="1469250"/>
            <a:ext cx="3837000" cy="32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Удаление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вершины</a:t>
            </a:r>
            <a:r>
              <a:rPr lang="ru" sz="1200"/>
              <a:t>	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074" y="238400"/>
            <a:ext cx="6259925" cy="44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04535">
            <a:off x="4092857" y="2981587"/>
            <a:ext cx="818758" cy="28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5165" y="302200"/>
            <a:ext cx="6333674" cy="45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>
            <p:ph idx="4294967295" type="title"/>
          </p:nvPr>
        </p:nvSpPr>
        <p:spPr>
          <a:xfrm>
            <a:off x="99175" y="15240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Рассмотрим случай: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у удаляемой 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листовые дети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30"/>
          <p:cNvSpPr txBox="1"/>
          <p:nvPr>
            <p:ph idx="4294967295" type="title"/>
          </p:nvPr>
        </p:nvSpPr>
        <p:spPr>
          <a:xfrm>
            <a:off x="2110425" y="3985175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просто удаляем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" name="Google Shape;232;p30"/>
          <p:cNvSpPr txBox="1"/>
          <p:nvPr>
            <p:ph idx="4294967295" type="title"/>
          </p:nvPr>
        </p:nvSpPr>
        <p:spPr>
          <a:xfrm>
            <a:off x="5046725" y="3323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красная?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p30"/>
          <p:cNvSpPr txBox="1"/>
          <p:nvPr>
            <p:ph idx="4294967295" type="title"/>
          </p:nvPr>
        </p:nvSpPr>
        <p:spPr>
          <a:xfrm>
            <a:off x="4850100" y="315925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- всё ок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3" y="575313"/>
            <a:ext cx="5571449" cy="39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519818">
            <a:off x="4169698" y="3094440"/>
            <a:ext cx="1069128" cy="314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4475" y="415150"/>
            <a:ext cx="6018475" cy="43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>
            <p:ph idx="4294967295" type="title"/>
          </p:nvPr>
        </p:nvSpPr>
        <p:spPr>
          <a:xfrm>
            <a:off x="5046725" y="795525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-балансировка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31"/>
          <p:cNvSpPr txBox="1"/>
          <p:nvPr>
            <p:ph idx="4294967295" type="title"/>
          </p:nvPr>
        </p:nvSpPr>
        <p:spPr>
          <a:xfrm>
            <a:off x="99175" y="15240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Рассмотрим случай: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у удаляемой 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листовые дети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3" name="Google Shape;243;p31"/>
          <p:cNvSpPr txBox="1"/>
          <p:nvPr>
            <p:ph idx="4294967295" type="title"/>
          </p:nvPr>
        </p:nvSpPr>
        <p:spPr>
          <a:xfrm>
            <a:off x="2425050" y="39982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удаляем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31"/>
          <p:cNvSpPr txBox="1"/>
          <p:nvPr>
            <p:ph idx="4294967295" type="title"/>
          </p:nvPr>
        </p:nvSpPr>
        <p:spPr>
          <a:xfrm>
            <a:off x="5046725" y="3323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чёрная</a:t>
            </a: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Красно-чёрное дерево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двоичное дерево поиска, в котором баланс осуществляется на основе "цвета" узла дерева, принимающий значение либо "красный", либо "чёрный".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725" y="548199"/>
            <a:ext cx="5900700" cy="4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39">
            <a:off x="6128637" y="1405770"/>
            <a:ext cx="1152526" cy="40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925" y="308324"/>
            <a:ext cx="6181824" cy="44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>
            <p:ph idx="4294967295" type="title"/>
          </p:nvPr>
        </p:nvSpPr>
        <p:spPr>
          <a:xfrm>
            <a:off x="99175" y="22860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Рассмотрим случай: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удаляемая вершина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имеет одного ребёнка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*не может быть красной, </a:t>
            </a:r>
            <a:endParaRPr sz="9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а ребёнок не может быть черным</a:t>
            </a:r>
            <a:endParaRPr sz="9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иначе нарушалось бы св-во 4)</a:t>
            </a:r>
            <a:endParaRPr sz="9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3" name="Google Shape;253;p32"/>
          <p:cNvSpPr txBox="1"/>
          <p:nvPr>
            <p:ph idx="4294967295" type="title"/>
          </p:nvPr>
        </p:nvSpPr>
        <p:spPr>
          <a:xfrm>
            <a:off x="2578300" y="4024450"/>
            <a:ext cx="48948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ребенок сменяет родителя и перекрашивается в чёрный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idx="4294967295" type="title"/>
          </p:nvPr>
        </p:nvSpPr>
        <p:spPr>
          <a:xfrm>
            <a:off x="2529250" y="20052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Удаление красной вершины ничего не портит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idx="4294967295" type="title"/>
          </p:nvPr>
        </p:nvSpPr>
        <p:spPr>
          <a:xfrm>
            <a:off x="658800" y="641250"/>
            <a:ext cx="7826400" cy="3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021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При удалении узла с двумя нелистовыми потомками ищем наименьший элемент в его правом поддереве и перемещаем его значение в удаляемый узел. Затем мы удаляем узел, из которого копировали значение.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idx="4294967295" type="title"/>
          </p:nvPr>
        </p:nvSpPr>
        <p:spPr>
          <a:xfrm>
            <a:off x="658800" y="641250"/>
            <a:ext cx="7826400" cy="3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021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Копирование значения из одного узла в другой не нарушает свойств красно-чёрного дерева, так как структура дерева и цвета узлов не изменяются.</a:t>
            </a:r>
            <a:endParaRPr b="0" sz="1800">
              <a:solidFill>
                <a:srgbClr val="2021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4294967295" type="title"/>
          </p:nvPr>
        </p:nvSpPr>
        <p:spPr>
          <a:xfrm>
            <a:off x="658800" y="641250"/>
            <a:ext cx="7826400" cy="3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021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Стоит заметить, что новый удаляемый узел не может иметь сразу два дочерних нелистовых узла, так как в противном случае он не будет являться наименьшим элементом. </a:t>
            </a:r>
            <a:endParaRPr b="0" sz="1800">
              <a:solidFill>
                <a:srgbClr val="2021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idx="4294967295" type="title"/>
          </p:nvPr>
        </p:nvSpPr>
        <p:spPr>
          <a:xfrm>
            <a:off x="828375" y="154525"/>
            <a:ext cx="7826400" cy="3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800">
                <a:solidFill>
                  <a:srgbClr val="2021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Таким образом, получается, что случай удаления узла, имеющего два нелистовых потомка, сводится к случаю удаления узла, содержащего как максимум один дочерний нелистовой узел.</a:t>
            </a:r>
            <a:r>
              <a:rPr b="0" lang="ru" sz="1800">
                <a:solidFill>
                  <a:srgbClr val="2021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sz="1800">
              <a:solidFill>
                <a:srgbClr val="2021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>
            <a:off x="1532532" y="3710534"/>
            <a:ext cx="11370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37"/>
          <p:cNvCxnSpPr/>
          <p:nvPr/>
        </p:nvCxnSpPr>
        <p:spPr>
          <a:xfrm flipH="1">
            <a:off x="1436832" y="3712859"/>
            <a:ext cx="957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37"/>
          <p:cNvSpPr/>
          <p:nvPr/>
        </p:nvSpPr>
        <p:spPr>
          <a:xfrm>
            <a:off x="1433075" y="3722388"/>
            <a:ext cx="198900" cy="20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37"/>
          <p:cNvCxnSpPr/>
          <p:nvPr/>
        </p:nvCxnSpPr>
        <p:spPr>
          <a:xfrm>
            <a:off x="7422482" y="3439584"/>
            <a:ext cx="11370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3" name="Google Shape;283;p37"/>
          <p:cNvGrpSpPr/>
          <p:nvPr/>
        </p:nvGrpSpPr>
        <p:grpSpPr>
          <a:xfrm>
            <a:off x="7323025" y="3441909"/>
            <a:ext cx="198900" cy="571800"/>
            <a:chOff x="1422700" y="2294396"/>
            <a:chExt cx="198900" cy="571800"/>
          </a:xfrm>
        </p:grpSpPr>
        <p:cxnSp>
          <p:nvCxnSpPr>
            <p:cNvPr id="284" name="Google Shape;284;p37"/>
            <p:cNvCxnSpPr/>
            <p:nvPr/>
          </p:nvCxnSpPr>
          <p:spPr>
            <a:xfrm flipH="1">
              <a:off x="1426457" y="2294396"/>
              <a:ext cx="95700" cy="57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" name="Google Shape;285;p37"/>
            <p:cNvSpPr/>
            <p:nvPr/>
          </p:nvSpPr>
          <p:spPr>
            <a:xfrm>
              <a:off x="1422700" y="2303925"/>
              <a:ext cx="198900" cy="2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" name="Google Shape;286;p37"/>
          <p:cNvCxnSpPr/>
          <p:nvPr/>
        </p:nvCxnSpPr>
        <p:spPr>
          <a:xfrm>
            <a:off x="4427957" y="3630084"/>
            <a:ext cx="11370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7" name="Google Shape;287;p37"/>
          <p:cNvGrpSpPr/>
          <p:nvPr/>
        </p:nvGrpSpPr>
        <p:grpSpPr>
          <a:xfrm>
            <a:off x="4328500" y="3632409"/>
            <a:ext cx="198900" cy="571800"/>
            <a:chOff x="1422700" y="2294396"/>
            <a:chExt cx="198900" cy="571800"/>
          </a:xfrm>
        </p:grpSpPr>
        <p:cxnSp>
          <p:nvCxnSpPr>
            <p:cNvPr id="288" name="Google Shape;288;p37"/>
            <p:cNvCxnSpPr/>
            <p:nvPr/>
          </p:nvCxnSpPr>
          <p:spPr>
            <a:xfrm flipH="1">
              <a:off x="1426457" y="2294396"/>
              <a:ext cx="95700" cy="57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9" name="Google Shape;289;p37"/>
            <p:cNvSpPr/>
            <p:nvPr/>
          </p:nvSpPr>
          <p:spPr>
            <a:xfrm>
              <a:off x="1422700" y="2303925"/>
              <a:ext cx="198900" cy="2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0" name="Google Shape;290;p37"/>
          <p:cNvCxnSpPr>
            <a:stCxn id="291" idx="7"/>
            <a:endCxn id="292" idx="0"/>
          </p:cNvCxnSpPr>
          <p:nvPr/>
        </p:nvCxnSpPr>
        <p:spPr>
          <a:xfrm flipH="1">
            <a:off x="7461597" y="4015503"/>
            <a:ext cx="1836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>
            <a:stCxn id="294" idx="0"/>
            <a:endCxn id="291" idx="1"/>
          </p:cNvCxnSpPr>
          <p:nvPr/>
        </p:nvCxnSpPr>
        <p:spPr>
          <a:xfrm rot="10800000">
            <a:off x="7504425" y="4015513"/>
            <a:ext cx="2619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7"/>
          <p:cNvSpPr/>
          <p:nvPr/>
        </p:nvSpPr>
        <p:spPr>
          <a:xfrm>
            <a:off x="7475425" y="3984838"/>
            <a:ext cx="198900" cy="209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1319725" y="4238463"/>
            <a:ext cx="198900" cy="2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1624525" y="4238463"/>
            <a:ext cx="198900" cy="2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7209675" y="3967513"/>
            <a:ext cx="198900" cy="2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4215150" y="4158013"/>
            <a:ext cx="198900" cy="2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4519950" y="4158013"/>
            <a:ext cx="198900" cy="2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7362075" y="4348513"/>
            <a:ext cx="198900" cy="2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7666875" y="4348513"/>
            <a:ext cx="198900" cy="2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775" y="340425"/>
            <a:ext cx="5788850" cy="414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38048">
            <a:off x="3322201" y="788832"/>
            <a:ext cx="1168600" cy="40943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>
            <p:ph idx="4294967295" type="title"/>
          </p:nvPr>
        </p:nvSpPr>
        <p:spPr>
          <a:xfrm>
            <a:off x="2425050" y="41506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находим самую левую в правом поддереве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36836">
            <a:off x="3080760" y="2671786"/>
            <a:ext cx="658760" cy="23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3627" y="497425"/>
            <a:ext cx="5788850" cy="414866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>
            <p:ph idx="4294967295" type="title"/>
          </p:nvPr>
        </p:nvSpPr>
        <p:spPr>
          <a:xfrm>
            <a:off x="99175" y="15240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Рассмотрим случай: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у удаляемой два 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нелистовых ребенка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0" name="Google Shape;310;p38"/>
          <p:cNvSpPr txBox="1"/>
          <p:nvPr>
            <p:ph idx="4294967295" type="title"/>
          </p:nvPr>
        </p:nvSpPr>
        <p:spPr>
          <a:xfrm>
            <a:off x="1596700" y="4255350"/>
            <a:ext cx="62358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замещаем значение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1" name="Google Shape;311;p38"/>
          <p:cNvSpPr txBox="1"/>
          <p:nvPr>
            <p:ph idx="4294967295" type="title"/>
          </p:nvPr>
        </p:nvSpPr>
        <p:spPr>
          <a:xfrm>
            <a:off x="5046725" y="3323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 будто удалили </a:t>
            </a: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красную 15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2" name="Google Shape;312;p38"/>
          <p:cNvSpPr txBox="1"/>
          <p:nvPr>
            <p:ph idx="4294967295" type="title"/>
          </p:nvPr>
        </p:nvSpPr>
        <p:spPr>
          <a:xfrm>
            <a:off x="5046725" y="1024125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-балансировка 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не нужна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idx="4294967295" type="title"/>
          </p:nvPr>
        </p:nvSpPr>
        <p:spPr>
          <a:xfrm>
            <a:off x="2529250" y="20052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При удалении чёрной</a:t>
            </a:r>
            <a:r>
              <a:rPr lang="ru" sz="23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3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запускаем балансировку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37" y="675012"/>
            <a:ext cx="7353525" cy="37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0"/>
          <p:cNvSpPr txBox="1"/>
          <p:nvPr>
            <p:ph idx="4294967295" type="title"/>
          </p:nvPr>
        </p:nvSpPr>
        <p:spPr>
          <a:xfrm>
            <a:off x="99175" y="15240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Рассмотрим случай: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удалили </a:t>
            </a:r>
            <a:r>
              <a:rPr lang="ru" sz="2000">
                <a:latin typeface="Merriweather"/>
                <a:ea typeface="Merriweather"/>
                <a:cs typeface="Merriweather"/>
                <a:sym typeface="Merriweather"/>
              </a:rPr>
              <a:t>40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idx="4294967295" type="title"/>
          </p:nvPr>
        </p:nvSpPr>
        <p:spPr>
          <a:xfrm>
            <a:off x="2529250" y="200525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9" name="Google Shape;329;p41"/>
          <p:cNvSpPr txBox="1"/>
          <p:nvPr>
            <p:ph idx="4294967295" type="title"/>
          </p:nvPr>
        </p:nvSpPr>
        <p:spPr>
          <a:xfrm>
            <a:off x="697375" y="17686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Чиним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25" y="595093"/>
            <a:ext cx="3723450" cy="395330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/>
          <p:cNvSpPr txBox="1"/>
          <p:nvPr>
            <p:ph idx="4294967295" type="title"/>
          </p:nvPr>
        </p:nvSpPr>
        <p:spPr>
          <a:xfrm>
            <a:off x="67700" y="4013775"/>
            <a:ext cx="4626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Случай I: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“красный брат”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425" y="586450"/>
            <a:ext cx="7068976" cy="37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/>
          <p:nvPr>
            <p:ph idx="4294967295" type="title"/>
          </p:nvPr>
        </p:nvSpPr>
        <p:spPr>
          <a:xfrm>
            <a:off x="4085375" y="6108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меняем 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цвета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4" name="Google Shape;3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2225" y="701125"/>
            <a:ext cx="6721775" cy="3613197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1"/>
          <p:cNvSpPr txBox="1"/>
          <p:nvPr>
            <p:ph idx="4294967295" type="title"/>
          </p:nvPr>
        </p:nvSpPr>
        <p:spPr>
          <a:xfrm>
            <a:off x="3641850" y="1602688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Левый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поворот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Свойства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Каждый узел  красный или чёрный 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Корень и листья(NIL) чёрные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Родитель красного - чёрный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AutoNum type="arabicPeriod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Все пути от x до листа имеют одинаковое количество чёрных вершин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idx="4294967295" type="title"/>
          </p:nvPr>
        </p:nvSpPr>
        <p:spPr>
          <a:xfrm>
            <a:off x="697375" y="17686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Чиним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42"/>
          <p:cNvSpPr txBox="1"/>
          <p:nvPr>
            <p:ph idx="4294967295" type="title"/>
          </p:nvPr>
        </p:nvSpPr>
        <p:spPr>
          <a:xfrm>
            <a:off x="67700" y="4013775"/>
            <a:ext cx="4626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Случай II(a,b):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“чёрный брат”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2" name="Google Shape;342;p42"/>
          <p:cNvSpPr txBox="1"/>
          <p:nvPr>
            <p:ph idx="4294967295" type="title"/>
          </p:nvPr>
        </p:nvSpPr>
        <p:spPr>
          <a:xfrm>
            <a:off x="3232000" y="2020200"/>
            <a:ext cx="4293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Оба племянника чёрные-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красим брата в красный, отца в черный. Рассматриваем отца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000" y="141738"/>
            <a:ext cx="4549200" cy="48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/>
          <p:nvPr>
            <p:ph idx="4294967295" type="title"/>
          </p:nvPr>
        </p:nvSpPr>
        <p:spPr>
          <a:xfrm>
            <a:off x="5651388" y="30106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новый 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брат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375" y="900875"/>
            <a:ext cx="6975025" cy="33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2"/>
          <p:cNvSpPr txBox="1"/>
          <p:nvPr>
            <p:ph idx="4294967295" type="title"/>
          </p:nvPr>
        </p:nvSpPr>
        <p:spPr>
          <a:xfrm>
            <a:off x="2203200" y="16162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меняем 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цвета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7" name="Google Shape;34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4275" y="911600"/>
            <a:ext cx="6753523" cy="32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2"/>
          <p:cNvSpPr txBox="1"/>
          <p:nvPr>
            <p:ph idx="4294967295" type="title"/>
          </p:nvPr>
        </p:nvSpPr>
        <p:spPr>
          <a:xfrm>
            <a:off x="3946650" y="1297888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Правый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поворот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idx="4294967295" type="title"/>
          </p:nvPr>
        </p:nvSpPr>
        <p:spPr>
          <a:xfrm>
            <a:off x="697375" y="17686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Чиним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4" name="Google Shape;354;p43"/>
          <p:cNvSpPr txBox="1"/>
          <p:nvPr>
            <p:ph idx="4294967295" type="title"/>
          </p:nvPr>
        </p:nvSpPr>
        <p:spPr>
          <a:xfrm>
            <a:off x="67700" y="4013775"/>
            <a:ext cx="46269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Случай III(c):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latin typeface="Merriweather"/>
                <a:ea typeface="Merriweather"/>
                <a:cs typeface="Merriweather"/>
                <a:sym typeface="Merriweather"/>
              </a:rPr>
              <a:t>“брат чёрный”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55" name="Google Shape;3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325" y="191275"/>
            <a:ext cx="4096625" cy="476094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3"/>
          <p:cNvSpPr txBox="1"/>
          <p:nvPr>
            <p:ph idx="4294967295" type="title"/>
          </p:nvPr>
        </p:nvSpPr>
        <p:spPr>
          <a:xfrm>
            <a:off x="5902713" y="30748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новый 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брат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57" name="Google Shape;3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3575" y="478875"/>
            <a:ext cx="7014374" cy="38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9625" y="597175"/>
            <a:ext cx="7014374" cy="349702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3"/>
          <p:cNvSpPr txBox="1"/>
          <p:nvPr>
            <p:ph idx="4294967295" type="title"/>
          </p:nvPr>
        </p:nvSpPr>
        <p:spPr>
          <a:xfrm>
            <a:off x="3794250" y="1297888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Левый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поворот</a:t>
            </a:r>
            <a:endParaRPr sz="180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Фоновый значок указателя на временной шкале&#10;" id="368" name="Google Shape;368;p45"/>
          <p:cNvSpPr/>
          <p:nvPr/>
        </p:nvSpPr>
        <p:spPr>
          <a:xfrm>
            <a:off x="1153476" y="2199336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5"/>
          <p:cNvSpPr txBox="1"/>
          <p:nvPr>
            <p:ph idx="4294967295" type="body"/>
          </p:nvPr>
        </p:nvSpPr>
        <p:spPr>
          <a:xfrm>
            <a:off x="1153465" y="2336886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Расход памяти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70" name="Google Shape;370;p45"/>
          <p:cNvGrpSpPr/>
          <p:nvPr/>
        </p:nvGrpSpPr>
        <p:grpSpPr>
          <a:xfrm>
            <a:off x="1781811" y="1610551"/>
            <a:ext cx="198900" cy="593656"/>
            <a:chOff x="777447" y="1610215"/>
            <a:chExt cx="198900" cy="593656"/>
          </a:xfrm>
        </p:grpSpPr>
        <p:cxnSp>
          <p:nvCxnSpPr>
            <p:cNvPr id="371" name="Google Shape;371;p4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p4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45"/>
          <p:cNvSpPr txBox="1"/>
          <p:nvPr>
            <p:ph idx="4294967295" type="body"/>
          </p:nvPr>
        </p:nvSpPr>
        <p:spPr>
          <a:xfrm>
            <a:off x="1576950" y="12256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600">
                <a:latin typeface="Raleway"/>
                <a:ea typeface="Raleway"/>
                <a:cs typeface="Raleway"/>
                <a:sym typeface="Raleway"/>
              </a:rPr>
              <a:t>O(n)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Фоновый значок указателя на временной шкале&#10;" id="374" name="Google Shape;374;p45"/>
          <p:cNvSpPr/>
          <p:nvPr/>
        </p:nvSpPr>
        <p:spPr>
          <a:xfrm>
            <a:off x="2629595" y="2199336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5"/>
          <p:cNvSpPr txBox="1"/>
          <p:nvPr>
            <p:ph idx="4294967295" type="body"/>
          </p:nvPr>
        </p:nvSpPr>
        <p:spPr>
          <a:xfrm>
            <a:off x="2938858" y="2336886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Поиск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76" name="Google Shape;376;p45"/>
          <p:cNvGrpSpPr/>
          <p:nvPr/>
        </p:nvGrpSpPr>
        <p:grpSpPr>
          <a:xfrm>
            <a:off x="3370432" y="2938958"/>
            <a:ext cx="198900" cy="593656"/>
            <a:chOff x="2223534" y="2938958"/>
            <a:chExt cx="198900" cy="593656"/>
          </a:xfrm>
        </p:grpSpPr>
        <p:cxnSp>
          <p:nvCxnSpPr>
            <p:cNvPr id="377" name="Google Shape;377;p4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8" name="Google Shape;378;p4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Фоновый значок указателя на временной шкале&#10;" id="379" name="Google Shape;379;p45"/>
          <p:cNvSpPr/>
          <p:nvPr/>
        </p:nvSpPr>
        <p:spPr>
          <a:xfrm>
            <a:off x="4284515" y="2199336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5"/>
          <p:cNvSpPr txBox="1"/>
          <p:nvPr>
            <p:ph idx="4294967295" type="body"/>
          </p:nvPr>
        </p:nvSpPr>
        <p:spPr>
          <a:xfrm>
            <a:off x="4580296" y="2336886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Вставка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81" name="Google Shape;381;p45"/>
          <p:cNvGrpSpPr/>
          <p:nvPr/>
        </p:nvGrpSpPr>
        <p:grpSpPr>
          <a:xfrm>
            <a:off x="5132086" y="1610551"/>
            <a:ext cx="198900" cy="593656"/>
            <a:chOff x="3918084" y="1610215"/>
            <a:chExt cx="198900" cy="593656"/>
          </a:xfrm>
        </p:grpSpPr>
        <p:cxnSp>
          <p:nvCxnSpPr>
            <p:cNvPr id="382" name="Google Shape;382;p4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3" name="Google Shape;383;p4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Фоновый значок указателя на временной шкале&#10;" id="384" name="Google Shape;384;p45"/>
          <p:cNvSpPr/>
          <p:nvPr/>
        </p:nvSpPr>
        <p:spPr>
          <a:xfrm>
            <a:off x="5939435" y="2199336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"/>
          <p:cNvSpPr txBox="1"/>
          <p:nvPr>
            <p:ph idx="4294967295" type="body"/>
          </p:nvPr>
        </p:nvSpPr>
        <p:spPr>
          <a:xfrm>
            <a:off x="6229241" y="2336886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Удаление</a:t>
            </a:r>
            <a:endParaRPr b="1"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86" name="Google Shape;386;p45"/>
          <p:cNvGrpSpPr/>
          <p:nvPr/>
        </p:nvGrpSpPr>
        <p:grpSpPr>
          <a:xfrm>
            <a:off x="6785611" y="2939293"/>
            <a:ext cx="198900" cy="593656"/>
            <a:chOff x="5958946" y="2938958"/>
            <a:chExt cx="198900" cy="593656"/>
          </a:xfrm>
        </p:grpSpPr>
        <p:cxnSp>
          <p:nvCxnSpPr>
            <p:cNvPr id="387" name="Google Shape;387;p4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8" name="Google Shape;388;p4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45"/>
          <p:cNvSpPr txBox="1"/>
          <p:nvPr>
            <p:ph idx="4294967295" type="body"/>
          </p:nvPr>
        </p:nvSpPr>
        <p:spPr>
          <a:xfrm>
            <a:off x="3024750" y="34354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600">
                <a:latin typeface="Raleway"/>
                <a:ea typeface="Raleway"/>
                <a:cs typeface="Raleway"/>
                <a:sym typeface="Raleway"/>
              </a:rPr>
              <a:t>O(log n)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0" name="Google Shape;390;p45"/>
          <p:cNvSpPr txBox="1"/>
          <p:nvPr>
            <p:ph idx="4294967295" type="body"/>
          </p:nvPr>
        </p:nvSpPr>
        <p:spPr>
          <a:xfrm>
            <a:off x="4777350" y="12256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600">
                <a:latin typeface="Raleway"/>
                <a:ea typeface="Raleway"/>
                <a:cs typeface="Raleway"/>
                <a:sym typeface="Raleway"/>
              </a:rPr>
              <a:t>O(log n)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1" name="Google Shape;391;p45"/>
          <p:cNvSpPr txBox="1"/>
          <p:nvPr>
            <p:ph idx="4294967295" type="body"/>
          </p:nvPr>
        </p:nvSpPr>
        <p:spPr>
          <a:xfrm>
            <a:off x="6453750" y="34354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600">
                <a:latin typeface="Raleway"/>
                <a:ea typeface="Raleway"/>
                <a:cs typeface="Raleway"/>
                <a:sym typeface="Raleway"/>
              </a:rPr>
              <a:t>O(log n)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Прикладывать-то как?</a:t>
            </a:r>
            <a:endParaRPr/>
          </a:p>
        </p:txBody>
      </p:sp>
      <p:sp>
        <p:nvSpPr>
          <p:cNvPr id="397" name="Google Shape;397;p4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Красно-чёрное дерево используется для организации сравнимых данных, таких как фрагменты текста или числа.</a:t>
            </a:r>
            <a:r>
              <a:rPr lang="ru" sz="14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Raleway"/>
              <a:buChar char="●"/>
            </a:pPr>
            <a:r>
              <a:rPr lang="ru" sz="1400">
                <a:solidFill>
                  <a:srgbClr val="2021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map и set в C ++ (TreeSet и TreeMap в Java)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Raleway"/>
              <a:buChar char="●"/>
            </a:pPr>
            <a:r>
              <a:rPr lang="ru" sz="1400">
                <a:solidFill>
                  <a:srgbClr val="202122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Реализация CPU Scheduling Linux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NIL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550" y="166563"/>
            <a:ext cx="6712150" cy="48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318375" y="254800"/>
            <a:ext cx="32154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color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leftChild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rightChild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parent  (кроме корня)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красно-черное дерево сохраняет свойство самобалансирующегося?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321775" y="2141100"/>
            <a:ext cx="3119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Красно-черный цвет предназначен для балансировки дерева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974250" y="2141100"/>
            <a:ext cx="3441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Ограничения, накладываемые на цвета узла, гарантируют, что любой простой путь от корня до листа не будет более чем в два раза длиннее любого другого такого пути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1509645" y="1308090"/>
            <a:ext cx="198900" cy="593656"/>
            <a:chOff x="777447" y="1610215"/>
            <a:chExt cx="198900" cy="593656"/>
          </a:xfrm>
        </p:grpSpPr>
        <p:cxnSp>
          <p:nvCxnSpPr>
            <p:cNvPr id="100" name="Google Shape;100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912300" y="1317825"/>
            <a:ext cx="198900" cy="574171"/>
            <a:chOff x="1334950" y="1610225"/>
            <a:chExt cx="198900" cy="574171"/>
          </a:xfrm>
        </p:grpSpPr>
        <p:cxnSp>
          <p:nvCxnSpPr>
            <p:cNvPr id="103" name="Google Shape;103;p17"/>
            <p:cNvCxnSpPr/>
            <p:nvPr/>
          </p:nvCxnSpPr>
          <p:spPr>
            <a:xfrm>
              <a:off x="1434407" y="1629696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7"/>
            <p:cNvSpPr/>
            <p:nvPr/>
          </p:nvSpPr>
          <p:spPr>
            <a:xfrm>
              <a:off x="1334950" y="1610225"/>
              <a:ext cx="198900" cy="2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912300" y="1891996"/>
            <a:ext cx="198900" cy="554700"/>
            <a:chOff x="1422700" y="2294396"/>
            <a:chExt cx="198900" cy="554700"/>
          </a:xfrm>
        </p:grpSpPr>
        <p:cxnSp>
          <p:nvCxnSpPr>
            <p:cNvPr id="106" name="Google Shape;106;p17"/>
            <p:cNvCxnSpPr/>
            <p:nvPr/>
          </p:nvCxnSpPr>
          <p:spPr>
            <a:xfrm>
              <a:off x="1522157" y="2294396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7"/>
            <p:cNvSpPr/>
            <p:nvPr/>
          </p:nvSpPr>
          <p:spPr>
            <a:xfrm>
              <a:off x="1422700" y="2303925"/>
              <a:ext cx="198900" cy="2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912300" y="763121"/>
            <a:ext cx="198900" cy="554700"/>
            <a:chOff x="1422700" y="2294396"/>
            <a:chExt cx="198900" cy="554700"/>
          </a:xfrm>
        </p:grpSpPr>
        <p:cxnSp>
          <p:nvCxnSpPr>
            <p:cNvPr id="109" name="Google Shape;109;p17"/>
            <p:cNvCxnSpPr/>
            <p:nvPr/>
          </p:nvCxnSpPr>
          <p:spPr>
            <a:xfrm>
              <a:off x="1522157" y="2294396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7"/>
            <p:cNvSpPr/>
            <p:nvPr/>
          </p:nvSpPr>
          <p:spPr>
            <a:xfrm>
              <a:off x="1422700" y="2303925"/>
              <a:ext cx="198900" cy="2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1509650" y="763121"/>
            <a:ext cx="198900" cy="554700"/>
            <a:chOff x="1422700" y="2294396"/>
            <a:chExt cx="198900" cy="554700"/>
          </a:xfrm>
        </p:grpSpPr>
        <p:cxnSp>
          <p:nvCxnSpPr>
            <p:cNvPr id="112" name="Google Shape;112;p17"/>
            <p:cNvCxnSpPr/>
            <p:nvPr/>
          </p:nvCxnSpPr>
          <p:spPr>
            <a:xfrm>
              <a:off x="1522157" y="2294396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7"/>
            <p:cNvSpPr/>
            <p:nvPr/>
          </p:nvSpPr>
          <p:spPr>
            <a:xfrm>
              <a:off x="1422700" y="2303925"/>
              <a:ext cx="198900" cy="2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1509650" y="1891996"/>
            <a:ext cx="198900" cy="554700"/>
            <a:chOff x="1422700" y="2294396"/>
            <a:chExt cx="198900" cy="554700"/>
          </a:xfrm>
        </p:grpSpPr>
        <p:cxnSp>
          <p:nvCxnSpPr>
            <p:cNvPr id="115" name="Google Shape;115;p17"/>
            <p:cNvCxnSpPr/>
            <p:nvPr/>
          </p:nvCxnSpPr>
          <p:spPr>
            <a:xfrm>
              <a:off x="1522157" y="2294396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7"/>
            <p:cNvSpPr/>
            <p:nvPr/>
          </p:nvSpPr>
          <p:spPr>
            <a:xfrm>
              <a:off x="1422700" y="2303925"/>
              <a:ext cx="198900" cy="2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1509645" y="2446690"/>
            <a:ext cx="198900" cy="593656"/>
            <a:chOff x="777447" y="1610215"/>
            <a:chExt cx="198900" cy="593656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1509650" y="3020871"/>
            <a:ext cx="198900" cy="554700"/>
            <a:chOff x="1422700" y="2294396"/>
            <a:chExt cx="198900" cy="554700"/>
          </a:xfrm>
        </p:grpSpPr>
        <p:cxnSp>
          <p:nvCxnSpPr>
            <p:cNvPr id="121" name="Google Shape;121;p17"/>
            <p:cNvCxnSpPr/>
            <p:nvPr/>
          </p:nvCxnSpPr>
          <p:spPr>
            <a:xfrm>
              <a:off x="1522157" y="2294396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7"/>
            <p:cNvSpPr/>
            <p:nvPr/>
          </p:nvSpPr>
          <p:spPr>
            <a:xfrm>
              <a:off x="1422700" y="2303925"/>
              <a:ext cx="198900" cy="20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7"/>
          <p:cNvGrpSpPr/>
          <p:nvPr/>
        </p:nvGrpSpPr>
        <p:grpSpPr>
          <a:xfrm>
            <a:off x="1509645" y="3585290"/>
            <a:ext cx="198900" cy="593656"/>
            <a:chOff x="777447" y="1610215"/>
            <a:chExt cx="198900" cy="593656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</a:t>
            </a:r>
            <a:endParaRPr/>
          </a:p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4727175" y="1686750"/>
            <a:ext cx="4243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Вращение поддеревьев</a:t>
            </a:r>
            <a:r>
              <a:rPr lang="ru" sz="1500"/>
              <a:t>	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Левый поворот 	 Правый поворот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7800"/>
            <a:ext cx="1889300" cy="22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275" y="2001300"/>
            <a:ext cx="2189065" cy="19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3338" y="2001288"/>
            <a:ext cx="2307329" cy="18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875" y="1906301"/>
            <a:ext cx="1789688" cy="19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4294967295" type="title"/>
          </p:nvPr>
        </p:nvSpPr>
        <p:spPr>
          <a:xfrm>
            <a:off x="751200" y="392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Имеем дерево</a:t>
            </a:r>
            <a:endParaRPr/>
          </a:p>
        </p:txBody>
      </p:sp>
      <p:sp>
        <p:nvSpPr>
          <p:cNvPr id="141" name="Google Shape;141;p19"/>
          <p:cNvSpPr txBox="1"/>
          <p:nvPr>
            <p:ph idx="4294967295" type="title"/>
          </p:nvPr>
        </p:nvSpPr>
        <p:spPr>
          <a:xfrm>
            <a:off x="848800" y="392750"/>
            <a:ext cx="7001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</a:t>
            </a:r>
            <a:r>
              <a:rPr lang="ru">
                <a:solidFill>
                  <a:schemeClr val="dk1"/>
                </a:solidFill>
              </a:rPr>
              <a:t>y</a:t>
            </a:r>
            <a:r>
              <a:rPr lang="ru"/>
              <a:t> имеет левое поддерево, передаём это поддерево под попечительство </a:t>
            </a:r>
            <a:r>
              <a:rPr lang="ru">
                <a:solidFill>
                  <a:schemeClr val="dk1"/>
                </a:solidFill>
              </a:rPr>
              <a:t>x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9"/>
          <p:cNvSpPr txBox="1"/>
          <p:nvPr>
            <p:ph idx="4294967295" type="title"/>
          </p:nvPr>
        </p:nvSpPr>
        <p:spPr>
          <a:xfrm>
            <a:off x="848800" y="549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Налаживаем связь </a:t>
            </a:r>
            <a:r>
              <a:rPr lang="ru">
                <a:solidFill>
                  <a:schemeClr val="dk1"/>
                </a:solidFill>
              </a:rPr>
              <a:t>y</a:t>
            </a:r>
            <a:r>
              <a:rPr lang="ru"/>
              <a:t> с его новым родителем </a:t>
            </a:r>
            <a:r>
              <a:rPr lang="ru">
                <a:solidFill>
                  <a:schemeClr val="dk1"/>
                </a:solidFill>
              </a:rPr>
              <a:t>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19"/>
          <p:cNvSpPr txBox="1"/>
          <p:nvPr>
            <p:ph idx="4294967295" type="title"/>
          </p:nvPr>
        </p:nvSpPr>
        <p:spPr>
          <a:xfrm>
            <a:off x="848800" y="549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Делаем</a:t>
            </a:r>
            <a:r>
              <a:rPr lang="ru"/>
              <a:t> </a:t>
            </a:r>
            <a:r>
              <a:rPr lang="ru">
                <a:solidFill>
                  <a:schemeClr val="dk1"/>
                </a:solidFill>
              </a:rPr>
              <a:t>y</a:t>
            </a:r>
            <a:r>
              <a:rPr lang="ru"/>
              <a:t> родителем </a:t>
            </a:r>
            <a:r>
              <a:rPr lang="ru">
                <a:solidFill>
                  <a:schemeClr val="dk1"/>
                </a:solidFill>
              </a:rPr>
              <a:t>x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</a:t>
            </a:r>
            <a:endParaRPr/>
          </a:p>
        </p:txBody>
      </p:sp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5148900" y="935850"/>
            <a:ext cx="3837000" cy="32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erriweather"/>
                <a:ea typeface="Merriweather"/>
                <a:cs typeface="Merriweather"/>
                <a:sym typeface="Merriweather"/>
              </a:rPr>
              <a:t>Вставка</a:t>
            </a:r>
            <a:r>
              <a:rPr lang="ru" sz="1500"/>
              <a:t>	</a:t>
            </a:r>
            <a:endParaRPr sz="1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Вставляемая</a:t>
            </a: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 вершина всегда окрашивается в красный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Могло нарушиться свойство 3 </a:t>
            </a:r>
            <a:r>
              <a:rPr b="1" lang="ru" sz="1500">
                <a:latin typeface="Merriweather"/>
                <a:ea typeface="Merriweather"/>
                <a:cs typeface="Merriweather"/>
                <a:sym typeface="Merriweather"/>
              </a:rPr>
              <a:t>):</a:t>
            </a:r>
            <a:endParaRPr b="1"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П</a:t>
            </a:r>
            <a:r>
              <a:rPr lang="ru" sz="150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е</a:t>
            </a:r>
            <a:r>
              <a:rPr lang="ru" sz="1500">
                <a:solidFill>
                  <a:srgbClr val="EFEFEF"/>
                </a:solidFill>
                <a:latin typeface="Merriweather"/>
                <a:ea typeface="Merriweather"/>
                <a:cs typeface="Merriweather"/>
                <a:sym typeface="Merriweather"/>
              </a:rPr>
              <a:t>р</a:t>
            </a:r>
            <a:r>
              <a:rPr lang="ru" sz="1500">
                <a:solidFill>
                  <a:srgbClr val="D9D9D9"/>
                </a:solidFill>
                <a:latin typeface="Merriweather"/>
                <a:ea typeface="Merriweather"/>
                <a:cs typeface="Merriweather"/>
                <a:sym typeface="Merriweather"/>
              </a:rPr>
              <a:t>е</a:t>
            </a:r>
            <a:r>
              <a:rPr lang="ru" sz="15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к</a:t>
            </a:r>
            <a:r>
              <a:rPr lang="ru" sz="1500">
                <a:solidFill>
                  <a:srgbClr val="B7B7B7"/>
                </a:solidFill>
                <a:latin typeface="Merriweather"/>
                <a:ea typeface="Merriweather"/>
                <a:cs typeface="Merriweather"/>
                <a:sym typeface="Merriweather"/>
              </a:rPr>
              <a:t>р</a:t>
            </a:r>
            <a:r>
              <a:rPr lang="ru" sz="1500">
                <a:solidFill>
                  <a:srgbClr val="999999"/>
                </a:solidFill>
                <a:latin typeface="Merriweather"/>
                <a:ea typeface="Merriweather"/>
                <a:cs typeface="Merriweather"/>
                <a:sym typeface="Merriweather"/>
              </a:rPr>
              <a:t>а</a:t>
            </a:r>
            <a:r>
              <a:rPr lang="ru" sz="15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с</a:t>
            </a:r>
            <a:r>
              <a:rPr lang="ru" sz="1500">
                <a:solidFill>
                  <a:srgbClr val="434343"/>
                </a:solidFill>
                <a:latin typeface="Merriweather"/>
                <a:ea typeface="Merriweather"/>
                <a:cs typeface="Merriweather"/>
                <a:sym typeface="Merriweather"/>
              </a:rPr>
              <a:t>к</a:t>
            </a:r>
            <a:r>
              <a:rPr lang="ru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а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20"/>
          <p:cNvSpPr txBox="1"/>
          <p:nvPr>
            <p:ph idx="2" type="body"/>
          </p:nvPr>
        </p:nvSpPr>
        <p:spPr>
          <a:xfrm rot="5399731">
            <a:off x="5041445" y="3102643"/>
            <a:ext cx="3837000" cy="32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erriweather"/>
              <a:buChar char="●"/>
            </a:pP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Пов</a:t>
            </a:r>
            <a:r>
              <a:rPr lang="ru" sz="1500">
                <a:latin typeface="Merriweather"/>
                <a:ea typeface="Merriweather"/>
                <a:cs typeface="Merriweather"/>
                <a:sym typeface="Merriweather"/>
              </a:rPr>
              <a:t>орот</a:t>
            </a:r>
            <a:endParaRPr sz="15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00" y="-152400"/>
            <a:ext cx="6213900" cy="44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0" y="0"/>
            <a:ext cx="2607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900">
                <a:latin typeface="Merriweather"/>
                <a:ea typeface="Merriweather"/>
                <a:cs typeface="Merriweather"/>
                <a:sym typeface="Merriweather"/>
              </a:rPr>
              <a:t>Добавляем: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00" y="270200"/>
            <a:ext cx="1174250" cy="1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5">
            <a:alphaModFix/>
          </a:blip>
          <a:srcRect b="49680" l="0" r="70126" t="0"/>
          <a:stretch/>
        </p:blipFill>
        <p:spPr>
          <a:xfrm>
            <a:off x="293538" y="2046975"/>
            <a:ext cx="2020524" cy="25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4275" y="-849725"/>
            <a:ext cx="6946324" cy="528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0125" y="-701383"/>
            <a:ext cx="6946325" cy="618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