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80" r:id="rId6"/>
    <p:sldId id="261" r:id="rId7"/>
    <p:sldId id="263" r:id="rId8"/>
    <p:sldId id="262" r:id="rId9"/>
    <p:sldId id="272" r:id="rId10"/>
    <p:sldId id="273" r:id="rId11"/>
    <p:sldId id="264" r:id="rId12"/>
    <p:sldId id="275" r:id="rId13"/>
    <p:sldId id="268" r:id="rId14"/>
    <p:sldId id="274" r:id="rId15"/>
    <p:sldId id="276" r:id="rId16"/>
    <p:sldId id="277" r:id="rId17"/>
    <p:sldId id="278" r:id="rId18"/>
    <p:sldId id="279" r:id="rId19"/>
    <p:sldId id="267" r:id="rId20"/>
    <p:sldId id="26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1342A-6B83-4FFA-A8EE-00DF8FE0DA7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D4FF4B-5D3C-4C9B-AF08-589561D0DC06}">
      <dgm:prSet/>
      <dgm:spPr/>
      <dgm:t>
        <a:bodyPr/>
        <a:lstStyle/>
        <a:p>
          <a:r>
            <a:rPr lang="fr-FR" b="0" i="0" dirty="0" err="1"/>
            <a:t>Convert</a:t>
          </a:r>
          <a:r>
            <a:rPr lang="fr-FR" b="0" i="0" dirty="0"/>
            <a:t> all </a:t>
          </a:r>
          <a:r>
            <a:rPr lang="fr-FR" b="0" i="0" dirty="0" err="1"/>
            <a:t>Numerical</a:t>
          </a:r>
          <a:r>
            <a:rPr lang="fr-FR" b="0" i="0" dirty="0"/>
            <a:t> Variables to </a:t>
          </a:r>
          <a:r>
            <a:rPr lang="fr-FR" b="0" i="0" dirty="0" err="1"/>
            <a:t>Character</a:t>
          </a:r>
          <a:endParaRPr lang="en-US" b="0" i="0" dirty="0"/>
        </a:p>
      </dgm:t>
    </dgm:pt>
    <dgm:pt modelId="{A4D20773-6C06-4428-8F20-EE00ECC53E8A}" type="parTrans" cxnId="{A54942C0-0EDD-4ED8-9FF9-0C06AA567353}">
      <dgm:prSet/>
      <dgm:spPr/>
      <dgm:t>
        <a:bodyPr/>
        <a:lstStyle/>
        <a:p>
          <a:endParaRPr lang="en-US"/>
        </a:p>
      </dgm:t>
    </dgm:pt>
    <dgm:pt modelId="{C109FA70-2574-463B-A503-DFE5E97A3ED8}" type="sibTrans" cxnId="{A54942C0-0EDD-4ED8-9FF9-0C06AA567353}">
      <dgm:prSet/>
      <dgm:spPr/>
      <dgm:t>
        <a:bodyPr/>
        <a:lstStyle/>
        <a:p>
          <a:endParaRPr lang="en-US"/>
        </a:p>
      </dgm:t>
    </dgm:pt>
    <dgm:pt modelId="{45F63F70-7E60-4CEA-A780-6D5E5C9BE0FA}">
      <dgm:prSet custT="1"/>
      <dgm:spPr/>
      <dgm:t>
        <a:bodyPr/>
        <a:lstStyle/>
        <a:p>
          <a:r>
            <a:rPr lang="fr-FR" sz="1800" b="1" dirty="0"/>
            <a:t>Use </a:t>
          </a:r>
          <a:r>
            <a:rPr lang="fr-FR" sz="1800" b="1" dirty="0" err="1"/>
            <a:t>only</a:t>
          </a:r>
          <a:r>
            <a:rPr lang="fr-FR" sz="1800" b="1" dirty="0"/>
            <a:t> the train set to </a:t>
          </a:r>
          <a:r>
            <a:rPr lang="fr-FR" sz="1800" b="1" dirty="0" err="1"/>
            <a:t>find</a:t>
          </a:r>
          <a:r>
            <a:rPr lang="fr-FR" sz="1800" b="1" dirty="0"/>
            <a:t> </a:t>
          </a:r>
          <a:r>
            <a:rPr lang="fr-FR" sz="1800" b="1" dirty="0" err="1"/>
            <a:t>weigh</a:t>
          </a:r>
          <a:r>
            <a:rPr lang="fr-FR" sz="1800" b="1" dirty="0"/>
            <a:t> of </a:t>
          </a:r>
          <a:r>
            <a:rPr lang="fr-FR" sz="1800" b="1" dirty="0" err="1"/>
            <a:t>evidence</a:t>
          </a:r>
          <a:r>
            <a:rPr lang="fr-FR" sz="1800" b="1" dirty="0"/>
            <a:t> for all variables and </a:t>
          </a:r>
          <a:r>
            <a:rPr lang="fr-FR" sz="1800" b="1" dirty="0" err="1"/>
            <a:t>its</a:t>
          </a:r>
          <a:r>
            <a:rPr lang="fr-FR" sz="1800" b="1" dirty="0"/>
            <a:t> </a:t>
          </a:r>
          <a:r>
            <a:rPr lang="fr-FR" sz="1800" b="1" dirty="0" err="1"/>
            <a:t>categories</a:t>
          </a:r>
          <a:r>
            <a:rPr lang="fr-FR" sz="1800" b="1" dirty="0"/>
            <a:t> (</a:t>
          </a:r>
          <a:r>
            <a:rPr lang="fr-FR" sz="1800" b="1" dirty="0" err="1"/>
            <a:t>make</a:t>
          </a:r>
          <a:r>
            <a:rPr lang="fr-FR" sz="1800" b="1" dirty="0"/>
            <a:t> sure to use </a:t>
          </a:r>
          <a:r>
            <a:rPr lang="fr-FR" sz="1800" b="1" dirty="0" err="1"/>
            <a:t>only</a:t>
          </a:r>
          <a:r>
            <a:rPr lang="fr-FR" sz="1800" b="1" dirty="0"/>
            <a:t> the train set for </a:t>
          </a:r>
          <a:r>
            <a:rPr lang="fr-FR" sz="1800" b="1" dirty="0" err="1"/>
            <a:t>calculating</a:t>
          </a:r>
          <a:r>
            <a:rPr lang="fr-FR" sz="1800" b="1" dirty="0"/>
            <a:t> WOE)</a:t>
          </a:r>
          <a:endParaRPr lang="en-US" sz="1800" b="1" dirty="0"/>
        </a:p>
      </dgm:t>
    </dgm:pt>
    <dgm:pt modelId="{8FABB9AB-60DF-40E5-B070-90A0B2A61A57}" type="parTrans" cxnId="{5DE106AA-EA28-438D-B37C-7879602A9383}">
      <dgm:prSet/>
      <dgm:spPr/>
      <dgm:t>
        <a:bodyPr/>
        <a:lstStyle/>
        <a:p>
          <a:endParaRPr lang="en-US"/>
        </a:p>
      </dgm:t>
    </dgm:pt>
    <dgm:pt modelId="{894C4E18-C41D-4724-B78A-08018DF52F6F}" type="sibTrans" cxnId="{5DE106AA-EA28-438D-B37C-7879602A9383}">
      <dgm:prSet/>
      <dgm:spPr/>
      <dgm:t>
        <a:bodyPr/>
        <a:lstStyle/>
        <a:p>
          <a:endParaRPr lang="en-US"/>
        </a:p>
      </dgm:t>
    </dgm:pt>
    <dgm:pt modelId="{6DD8D153-CCB7-452C-95BA-82FAB34D2D65}">
      <dgm:prSet/>
      <dgm:spPr/>
      <dgm:t>
        <a:bodyPr/>
        <a:lstStyle/>
        <a:p>
          <a:r>
            <a:rPr lang="fr-FR" dirty="0"/>
            <a:t>Match variables and </a:t>
          </a:r>
          <a:r>
            <a:rPr lang="fr-FR" dirty="0" err="1"/>
            <a:t>its</a:t>
          </a:r>
          <a:r>
            <a:rPr lang="fr-FR" dirty="0"/>
            <a:t> </a:t>
          </a:r>
          <a:r>
            <a:rPr lang="fr-FR" dirty="0" err="1"/>
            <a:t>categories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the </a:t>
          </a:r>
          <a:r>
            <a:rPr lang="fr-FR" dirty="0" err="1"/>
            <a:t>above</a:t>
          </a:r>
          <a:r>
            <a:rPr lang="fr-FR" dirty="0"/>
            <a:t> </a:t>
          </a:r>
          <a:r>
            <a:rPr lang="fr-FR" dirty="0" err="1"/>
            <a:t>calculated</a:t>
          </a:r>
          <a:r>
            <a:rPr lang="fr-FR" dirty="0"/>
            <a:t> WOE and </a:t>
          </a:r>
          <a:r>
            <a:rPr lang="fr-FR" dirty="0" err="1"/>
            <a:t>fill</a:t>
          </a:r>
          <a:r>
            <a:rPr lang="fr-FR" dirty="0"/>
            <a:t> the values for </a:t>
          </a:r>
          <a:r>
            <a:rPr lang="fr-FR" dirty="0" err="1"/>
            <a:t>both</a:t>
          </a:r>
          <a:r>
            <a:rPr lang="fr-FR" dirty="0"/>
            <a:t> train and test sets.</a:t>
          </a:r>
          <a:endParaRPr lang="en-US" dirty="0"/>
        </a:p>
      </dgm:t>
    </dgm:pt>
    <dgm:pt modelId="{0609738B-648B-4410-8FC0-97033551D457}" type="parTrans" cxnId="{C628A636-B7F7-471C-87B4-1723664D44C9}">
      <dgm:prSet/>
      <dgm:spPr/>
      <dgm:t>
        <a:bodyPr/>
        <a:lstStyle/>
        <a:p>
          <a:endParaRPr lang="en-US"/>
        </a:p>
      </dgm:t>
    </dgm:pt>
    <dgm:pt modelId="{571E69E7-EEC2-453F-8456-F624C760FE9B}" type="sibTrans" cxnId="{C628A636-B7F7-471C-87B4-1723664D44C9}">
      <dgm:prSet/>
      <dgm:spPr/>
      <dgm:t>
        <a:bodyPr/>
        <a:lstStyle/>
        <a:p>
          <a:endParaRPr lang="en-US"/>
        </a:p>
      </dgm:t>
    </dgm:pt>
    <dgm:pt modelId="{2E07B084-6F85-4E3E-9EB4-D8AD8D71E9DD}">
      <dgm:prSet/>
      <dgm:spPr/>
      <dgm:t>
        <a:bodyPr/>
        <a:lstStyle/>
        <a:p>
          <a:r>
            <a:rPr lang="fr-FR" dirty="0" err="1"/>
            <a:t>Keep</a:t>
          </a:r>
          <a:r>
            <a:rPr lang="fr-FR" dirty="0"/>
            <a:t> </a:t>
          </a:r>
          <a:r>
            <a:rPr lang="fr-FR" dirty="0" err="1"/>
            <a:t>only</a:t>
          </a:r>
          <a:r>
            <a:rPr lang="fr-FR" dirty="0"/>
            <a:t> the WOE values and </a:t>
          </a:r>
          <a:r>
            <a:rPr lang="fr-FR" dirty="0" err="1"/>
            <a:t>delete</a:t>
          </a:r>
          <a:r>
            <a:rPr lang="fr-FR" dirty="0"/>
            <a:t> the original variables.</a:t>
          </a:r>
          <a:endParaRPr lang="en-US" dirty="0"/>
        </a:p>
      </dgm:t>
    </dgm:pt>
    <dgm:pt modelId="{13536B15-D597-4641-B225-F020AB2EC9B4}" type="parTrans" cxnId="{533AFB42-A41E-45BE-875D-3F06922A1D8A}">
      <dgm:prSet/>
      <dgm:spPr/>
      <dgm:t>
        <a:bodyPr/>
        <a:lstStyle/>
        <a:p>
          <a:endParaRPr lang="en-US"/>
        </a:p>
      </dgm:t>
    </dgm:pt>
    <dgm:pt modelId="{C86C533C-9694-4CD9-A0B4-5DE597C67EB3}" type="sibTrans" cxnId="{533AFB42-A41E-45BE-875D-3F06922A1D8A}">
      <dgm:prSet/>
      <dgm:spPr/>
      <dgm:t>
        <a:bodyPr/>
        <a:lstStyle/>
        <a:p>
          <a:endParaRPr lang="en-US"/>
        </a:p>
      </dgm:t>
    </dgm:pt>
    <dgm:pt modelId="{7198B75A-5993-4A0C-9800-19A4A43B3FBB}" type="pres">
      <dgm:prSet presAssocID="{95B1342A-6B83-4FFA-A8EE-00DF8FE0DA7B}" presName="Name0" presStyleCnt="0">
        <dgm:presLayoutVars>
          <dgm:dir/>
          <dgm:animLvl val="lvl"/>
          <dgm:resizeHandles val="exact"/>
        </dgm:presLayoutVars>
      </dgm:prSet>
      <dgm:spPr/>
    </dgm:pt>
    <dgm:pt modelId="{0C156E05-FCC6-4A42-BEB3-F2D91D39E669}" type="pres">
      <dgm:prSet presAssocID="{2E07B084-6F85-4E3E-9EB4-D8AD8D71E9DD}" presName="boxAndChildren" presStyleCnt="0"/>
      <dgm:spPr/>
    </dgm:pt>
    <dgm:pt modelId="{1106ABB2-B2AA-442C-8416-B0AED7A0D55D}" type="pres">
      <dgm:prSet presAssocID="{2E07B084-6F85-4E3E-9EB4-D8AD8D71E9DD}" presName="parentTextBox" presStyleLbl="node1" presStyleIdx="0" presStyleCnt="4" custLinFactNeighborX="652" custLinFactNeighborY="99201"/>
      <dgm:spPr/>
    </dgm:pt>
    <dgm:pt modelId="{432604DF-6481-42BC-904A-9D580E5A1629}" type="pres">
      <dgm:prSet presAssocID="{571E69E7-EEC2-453F-8456-F624C760FE9B}" presName="sp" presStyleCnt="0"/>
      <dgm:spPr/>
    </dgm:pt>
    <dgm:pt modelId="{309EAFD5-0425-48C8-A35F-5C58F7E4FE6F}" type="pres">
      <dgm:prSet presAssocID="{6DD8D153-CCB7-452C-95BA-82FAB34D2D65}" presName="arrowAndChildren" presStyleCnt="0"/>
      <dgm:spPr/>
    </dgm:pt>
    <dgm:pt modelId="{66DEA38D-1542-4C88-9D07-5E381B656238}" type="pres">
      <dgm:prSet presAssocID="{6DD8D153-CCB7-452C-95BA-82FAB34D2D65}" presName="parentTextArrow" presStyleLbl="node1" presStyleIdx="1" presStyleCnt="4"/>
      <dgm:spPr/>
    </dgm:pt>
    <dgm:pt modelId="{465F76A3-143D-4C9B-957A-89861B4AC76F}" type="pres">
      <dgm:prSet presAssocID="{894C4E18-C41D-4724-B78A-08018DF52F6F}" presName="sp" presStyleCnt="0"/>
      <dgm:spPr/>
    </dgm:pt>
    <dgm:pt modelId="{856CA069-E3B7-4678-A8B1-5A9CDDF84A93}" type="pres">
      <dgm:prSet presAssocID="{45F63F70-7E60-4CEA-A780-6D5E5C9BE0FA}" presName="arrowAndChildren" presStyleCnt="0"/>
      <dgm:spPr/>
    </dgm:pt>
    <dgm:pt modelId="{EAEF74C0-B549-4B38-A7CE-3A1CDC1FECE6}" type="pres">
      <dgm:prSet presAssocID="{45F63F70-7E60-4CEA-A780-6D5E5C9BE0FA}" presName="parentTextArrow" presStyleLbl="node1" presStyleIdx="2" presStyleCnt="4"/>
      <dgm:spPr/>
    </dgm:pt>
    <dgm:pt modelId="{71C6B32B-264A-475D-BA73-7DC61638AAC8}" type="pres">
      <dgm:prSet presAssocID="{C109FA70-2574-463B-A503-DFE5E97A3ED8}" presName="sp" presStyleCnt="0"/>
      <dgm:spPr/>
    </dgm:pt>
    <dgm:pt modelId="{D281861F-ACCD-4C71-86A6-ED723173F4CB}" type="pres">
      <dgm:prSet presAssocID="{23D4FF4B-5D3C-4C9B-AF08-589561D0DC06}" presName="arrowAndChildren" presStyleCnt="0"/>
      <dgm:spPr/>
    </dgm:pt>
    <dgm:pt modelId="{F4263DBD-D22E-4EBB-B8B8-1ABD0B4A4F17}" type="pres">
      <dgm:prSet presAssocID="{23D4FF4B-5D3C-4C9B-AF08-589561D0DC06}" presName="parentTextArrow" presStyleLbl="node1" presStyleIdx="3" presStyleCnt="4"/>
      <dgm:spPr/>
    </dgm:pt>
  </dgm:ptLst>
  <dgm:cxnLst>
    <dgm:cxn modelId="{3D70030F-E144-4BE4-8AA4-C350955A4BB3}" type="presOf" srcId="{45F63F70-7E60-4CEA-A780-6D5E5C9BE0FA}" destId="{EAEF74C0-B549-4B38-A7CE-3A1CDC1FECE6}" srcOrd="0" destOrd="0" presId="urn:microsoft.com/office/officeart/2005/8/layout/process4"/>
    <dgm:cxn modelId="{A34D4933-C4C1-408B-8B5C-C5B5D324D903}" type="presOf" srcId="{95B1342A-6B83-4FFA-A8EE-00DF8FE0DA7B}" destId="{7198B75A-5993-4A0C-9800-19A4A43B3FBB}" srcOrd="0" destOrd="0" presId="urn:microsoft.com/office/officeart/2005/8/layout/process4"/>
    <dgm:cxn modelId="{C628A636-B7F7-471C-87B4-1723664D44C9}" srcId="{95B1342A-6B83-4FFA-A8EE-00DF8FE0DA7B}" destId="{6DD8D153-CCB7-452C-95BA-82FAB34D2D65}" srcOrd="2" destOrd="0" parTransId="{0609738B-648B-4410-8FC0-97033551D457}" sibTransId="{571E69E7-EEC2-453F-8456-F624C760FE9B}"/>
    <dgm:cxn modelId="{533AFB42-A41E-45BE-875D-3F06922A1D8A}" srcId="{95B1342A-6B83-4FFA-A8EE-00DF8FE0DA7B}" destId="{2E07B084-6F85-4E3E-9EB4-D8AD8D71E9DD}" srcOrd="3" destOrd="0" parTransId="{13536B15-D597-4641-B225-F020AB2EC9B4}" sibTransId="{C86C533C-9694-4CD9-A0B4-5DE597C67EB3}"/>
    <dgm:cxn modelId="{71D8B176-22D5-4EDF-973C-24A9F620FEB7}" type="presOf" srcId="{2E07B084-6F85-4E3E-9EB4-D8AD8D71E9DD}" destId="{1106ABB2-B2AA-442C-8416-B0AED7A0D55D}" srcOrd="0" destOrd="0" presId="urn:microsoft.com/office/officeart/2005/8/layout/process4"/>
    <dgm:cxn modelId="{EFA7B358-1660-4EEF-B708-BB56708072E7}" type="presOf" srcId="{23D4FF4B-5D3C-4C9B-AF08-589561D0DC06}" destId="{F4263DBD-D22E-4EBB-B8B8-1ABD0B4A4F17}" srcOrd="0" destOrd="0" presId="urn:microsoft.com/office/officeart/2005/8/layout/process4"/>
    <dgm:cxn modelId="{5DE106AA-EA28-438D-B37C-7879602A9383}" srcId="{95B1342A-6B83-4FFA-A8EE-00DF8FE0DA7B}" destId="{45F63F70-7E60-4CEA-A780-6D5E5C9BE0FA}" srcOrd="1" destOrd="0" parTransId="{8FABB9AB-60DF-40E5-B070-90A0B2A61A57}" sibTransId="{894C4E18-C41D-4724-B78A-08018DF52F6F}"/>
    <dgm:cxn modelId="{A54942C0-0EDD-4ED8-9FF9-0C06AA567353}" srcId="{95B1342A-6B83-4FFA-A8EE-00DF8FE0DA7B}" destId="{23D4FF4B-5D3C-4C9B-AF08-589561D0DC06}" srcOrd="0" destOrd="0" parTransId="{A4D20773-6C06-4428-8F20-EE00ECC53E8A}" sibTransId="{C109FA70-2574-463B-A503-DFE5E97A3ED8}"/>
    <dgm:cxn modelId="{514593D9-DB81-4EE7-9678-5573B42C8FC3}" type="presOf" srcId="{6DD8D153-CCB7-452C-95BA-82FAB34D2D65}" destId="{66DEA38D-1542-4C88-9D07-5E381B656238}" srcOrd="0" destOrd="0" presId="urn:microsoft.com/office/officeart/2005/8/layout/process4"/>
    <dgm:cxn modelId="{5BB0C87C-E29D-42F0-8A63-EE3EA699B30F}" type="presParOf" srcId="{7198B75A-5993-4A0C-9800-19A4A43B3FBB}" destId="{0C156E05-FCC6-4A42-BEB3-F2D91D39E669}" srcOrd="0" destOrd="0" presId="urn:microsoft.com/office/officeart/2005/8/layout/process4"/>
    <dgm:cxn modelId="{2CCD44BF-0893-4E51-ABA0-16FE1B339CE6}" type="presParOf" srcId="{0C156E05-FCC6-4A42-BEB3-F2D91D39E669}" destId="{1106ABB2-B2AA-442C-8416-B0AED7A0D55D}" srcOrd="0" destOrd="0" presId="urn:microsoft.com/office/officeart/2005/8/layout/process4"/>
    <dgm:cxn modelId="{6DE76E6C-C3D9-4BB8-990B-9E1581B8F9F5}" type="presParOf" srcId="{7198B75A-5993-4A0C-9800-19A4A43B3FBB}" destId="{432604DF-6481-42BC-904A-9D580E5A1629}" srcOrd="1" destOrd="0" presId="urn:microsoft.com/office/officeart/2005/8/layout/process4"/>
    <dgm:cxn modelId="{A263D8AA-B092-46C0-B946-8C82D0870597}" type="presParOf" srcId="{7198B75A-5993-4A0C-9800-19A4A43B3FBB}" destId="{309EAFD5-0425-48C8-A35F-5C58F7E4FE6F}" srcOrd="2" destOrd="0" presId="urn:microsoft.com/office/officeart/2005/8/layout/process4"/>
    <dgm:cxn modelId="{0796C5EB-FCEF-46A5-B760-1664B70273F6}" type="presParOf" srcId="{309EAFD5-0425-48C8-A35F-5C58F7E4FE6F}" destId="{66DEA38D-1542-4C88-9D07-5E381B656238}" srcOrd="0" destOrd="0" presId="urn:microsoft.com/office/officeart/2005/8/layout/process4"/>
    <dgm:cxn modelId="{055F5B49-9740-4BA0-B952-038588D8AA81}" type="presParOf" srcId="{7198B75A-5993-4A0C-9800-19A4A43B3FBB}" destId="{465F76A3-143D-4C9B-957A-89861B4AC76F}" srcOrd="3" destOrd="0" presId="urn:microsoft.com/office/officeart/2005/8/layout/process4"/>
    <dgm:cxn modelId="{90D4E247-CA76-43A5-8DD4-09E0E4982A76}" type="presParOf" srcId="{7198B75A-5993-4A0C-9800-19A4A43B3FBB}" destId="{856CA069-E3B7-4678-A8B1-5A9CDDF84A93}" srcOrd="4" destOrd="0" presId="urn:microsoft.com/office/officeart/2005/8/layout/process4"/>
    <dgm:cxn modelId="{A849FE3E-B42C-431A-BE93-7F7076231B7D}" type="presParOf" srcId="{856CA069-E3B7-4678-A8B1-5A9CDDF84A93}" destId="{EAEF74C0-B549-4B38-A7CE-3A1CDC1FECE6}" srcOrd="0" destOrd="0" presId="urn:microsoft.com/office/officeart/2005/8/layout/process4"/>
    <dgm:cxn modelId="{0945FBA4-24D3-49B1-9C77-C9E52E39C073}" type="presParOf" srcId="{7198B75A-5993-4A0C-9800-19A4A43B3FBB}" destId="{71C6B32B-264A-475D-BA73-7DC61638AAC8}" srcOrd="5" destOrd="0" presId="urn:microsoft.com/office/officeart/2005/8/layout/process4"/>
    <dgm:cxn modelId="{45AFE595-E12C-4A00-860D-9BBC8ECE7DD3}" type="presParOf" srcId="{7198B75A-5993-4A0C-9800-19A4A43B3FBB}" destId="{D281861F-ACCD-4C71-86A6-ED723173F4CB}" srcOrd="6" destOrd="0" presId="urn:microsoft.com/office/officeart/2005/8/layout/process4"/>
    <dgm:cxn modelId="{909A4248-47DF-41CF-A15E-4DEB09051E2B}" type="presParOf" srcId="{D281861F-ACCD-4C71-86A6-ED723173F4CB}" destId="{F4263DBD-D22E-4EBB-B8B8-1ABD0B4A4F1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6ABB2-B2AA-442C-8416-B0AED7A0D55D}">
      <dsp:nvSpPr>
        <dsp:cNvPr id="0" name=""/>
        <dsp:cNvSpPr/>
      </dsp:nvSpPr>
      <dsp:spPr>
        <a:xfrm>
          <a:off x="0" y="3273806"/>
          <a:ext cx="9538337" cy="715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Keep</a:t>
          </a:r>
          <a:r>
            <a:rPr lang="fr-FR" sz="1600" kern="1200" dirty="0"/>
            <a:t> </a:t>
          </a:r>
          <a:r>
            <a:rPr lang="fr-FR" sz="1600" kern="1200" dirty="0" err="1"/>
            <a:t>only</a:t>
          </a:r>
          <a:r>
            <a:rPr lang="fr-FR" sz="1600" kern="1200" dirty="0"/>
            <a:t> the WOE values and </a:t>
          </a:r>
          <a:r>
            <a:rPr lang="fr-FR" sz="1600" kern="1200" dirty="0" err="1"/>
            <a:t>delete</a:t>
          </a:r>
          <a:r>
            <a:rPr lang="fr-FR" sz="1600" kern="1200" dirty="0"/>
            <a:t> the original variables.</a:t>
          </a:r>
          <a:endParaRPr lang="en-US" sz="1600" kern="1200" dirty="0"/>
        </a:p>
      </dsp:txBody>
      <dsp:txXfrm>
        <a:off x="0" y="3273806"/>
        <a:ext cx="9538337" cy="715931"/>
      </dsp:txXfrm>
    </dsp:sp>
    <dsp:sp modelId="{66DEA38D-1542-4C88-9D07-5E381B656238}">
      <dsp:nvSpPr>
        <dsp:cNvPr id="0" name=""/>
        <dsp:cNvSpPr/>
      </dsp:nvSpPr>
      <dsp:spPr>
        <a:xfrm rot="10800000">
          <a:off x="0" y="2182085"/>
          <a:ext cx="9538337" cy="1101103"/>
        </a:xfrm>
        <a:prstGeom prst="upArrowCallou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Match variables and </a:t>
          </a:r>
          <a:r>
            <a:rPr lang="fr-FR" sz="1600" kern="1200" dirty="0" err="1"/>
            <a:t>its</a:t>
          </a:r>
          <a:r>
            <a:rPr lang="fr-FR" sz="1600" kern="1200" dirty="0"/>
            <a:t> </a:t>
          </a:r>
          <a:r>
            <a:rPr lang="fr-FR" sz="1600" kern="1200" dirty="0" err="1"/>
            <a:t>categories</a:t>
          </a:r>
          <a:r>
            <a:rPr lang="fr-FR" sz="1600" kern="1200" dirty="0"/>
            <a:t> </a:t>
          </a:r>
          <a:r>
            <a:rPr lang="fr-FR" sz="1600" kern="1200" dirty="0" err="1"/>
            <a:t>with</a:t>
          </a:r>
          <a:r>
            <a:rPr lang="fr-FR" sz="1600" kern="1200" dirty="0"/>
            <a:t> the </a:t>
          </a:r>
          <a:r>
            <a:rPr lang="fr-FR" sz="1600" kern="1200" dirty="0" err="1"/>
            <a:t>above</a:t>
          </a:r>
          <a:r>
            <a:rPr lang="fr-FR" sz="1600" kern="1200" dirty="0"/>
            <a:t> </a:t>
          </a:r>
          <a:r>
            <a:rPr lang="fr-FR" sz="1600" kern="1200" dirty="0" err="1"/>
            <a:t>calculated</a:t>
          </a:r>
          <a:r>
            <a:rPr lang="fr-FR" sz="1600" kern="1200" dirty="0"/>
            <a:t> WOE and </a:t>
          </a:r>
          <a:r>
            <a:rPr lang="fr-FR" sz="1600" kern="1200" dirty="0" err="1"/>
            <a:t>fill</a:t>
          </a:r>
          <a:r>
            <a:rPr lang="fr-FR" sz="1600" kern="1200" dirty="0"/>
            <a:t> the values for </a:t>
          </a:r>
          <a:r>
            <a:rPr lang="fr-FR" sz="1600" kern="1200" dirty="0" err="1"/>
            <a:t>both</a:t>
          </a:r>
          <a:r>
            <a:rPr lang="fr-FR" sz="1600" kern="1200" dirty="0"/>
            <a:t> train and test sets.</a:t>
          </a:r>
          <a:endParaRPr lang="en-US" sz="1600" kern="1200" dirty="0"/>
        </a:p>
      </dsp:txBody>
      <dsp:txXfrm rot="10800000">
        <a:off x="0" y="2182085"/>
        <a:ext cx="9538337" cy="715464"/>
      </dsp:txXfrm>
    </dsp:sp>
    <dsp:sp modelId="{EAEF74C0-B549-4B38-A7CE-3A1CDC1FECE6}">
      <dsp:nvSpPr>
        <dsp:cNvPr id="0" name=""/>
        <dsp:cNvSpPr/>
      </dsp:nvSpPr>
      <dsp:spPr>
        <a:xfrm rot="10800000">
          <a:off x="0" y="1091720"/>
          <a:ext cx="9538337" cy="1101103"/>
        </a:xfrm>
        <a:prstGeom prst="upArrowCallou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Use </a:t>
          </a:r>
          <a:r>
            <a:rPr lang="fr-FR" sz="1800" b="1" kern="1200" dirty="0" err="1"/>
            <a:t>only</a:t>
          </a:r>
          <a:r>
            <a:rPr lang="fr-FR" sz="1800" b="1" kern="1200" dirty="0"/>
            <a:t> the train set to </a:t>
          </a:r>
          <a:r>
            <a:rPr lang="fr-FR" sz="1800" b="1" kern="1200" dirty="0" err="1"/>
            <a:t>find</a:t>
          </a:r>
          <a:r>
            <a:rPr lang="fr-FR" sz="1800" b="1" kern="1200" dirty="0"/>
            <a:t> </a:t>
          </a:r>
          <a:r>
            <a:rPr lang="fr-FR" sz="1800" b="1" kern="1200" dirty="0" err="1"/>
            <a:t>weigh</a:t>
          </a:r>
          <a:r>
            <a:rPr lang="fr-FR" sz="1800" b="1" kern="1200" dirty="0"/>
            <a:t> of </a:t>
          </a:r>
          <a:r>
            <a:rPr lang="fr-FR" sz="1800" b="1" kern="1200" dirty="0" err="1"/>
            <a:t>evidence</a:t>
          </a:r>
          <a:r>
            <a:rPr lang="fr-FR" sz="1800" b="1" kern="1200" dirty="0"/>
            <a:t> for all variables and </a:t>
          </a:r>
          <a:r>
            <a:rPr lang="fr-FR" sz="1800" b="1" kern="1200" dirty="0" err="1"/>
            <a:t>its</a:t>
          </a:r>
          <a:r>
            <a:rPr lang="fr-FR" sz="1800" b="1" kern="1200" dirty="0"/>
            <a:t> </a:t>
          </a:r>
          <a:r>
            <a:rPr lang="fr-FR" sz="1800" b="1" kern="1200" dirty="0" err="1"/>
            <a:t>categories</a:t>
          </a:r>
          <a:r>
            <a:rPr lang="fr-FR" sz="1800" b="1" kern="1200" dirty="0"/>
            <a:t> (</a:t>
          </a:r>
          <a:r>
            <a:rPr lang="fr-FR" sz="1800" b="1" kern="1200" dirty="0" err="1"/>
            <a:t>make</a:t>
          </a:r>
          <a:r>
            <a:rPr lang="fr-FR" sz="1800" b="1" kern="1200" dirty="0"/>
            <a:t> sure to use </a:t>
          </a:r>
          <a:r>
            <a:rPr lang="fr-FR" sz="1800" b="1" kern="1200" dirty="0" err="1"/>
            <a:t>only</a:t>
          </a:r>
          <a:r>
            <a:rPr lang="fr-FR" sz="1800" b="1" kern="1200" dirty="0"/>
            <a:t> the train set for </a:t>
          </a:r>
          <a:r>
            <a:rPr lang="fr-FR" sz="1800" b="1" kern="1200" dirty="0" err="1"/>
            <a:t>calculating</a:t>
          </a:r>
          <a:r>
            <a:rPr lang="fr-FR" sz="1800" b="1" kern="1200" dirty="0"/>
            <a:t> WOE)</a:t>
          </a:r>
          <a:endParaRPr lang="en-US" sz="1800" b="1" kern="1200" dirty="0"/>
        </a:p>
      </dsp:txBody>
      <dsp:txXfrm rot="10800000">
        <a:off x="0" y="1091720"/>
        <a:ext cx="9538337" cy="715464"/>
      </dsp:txXfrm>
    </dsp:sp>
    <dsp:sp modelId="{F4263DBD-D22E-4EBB-B8B8-1ABD0B4A4F17}">
      <dsp:nvSpPr>
        <dsp:cNvPr id="0" name=""/>
        <dsp:cNvSpPr/>
      </dsp:nvSpPr>
      <dsp:spPr>
        <a:xfrm rot="10800000">
          <a:off x="0" y="1356"/>
          <a:ext cx="9538337" cy="1101103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 err="1"/>
            <a:t>Convert</a:t>
          </a:r>
          <a:r>
            <a:rPr lang="fr-FR" sz="1600" b="0" i="0" kern="1200" dirty="0"/>
            <a:t> all </a:t>
          </a:r>
          <a:r>
            <a:rPr lang="fr-FR" sz="1600" b="0" i="0" kern="1200" dirty="0" err="1"/>
            <a:t>Numerical</a:t>
          </a:r>
          <a:r>
            <a:rPr lang="fr-FR" sz="1600" b="0" i="0" kern="1200" dirty="0"/>
            <a:t> Variables to </a:t>
          </a:r>
          <a:r>
            <a:rPr lang="fr-FR" sz="1600" b="0" i="0" kern="1200" dirty="0" err="1"/>
            <a:t>Character</a:t>
          </a:r>
          <a:endParaRPr lang="en-US" sz="1600" b="0" i="0" kern="1200" dirty="0"/>
        </a:p>
      </dsp:txBody>
      <dsp:txXfrm rot="10800000">
        <a:off x="0" y="1356"/>
        <a:ext cx="9538337" cy="71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5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0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18162-6710-4523-B1CB-D1E5D920D686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831A-87ED-43A3-BEF3-07009BDB4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microsoft-malware-prediction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2907-7028-4904-A22E-4BD84239B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525" y="310267"/>
            <a:ext cx="831879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latin typeface="Aharoni"/>
                <a:cs typeface="Aharoni"/>
              </a:rPr>
              <a:t>SML Presentation - </a:t>
            </a:r>
            <a:r>
              <a:rPr lang="en-US" sz="3200" kern="1200" dirty="0">
                <a:latin typeface="Aharoni"/>
                <a:cs typeface="Aharoni"/>
              </a:rPr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54D4B-48BE-4492-A899-E44916009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85" y="5114231"/>
            <a:ext cx="4281235" cy="163279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dirty="0">
                <a:cs typeface="Calibri"/>
              </a:rPr>
              <a:t>By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Nitesh Shanbhag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H</a:t>
            </a:r>
            <a:r>
              <a:rPr lang="en-US" dirty="0" err="1">
                <a:cs typeface="Calibri"/>
              </a:rPr>
              <a:t>arshit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Paliwal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Fabian </a:t>
            </a:r>
            <a:r>
              <a:rPr lang="fr-FR" dirty="0" err="1">
                <a:cs typeface="Calibri"/>
              </a:rPr>
              <a:t>Galico</a:t>
            </a:r>
            <a:endParaRPr lang="en-US" dirty="0">
              <a:cs typeface="Calibri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microsoft malware">
            <a:extLst>
              <a:ext uri="{FF2B5EF4-FFF2-40B4-BE49-F238E27FC236}">
                <a16:creationId xmlns:a16="http://schemas.microsoft.com/office/drawing/2014/main" id="{755E660C-EAA4-4C20-A0D6-33080C2D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580" y="2731293"/>
            <a:ext cx="1547812" cy="1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8547C1-34DB-47DC-ADC2-5DAAB5FFF041}"/>
              </a:ext>
            </a:extLst>
          </p:cNvPr>
          <p:cNvSpPr txBox="1">
            <a:spLocks/>
          </p:cNvSpPr>
          <p:nvPr/>
        </p:nvSpPr>
        <p:spPr>
          <a:xfrm>
            <a:off x="279940" y="2712249"/>
            <a:ext cx="83187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70C0"/>
                </a:solidFill>
                <a:latin typeface="Aharoni"/>
                <a:cs typeface="Aharoni"/>
              </a:rPr>
              <a:t>Microsoft Malware Prediction</a:t>
            </a:r>
            <a:endParaRPr lang="en-US" sz="3200" dirty="0">
              <a:solidFill>
                <a:srgbClr val="0070C0"/>
              </a:solidFill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96679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4E301C-5FCF-4976-9AF1-36E1DFD1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1" y="3199922"/>
            <a:ext cx="3695753" cy="458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/>
              <a:t>Final variables </a:t>
            </a:r>
            <a:r>
              <a:rPr lang="fr-FR" sz="2400" b="1" i="1" dirty="0" err="1"/>
              <a:t>selected</a:t>
            </a:r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27350-6E9B-4E8C-B18C-86FB64B3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3" y="-501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Data </a:t>
            </a:r>
            <a:r>
              <a:rPr lang="fr-FR" dirty="0" err="1">
                <a:latin typeface="Aharoni"/>
                <a:cs typeface="Aharoni"/>
              </a:rPr>
              <a:t>preparation</a:t>
            </a:r>
            <a:endParaRPr lang="en-US" dirty="0">
              <a:latin typeface="Aharoni"/>
              <a:cs typeface="Aharon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91ECE-8793-482E-AAE1-C06C6B42E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073"/>
            <a:ext cx="3296110" cy="627785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3BCD502-87B3-4AB7-83C9-E09AC61AD3BC}"/>
              </a:ext>
            </a:extLst>
          </p:cNvPr>
          <p:cNvSpPr/>
          <p:nvPr/>
        </p:nvSpPr>
        <p:spPr>
          <a:xfrm>
            <a:off x="4058464" y="3219897"/>
            <a:ext cx="1548882" cy="382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1C5F-AD94-4CAD-B176-9B8A0257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01" y="5879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Model Building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B9A3C-BC04-44BD-BC2F-FF54494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5" y="1591045"/>
            <a:ext cx="10127901" cy="4773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 err="1"/>
              <a:t>Core</a:t>
            </a:r>
            <a:r>
              <a:rPr lang="fr-FR" sz="2400" b="1" i="1" dirty="0"/>
              <a:t> </a:t>
            </a:r>
            <a:r>
              <a:rPr lang="fr-FR" sz="2400" b="1" i="1" dirty="0" err="1"/>
              <a:t>models</a:t>
            </a:r>
            <a:r>
              <a:rPr lang="fr-FR" sz="2400" b="1" i="1" dirty="0">
                <a:cs typeface="Calibri"/>
              </a:rPr>
              <a:t>:</a:t>
            </a:r>
            <a:endParaRPr lang="fr-FR" sz="2400" b="1" i="1" dirty="0"/>
          </a:p>
          <a:p>
            <a:endParaRPr lang="fr-FR" sz="2400" b="1" i="1" dirty="0"/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Logistic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Regression</a:t>
            </a: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Decision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Trees</a:t>
            </a: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Random</a:t>
            </a:r>
            <a:r>
              <a:rPr lang="fr-FR" sz="2000" i="1" dirty="0">
                <a:cs typeface="Calibri"/>
              </a:rPr>
              <a:t> Forest</a:t>
            </a:r>
          </a:p>
          <a:p>
            <a:pPr>
              <a:buFont typeface="Arial"/>
              <a:buChar char="•"/>
            </a:pPr>
            <a:r>
              <a:rPr lang="fr-FR" sz="2000" i="1" dirty="0">
                <a:cs typeface="Calibri"/>
              </a:rPr>
              <a:t>Support </a:t>
            </a:r>
            <a:r>
              <a:rPr lang="fr-FR" sz="2000" i="1" dirty="0" err="1">
                <a:cs typeface="Calibri"/>
              </a:rPr>
              <a:t>Vector</a:t>
            </a:r>
            <a:r>
              <a:rPr lang="fr-FR" sz="2000" i="1" dirty="0">
                <a:cs typeface="Calibri"/>
              </a:rPr>
              <a:t> Machines</a:t>
            </a:r>
          </a:p>
          <a:p>
            <a:endParaRPr lang="fr-FR" sz="2400" b="1" i="1" dirty="0">
              <a:cs typeface="Calibri"/>
            </a:endParaRPr>
          </a:p>
          <a:p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400" b="1" i="1" dirty="0">
              <a:cs typeface="Calibri"/>
            </a:endParaRPr>
          </a:p>
          <a:p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72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5C485-16FD-4B92-AA65-AC8FAF7A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01" y="5879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Model Building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31078-DCD7-487E-AE5E-EF487140A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>
                <a:cs typeface="Calibri"/>
              </a:rPr>
              <a:t>Sampling Methods:</a:t>
            </a:r>
            <a:endParaRPr lang="fr-FR" sz="2400" b="1" i="1" dirty="0"/>
          </a:p>
          <a:p>
            <a:endParaRPr lang="fr-FR" sz="2400" b="1" i="1" dirty="0"/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Undersampling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with</a:t>
            </a:r>
            <a:r>
              <a:rPr lang="fr-FR" sz="2000" i="1" dirty="0">
                <a:cs typeface="Calibri"/>
              </a:rPr>
              <a:t> rate = 0.4</a:t>
            </a: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Undersampling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with</a:t>
            </a:r>
            <a:r>
              <a:rPr lang="fr-FR" sz="2000" i="1" dirty="0">
                <a:cs typeface="Calibri"/>
              </a:rPr>
              <a:t> rate = 0.5</a:t>
            </a:r>
          </a:p>
          <a:p>
            <a:pPr>
              <a:buFont typeface="Arial"/>
              <a:buChar char="•"/>
            </a:pPr>
            <a:r>
              <a:rPr lang="fr-FR" sz="2000" i="1" dirty="0">
                <a:cs typeface="Calibri"/>
              </a:rPr>
              <a:t>Mixed Sampling</a:t>
            </a:r>
          </a:p>
          <a:p>
            <a:endParaRPr lang="fr-FR" sz="2400" b="1" i="1" dirty="0">
              <a:cs typeface="Calibri"/>
            </a:endParaRPr>
          </a:p>
          <a:p>
            <a:r>
              <a:rPr lang="fr-FR" sz="2000" b="1" dirty="0">
                <a:cs typeface="Calibri"/>
              </a:rPr>
              <a:t>Cross validation </a:t>
            </a:r>
            <a:r>
              <a:rPr lang="fr-FR" sz="2000" b="1" dirty="0" err="1">
                <a:cs typeface="Calibri"/>
              </a:rPr>
              <a:t>is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used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with</a:t>
            </a:r>
            <a:r>
              <a:rPr lang="fr-FR" sz="2000" b="1" dirty="0">
                <a:cs typeface="Calibri"/>
              </a:rPr>
              <a:t> train sets </a:t>
            </a:r>
            <a:r>
              <a:rPr lang="fr-FR" sz="2000" b="1" dirty="0" err="1">
                <a:cs typeface="Calibri"/>
              </a:rPr>
              <a:t>divided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into</a:t>
            </a:r>
            <a:r>
              <a:rPr lang="fr-FR" sz="2000" b="1" dirty="0">
                <a:cs typeface="Calibri"/>
              </a:rPr>
              <a:t> 20 </a:t>
            </a:r>
            <a:r>
              <a:rPr lang="fr-FR" sz="2000" b="1" dirty="0" err="1">
                <a:cs typeface="Calibri"/>
              </a:rPr>
              <a:t>samples</a:t>
            </a:r>
            <a:r>
              <a:rPr lang="fr-FR" sz="2000" b="1" dirty="0">
                <a:cs typeface="Calibri"/>
              </a:rPr>
              <a:t> for </a:t>
            </a:r>
            <a:r>
              <a:rPr lang="fr-FR" sz="2000" b="1" dirty="0" err="1">
                <a:cs typeface="Calibri"/>
              </a:rPr>
              <a:t>each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mentioned</a:t>
            </a:r>
            <a:r>
              <a:rPr lang="fr-FR" sz="2000" b="1" dirty="0">
                <a:cs typeface="Calibri"/>
              </a:rPr>
              <a:t> sampling rate.</a:t>
            </a:r>
          </a:p>
          <a:p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400" b="1" i="1" dirty="0">
              <a:cs typeface="Calibri"/>
            </a:endParaRPr>
          </a:p>
          <a:p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5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7777E6-795A-45E8-BB27-F8A68558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5" y="1591045"/>
            <a:ext cx="10127901" cy="4773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/>
              <a:t>Support </a:t>
            </a:r>
            <a:r>
              <a:rPr lang="fr-FR" sz="2400" b="1" i="1" dirty="0" err="1"/>
              <a:t>Vector</a:t>
            </a:r>
            <a:r>
              <a:rPr lang="fr-FR" sz="2400" b="1" i="1" dirty="0"/>
              <a:t> Machines</a:t>
            </a:r>
            <a:endParaRPr lang="fr-FR" sz="2400" b="1" i="1" dirty="0">
              <a:cs typeface="Calibri"/>
            </a:endParaRPr>
          </a:p>
          <a:p>
            <a:pPr marL="0" indent="0">
              <a:buNone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>
                <a:cs typeface="Calibri"/>
              </a:rPr>
              <a:t>SVM </a:t>
            </a:r>
            <a:r>
              <a:rPr lang="fr-FR" sz="2000" i="1" dirty="0" err="1">
                <a:cs typeface="Calibri"/>
              </a:rPr>
              <a:t>linear</a:t>
            </a:r>
            <a:r>
              <a:rPr lang="fr-FR" sz="2000" i="1" dirty="0">
                <a:cs typeface="Calibri"/>
              </a:rPr>
              <a:t> and radial kernel </a:t>
            </a:r>
            <a:r>
              <a:rPr lang="fr-FR" sz="2000" i="1" dirty="0" err="1">
                <a:cs typeface="Calibri"/>
              </a:rPr>
              <a:t>models</a:t>
            </a:r>
            <a:r>
              <a:rPr lang="fr-FR" sz="2000" i="1" dirty="0">
                <a:cs typeface="Calibri"/>
              </a:rPr>
              <a:t> show high </a:t>
            </a:r>
            <a:r>
              <a:rPr lang="fr-FR" sz="2000" i="1" dirty="0" err="1">
                <a:cs typeface="Calibri"/>
              </a:rPr>
              <a:t>overfitting</a:t>
            </a:r>
            <a:r>
              <a:rPr lang="fr-FR" sz="2000" i="1" dirty="0">
                <a:cs typeface="Calibri"/>
              </a:rPr>
              <a:t> (AUC = 1 in train set). Hence, we </a:t>
            </a:r>
            <a:r>
              <a:rPr lang="fr-FR" sz="2000" i="1" dirty="0" err="1">
                <a:cs typeface="Calibri"/>
              </a:rPr>
              <a:t>won’t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consider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them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further</a:t>
            </a:r>
            <a:r>
              <a:rPr lang="fr-FR" sz="2000" i="1" dirty="0">
                <a:cs typeface="Calibri"/>
              </a:rPr>
              <a:t>. </a:t>
            </a:r>
            <a:r>
              <a:rPr lang="fr-FR" sz="2000" i="1" dirty="0" err="1">
                <a:cs typeface="Calibri"/>
              </a:rPr>
              <a:t>Besides</a:t>
            </a:r>
            <a:r>
              <a:rPr lang="fr-FR" sz="2000" i="1" dirty="0">
                <a:cs typeface="Calibri"/>
              </a:rPr>
              <a:t>, SVM polynomial kernel </a:t>
            </a:r>
            <a:r>
              <a:rPr lang="fr-FR" sz="2000" i="1" dirty="0" err="1">
                <a:cs typeface="Calibri"/>
              </a:rPr>
              <a:t>performs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very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poor</a:t>
            </a:r>
            <a:r>
              <a:rPr lang="fr-FR" sz="2000" i="1" dirty="0">
                <a:cs typeface="Calibri"/>
              </a:rPr>
              <a:t> (AUC =0.5 in test set)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038347-4F55-49E1-AD69-3B1BA2F3B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53152"/>
              </p:ext>
            </p:extLst>
          </p:nvPr>
        </p:nvGraphicFramePr>
        <p:xfrm>
          <a:off x="3140419" y="2419497"/>
          <a:ext cx="4368800" cy="1352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74261486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16431985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2276079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89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Linear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3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Linear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12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Radial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49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Radial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298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Polynomial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8563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Polynomial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06472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4177D04B-17D0-496B-9E7C-9EB9999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-10318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65611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19ACC4-DA8D-43EC-82D1-0E548C71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1030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Evaluation &amp; </a:t>
            </a:r>
            <a:r>
              <a:rPr lang="fr-FR" sz="4000" dirty="0" err="1">
                <a:latin typeface="Aharoni"/>
                <a:cs typeface="Aharoni"/>
              </a:rPr>
              <a:t>Results</a:t>
            </a:r>
            <a:endParaRPr lang="fr-FR" sz="4000" dirty="0">
              <a:latin typeface="Aharoni"/>
              <a:cs typeface="Aharon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619D5F-42CC-4FE3-BA3D-99E492C59EE1}"/>
              </a:ext>
            </a:extLst>
          </p:cNvPr>
          <p:cNvSpPr/>
          <p:nvPr/>
        </p:nvSpPr>
        <p:spPr>
          <a:xfrm>
            <a:off x="863600" y="1222471"/>
            <a:ext cx="538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 err="1"/>
              <a:t>Logistic</a:t>
            </a:r>
            <a:r>
              <a:rPr lang="fr-FR" b="1" i="1" dirty="0"/>
              <a:t> </a:t>
            </a:r>
            <a:r>
              <a:rPr lang="fr-FR" b="1" i="1" dirty="0" err="1"/>
              <a:t>Regression</a:t>
            </a:r>
            <a:r>
              <a:rPr lang="fr-FR" b="1" i="1" dirty="0"/>
              <a:t>, </a:t>
            </a:r>
            <a:r>
              <a:rPr lang="fr-FR" b="1" i="1" dirty="0" err="1"/>
              <a:t>Decision</a:t>
            </a:r>
            <a:r>
              <a:rPr lang="fr-FR" b="1" i="1" dirty="0"/>
              <a:t> </a:t>
            </a:r>
            <a:r>
              <a:rPr lang="fr-FR" b="1" i="1" dirty="0" err="1"/>
              <a:t>Trees</a:t>
            </a:r>
            <a:r>
              <a:rPr lang="fr-FR" b="1" i="1" dirty="0"/>
              <a:t> and </a:t>
            </a:r>
            <a:r>
              <a:rPr lang="fr-FR" b="1" i="1" dirty="0" err="1"/>
              <a:t>Random</a:t>
            </a:r>
            <a:r>
              <a:rPr lang="fr-FR" b="1" i="1" dirty="0"/>
              <a:t> Forest</a:t>
            </a:r>
            <a:endParaRPr lang="fr-FR" b="1" i="1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9933E-3C92-440B-BB60-C220F28E5335}"/>
              </a:ext>
            </a:extLst>
          </p:cNvPr>
          <p:cNvSpPr/>
          <p:nvPr/>
        </p:nvSpPr>
        <p:spPr>
          <a:xfrm>
            <a:off x="730435" y="5435474"/>
            <a:ext cx="10375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Logistic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Regression</a:t>
            </a:r>
            <a:r>
              <a:rPr lang="fr-FR" sz="2000" b="1" dirty="0">
                <a:cs typeface="Calibri"/>
              </a:rPr>
              <a:t> </a:t>
            </a:r>
            <a:r>
              <a:rPr lang="fr-FR" sz="2000" b="1" dirty="0" err="1">
                <a:cs typeface="Calibri"/>
              </a:rPr>
              <a:t>performs</a:t>
            </a:r>
            <a:r>
              <a:rPr lang="fr-FR" sz="2000" b="1" dirty="0">
                <a:cs typeface="Calibri"/>
              </a:rPr>
              <a:t> the best, as AUC shows the </a:t>
            </a:r>
            <a:r>
              <a:rPr lang="fr-FR" sz="2000" b="1" dirty="0" err="1">
                <a:cs typeface="Calibri"/>
              </a:rPr>
              <a:t>highest</a:t>
            </a:r>
            <a:r>
              <a:rPr lang="fr-FR" sz="2000" b="1" dirty="0">
                <a:cs typeface="Calibri"/>
              </a:rPr>
              <a:t> values.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4B2EC0-B598-46A3-8A2B-F69C4C4A4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46633"/>
              </p:ext>
            </p:extLst>
          </p:nvPr>
        </p:nvGraphicFramePr>
        <p:xfrm>
          <a:off x="639195" y="1927885"/>
          <a:ext cx="10689205" cy="2925064"/>
        </p:xfrm>
        <a:graphic>
          <a:graphicData uri="http://schemas.openxmlformats.org/drawingml/2006/table">
            <a:tbl>
              <a:tblPr/>
              <a:tblGrid>
                <a:gridCol w="622294">
                  <a:extLst>
                    <a:ext uri="{9D8B030D-6E8A-4147-A177-3AD203B41FA5}">
                      <a16:colId xmlns:a16="http://schemas.microsoft.com/office/drawing/2014/main" val="3783567390"/>
                    </a:ext>
                  </a:extLst>
                </a:gridCol>
                <a:gridCol w="622294">
                  <a:extLst>
                    <a:ext uri="{9D8B030D-6E8A-4147-A177-3AD203B41FA5}">
                      <a16:colId xmlns:a16="http://schemas.microsoft.com/office/drawing/2014/main" val="3955742597"/>
                    </a:ext>
                  </a:extLst>
                </a:gridCol>
                <a:gridCol w="807039">
                  <a:extLst>
                    <a:ext uri="{9D8B030D-6E8A-4147-A177-3AD203B41FA5}">
                      <a16:colId xmlns:a16="http://schemas.microsoft.com/office/drawing/2014/main" val="740796638"/>
                    </a:ext>
                  </a:extLst>
                </a:gridCol>
                <a:gridCol w="807039">
                  <a:extLst>
                    <a:ext uri="{9D8B030D-6E8A-4147-A177-3AD203B41FA5}">
                      <a16:colId xmlns:a16="http://schemas.microsoft.com/office/drawing/2014/main" val="4138363785"/>
                    </a:ext>
                  </a:extLst>
                </a:gridCol>
                <a:gridCol w="777868">
                  <a:extLst>
                    <a:ext uri="{9D8B030D-6E8A-4147-A177-3AD203B41FA5}">
                      <a16:colId xmlns:a16="http://schemas.microsoft.com/office/drawing/2014/main" val="638806955"/>
                    </a:ext>
                  </a:extLst>
                </a:gridCol>
                <a:gridCol w="803797">
                  <a:extLst>
                    <a:ext uri="{9D8B030D-6E8A-4147-A177-3AD203B41FA5}">
                      <a16:colId xmlns:a16="http://schemas.microsoft.com/office/drawing/2014/main" val="2025156385"/>
                    </a:ext>
                  </a:extLst>
                </a:gridCol>
                <a:gridCol w="829726">
                  <a:extLst>
                    <a:ext uri="{9D8B030D-6E8A-4147-A177-3AD203B41FA5}">
                      <a16:colId xmlns:a16="http://schemas.microsoft.com/office/drawing/2014/main" val="3454620646"/>
                    </a:ext>
                  </a:extLst>
                </a:gridCol>
                <a:gridCol w="803797">
                  <a:extLst>
                    <a:ext uri="{9D8B030D-6E8A-4147-A177-3AD203B41FA5}">
                      <a16:colId xmlns:a16="http://schemas.microsoft.com/office/drawing/2014/main" val="2340797702"/>
                    </a:ext>
                  </a:extLst>
                </a:gridCol>
                <a:gridCol w="777868">
                  <a:extLst>
                    <a:ext uri="{9D8B030D-6E8A-4147-A177-3AD203B41FA5}">
                      <a16:colId xmlns:a16="http://schemas.microsoft.com/office/drawing/2014/main" val="2782527960"/>
                    </a:ext>
                  </a:extLst>
                </a:gridCol>
                <a:gridCol w="3137402">
                  <a:extLst>
                    <a:ext uri="{9D8B030D-6E8A-4147-A177-3AD203B41FA5}">
                      <a16:colId xmlns:a16="http://schemas.microsoft.com/office/drawing/2014/main" val="3151073942"/>
                    </a:ext>
                  </a:extLst>
                </a:gridCol>
                <a:gridCol w="700081">
                  <a:extLst>
                    <a:ext uri="{9D8B030D-6E8A-4147-A177-3AD203B41FA5}">
                      <a16:colId xmlns:a16="http://schemas.microsoft.com/office/drawing/2014/main" val="1416504608"/>
                    </a:ext>
                  </a:extLst>
                </a:gridCol>
              </a:tblGrid>
              <a:tr h="22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Top10Lift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Top20Lift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Top30Lift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Top40Lift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Top50Lift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652678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undersampling rate = 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792944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undersampling rate = 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32760"/>
                  </a:ext>
                </a:extLst>
              </a:tr>
              <a:tr h="218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mixed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5311"/>
                  </a:ext>
                </a:extLst>
              </a:tr>
              <a:tr h="218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undersampling rate = 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38376"/>
                  </a:ext>
                </a:extLst>
              </a:tr>
              <a:tr h="218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undersampling rate = 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78054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mixed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55752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without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70276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without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201051"/>
                  </a:ext>
                </a:extLst>
              </a:tr>
              <a:tr h="218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Trees before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336829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Trees before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62998"/>
                  </a:ext>
                </a:extLst>
              </a:tr>
              <a:tr h="2182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before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21199"/>
                  </a:ext>
                </a:extLst>
              </a:tr>
              <a:tr h="229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before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40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3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7B72C6-8808-4DBE-8B29-1808FBBD6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3" y="1988959"/>
            <a:ext cx="7646106" cy="38890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6EA619-F5FC-47D0-A3D1-16560926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1030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Evaluation &amp; </a:t>
            </a:r>
            <a:r>
              <a:rPr lang="fr-FR" sz="4000" dirty="0" err="1">
                <a:latin typeface="Aharoni"/>
                <a:cs typeface="Aharoni"/>
              </a:rPr>
              <a:t>Results</a:t>
            </a:r>
            <a:endParaRPr lang="fr-FR" sz="4000" dirty="0">
              <a:latin typeface="Aharoni"/>
              <a:cs typeface="Aharon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1B2DE-A296-487A-BAEC-03EDD7B780E7}"/>
              </a:ext>
            </a:extLst>
          </p:cNvPr>
          <p:cNvSpPr/>
          <p:nvPr/>
        </p:nvSpPr>
        <p:spPr>
          <a:xfrm>
            <a:off x="2526972" y="3225608"/>
            <a:ext cx="1530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0070C0"/>
                </a:solidFill>
                <a:cs typeface="Calibri"/>
              </a:rPr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FF0000"/>
                </a:solidFill>
                <a:cs typeface="Calibri"/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32A0DC-E8DD-421F-AB9A-F1405B386A24}"/>
              </a:ext>
            </a:extLst>
          </p:cNvPr>
          <p:cNvSpPr/>
          <p:nvPr/>
        </p:nvSpPr>
        <p:spPr>
          <a:xfrm>
            <a:off x="575818" y="1222471"/>
            <a:ext cx="39459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i="1" dirty="0"/>
              <a:t>AUC </a:t>
            </a:r>
            <a:r>
              <a:rPr lang="fr-FR" sz="2200" b="1" i="1" dirty="0" err="1"/>
              <a:t>curve</a:t>
            </a:r>
            <a:r>
              <a:rPr lang="fr-FR" sz="2200" b="1" i="1" dirty="0"/>
              <a:t> for </a:t>
            </a:r>
            <a:r>
              <a:rPr lang="fr-FR" sz="2200" b="1" i="1" dirty="0" err="1"/>
              <a:t>logistic</a:t>
            </a:r>
            <a:r>
              <a:rPr lang="fr-FR" sz="2200" b="1" i="1" dirty="0"/>
              <a:t> </a:t>
            </a:r>
            <a:r>
              <a:rPr lang="fr-FR" sz="2200" b="1" i="1" dirty="0" err="1"/>
              <a:t>regression</a:t>
            </a:r>
            <a:endParaRPr lang="fr-FR" sz="2200" b="1" i="1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CBBA4-2BC0-405F-99D3-239AFC1E4CD3}"/>
              </a:ext>
            </a:extLst>
          </p:cNvPr>
          <p:cNvSpPr/>
          <p:nvPr/>
        </p:nvSpPr>
        <p:spPr>
          <a:xfrm>
            <a:off x="1387383" y="4960013"/>
            <a:ext cx="10375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cs typeface="Calibri"/>
              </a:rPr>
              <a:t>Test AUC &gt; Train AUC</a:t>
            </a:r>
          </a:p>
          <a:p>
            <a:endParaRPr lang="fr-FR" sz="2000" b="1" dirty="0">
              <a:cs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B9F1B6-D025-4396-BE29-DEBF8E08CA62}"/>
              </a:ext>
            </a:extLst>
          </p:cNvPr>
          <p:cNvSpPr/>
          <p:nvPr/>
        </p:nvSpPr>
        <p:spPr>
          <a:xfrm>
            <a:off x="217543" y="4960013"/>
            <a:ext cx="101452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849425-75A1-4F65-9FF8-6F46F8ED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10309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Evaluation &amp; </a:t>
            </a:r>
            <a:r>
              <a:rPr lang="fr-FR" sz="4000" dirty="0" err="1">
                <a:latin typeface="Aharoni"/>
                <a:cs typeface="Aharoni"/>
              </a:rPr>
              <a:t>Results</a:t>
            </a:r>
            <a:endParaRPr lang="en-US" sz="4000" dirty="0">
              <a:latin typeface="Aharoni"/>
              <a:cs typeface="Aharon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9C21B-3C52-4596-A0F8-BDA004EB3AE7}"/>
              </a:ext>
            </a:extLst>
          </p:cNvPr>
          <p:cNvSpPr/>
          <p:nvPr/>
        </p:nvSpPr>
        <p:spPr>
          <a:xfrm>
            <a:off x="744494" y="1284615"/>
            <a:ext cx="4839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i="1" dirty="0"/>
              <a:t>Best </a:t>
            </a:r>
            <a:r>
              <a:rPr lang="fr-FR" sz="2200" b="1" i="1" dirty="0" err="1"/>
              <a:t>models</a:t>
            </a:r>
            <a:r>
              <a:rPr lang="fr-FR" sz="2200" b="1" i="1" dirty="0"/>
              <a:t> for </a:t>
            </a:r>
            <a:r>
              <a:rPr lang="fr-FR" sz="2200" b="1" i="1" dirty="0" err="1"/>
              <a:t>each</a:t>
            </a:r>
            <a:r>
              <a:rPr lang="fr-FR" sz="2200" b="1" i="1" dirty="0"/>
              <a:t> </a:t>
            </a:r>
            <a:r>
              <a:rPr lang="fr-FR" sz="2200" b="1" i="1" dirty="0" err="1"/>
              <a:t>evaluation</a:t>
            </a:r>
            <a:r>
              <a:rPr lang="fr-FR" sz="2200" b="1" i="1" dirty="0"/>
              <a:t> </a:t>
            </a:r>
            <a:r>
              <a:rPr lang="fr-FR" sz="2200" b="1" i="1" dirty="0" err="1"/>
              <a:t>metrics</a:t>
            </a:r>
            <a:endParaRPr lang="fr-FR" sz="2200" b="1" i="1" dirty="0"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0E5BBB-2E83-426C-9048-2402D340C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24985"/>
              </p:ext>
            </p:extLst>
          </p:nvPr>
        </p:nvGraphicFramePr>
        <p:xfrm>
          <a:off x="544251" y="2279136"/>
          <a:ext cx="11103498" cy="2863363"/>
        </p:xfrm>
        <a:graphic>
          <a:graphicData uri="http://schemas.openxmlformats.org/drawingml/2006/table">
            <a:tbl>
              <a:tblPr/>
              <a:tblGrid>
                <a:gridCol w="646413">
                  <a:extLst>
                    <a:ext uri="{9D8B030D-6E8A-4147-A177-3AD203B41FA5}">
                      <a16:colId xmlns:a16="http://schemas.microsoft.com/office/drawing/2014/main" val="3192725004"/>
                    </a:ext>
                  </a:extLst>
                </a:gridCol>
                <a:gridCol w="646413">
                  <a:extLst>
                    <a:ext uri="{9D8B030D-6E8A-4147-A177-3AD203B41FA5}">
                      <a16:colId xmlns:a16="http://schemas.microsoft.com/office/drawing/2014/main" val="1246311562"/>
                    </a:ext>
                  </a:extLst>
                </a:gridCol>
                <a:gridCol w="838318">
                  <a:extLst>
                    <a:ext uri="{9D8B030D-6E8A-4147-A177-3AD203B41FA5}">
                      <a16:colId xmlns:a16="http://schemas.microsoft.com/office/drawing/2014/main" val="3661020460"/>
                    </a:ext>
                  </a:extLst>
                </a:gridCol>
                <a:gridCol w="838318">
                  <a:extLst>
                    <a:ext uri="{9D8B030D-6E8A-4147-A177-3AD203B41FA5}">
                      <a16:colId xmlns:a16="http://schemas.microsoft.com/office/drawing/2014/main" val="1915776595"/>
                    </a:ext>
                  </a:extLst>
                </a:gridCol>
                <a:gridCol w="808017">
                  <a:extLst>
                    <a:ext uri="{9D8B030D-6E8A-4147-A177-3AD203B41FA5}">
                      <a16:colId xmlns:a16="http://schemas.microsoft.com/office/drawing/2014/main" val="607836005"/>
                    </a:ext>
                  </a:extLst>
                </a:gridCol>
                <a:gridCol w="834950">
                  <a:extLst>
                    <a:ext uri="{9D8B030D-6E8A-4147-A177-3AD203B41FA5}">
                      <a16:colId xmlns:a16="http://schemas.microsoft.com/office/drawing/2014/main" val="2520047050"/>
                    </a:ext>
                  </a:extLst>
                </a:gridCol>
                <a:gridCol w="861885">
                  <a:extLst>
                    <a:ext uri="{9D8B030D-6E8A-4147-A177-3AD203B41FA5}">
                      <a16:colId xmlns:a16="http://schemas.microsoft.com/office/drawing/2014/main" val="2627663793"/>
                    </a:ext>
                  </a:extLst>
                </a:gridCol>
                <a:gridCol w="834950">
                  <a:extLst>
                    <a:ext uri="{9D8B030D-6E8A-4147-A177-3AD203B41FA5}">
                      <a16:colId xmlns:a16="http://schemas.microsoft.com/office/drawing/2014/main" val="724838660"/>
                    </a:ext>
                  </a:extLst>
                </a:gridCol>
                <a:gridCol w="808017">
                  <a:extLst>
                    <a:ext uri="{9D8B030D-6E8A-4147-A177-3AD203B41FA5}">
                      <a16:colId xmlns:a16="http://schemas.microsoft.com/office/drawing/2014/main" val="1738781635"/>
                    </a:ext>
                  </a:extLst>
                </a:gridCol>
                <a:gridCol w="3259002">
                  <a:extLst>
                    <a:ext uri="{9D8B030D-6E8A-4147-A177-3AD203B41FA5}">
                      <a16:colId xmlns:a16="http://schemas.microsoft.com/office/drawing/2014/main" val="492232319"/>
                    </a:ext>
                  </a:extLst>
                </a:gridCol>
                <a:gridCol w="727215">
                  <a:extLst>
                    <a:ext uri="{9D8B030D-6E8A-4147-A177-3AD203B41FA5}">
                      <a16:colId xmlns:a16="http://schemas.microsoft.com/office/drawing/2014/main" val="856846236"/>
                    </a:ext>
                  </a:extLst>
                </a:gridCol>
              </a:tblGrid>
              <a:tr h="417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Top10Lift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Top20Lift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Top30Lift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Top40Lift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Top50Lift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92887"/>
                  </a:ext>
                </a:extLst>
              </a:tr>
              <a:tr h="3976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undersampling rate = 0.4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634525"/>
                  </a:ext>
                </a:extLst>
              </a:tr>
              <a:tr h="3976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undersampling rate = 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36333"/>
                  </a:ext>
                </a:extLst>
              </a:tr>
              <a:tr h="39768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mixed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943354"/>
                  </a:ext>
                </a:extLst>
              </a:tr>
              <a:tr h="417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without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666711"/>
                  </a:ext>
                </a:extLst>
              </a:tr>
              <a:tr h="417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Trees before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281685"/>
                  </a:ext>
                </a:extLst>
              </a:tr>
              <a:tr h="417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before Sampling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3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19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C87B-F95A-478D-8F55-A3E1A164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Top 10 Lift explantations: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 Our Test Set </a:t>
            </a:r>
            <a:r>
              <a:rPr lang="fr-FR" dirty="0" err="1"/>
              <a:t>ie</a:t>
            </a:r>
            <a:r>
              <a:rPr lang="fr-FR" dirty="0"/>
              <a:t> of 20,000 computers. We have got the lift value to be 1.8  which mean we have predicted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1.8 * 10,000(actual infected out of total) * (10%) = 1,800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Hence</a:t>
            </a:r>
            <a:r>
              <a:rPr lang="fr-FR" dirty="0"/>
              <a:t> </a:t>
            </a:r>
            <a:r>
              <a:rPr lang="fr-FR" b="1" dirty="0"/>
              <a:t>1,800 out of 2,000 </a:t>
            </a:r>
            <a:r>
              <a:rPr lang="fr-FR" dirty="0"/>
              <a:t>computers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</a:t>
            </a:r>
            <a:r>
              <a:rPr lang="fr-FR" dirty="0" err="1"/>
              <a:t>correctly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Which would mean of 8 million original test set. 10% </a:t>
            </a:r>
            <a:r>
              <a:rPr lang="fr-FR" dirty="0" err="1"/>
              <a:t>means</a:t>
            </a:r>
            <a:r>
              <a:rPr lang="fr-FR" dirty="0"/>
              <a:t> 800,000 and we would be </a:t>
            </a:r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in </a:t>
            </a:r>
            <a:r>
              <a:rPr lang="fr-FR" dirty="0" err="1"/>
              <a:t>advance</a:t>
            </a:r>
            <a:r>
              <a:rPr lang="fr-FR" dirty="0"/>
              <a:t> 720,000 machines.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DDD7C0-3EEF-4CFE-BBA5-9EA2187A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Evaluation &amp; </a:t>
            </a:r>
            <a:r>
              <a:rPr lang="fr-FR" sz="4000" dirty="0" err="1">
                <a:latin typeface="Aharoni"/>
                <a:cs typeface="Aharoni"/>
              </a:rPr>
              <a:t>Results</a:t>
            </a:r>
            <a:endParaRPr lang="en-US" sz="4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90228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C87B-F95A-478D-8F55-A3E1A164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9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Top 20 Lift explantations: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 Our Test Set i.e. of 20,000 computers. We have got the lift value to be 1.7  which mean we have predicted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1.7 * 10,000(actual infected out of total) * (20%) = 3,400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Hence</a:t>
            </a:r>
            <a:r>
              <a:rPr lang="fr-FR" dirty="0"/>
              <a:t> </a:t>
            </a:r>
            <a:r>
              <a:rPr lang="fr-FR" b="1" dirty="0"/>
              <a:t>3,400 out of 4,000 </a:t>
            </a:r>
            <a:r>
              <a:rPr lang="fr-FR" dirty="0"/>
              <a:t>computers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</a:t>
            </a:r>
            <a:r>
              <a:rPr lang="fr-FR" dirty="0" err="1"/>
              <a:t>correctly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Which would mean of 8 million original test set. 20% </a:t>
            </a:r>
            <a:r>
              <a:rPr lang="fr-FR" dirty="0" err="1"/>
              <a:t>means</a:t>
            </a:r>
            <a:r>
              <a:rPr lang="fr-FR" dirty="0"/>
              <a:t> 1,600,000 and we would be </a:t>
            </a:r>
            <a:r>
              <a:rPr lang="fr-FR" dirty="0" err="1"/>
              <a:t>predicting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in </a:t>
            </a:r>
            <a:r>
              <a:rPr lang="fr-FR" dirty="0" err="1"/>
              <a:t>advance</a:t>
            </a:r>
            <a:r>
              <a:rPr lang="fr-FR" dirty="0"/>
              <a:t> 1,360,000 machines.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DDD7C0-3EEF-4CFE-BBA5-9EA2187A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Evaluation &amp; </a:t>
            </a:r>
            <a:r>
              <a:rPr lang="fr-FR" sz="4000" dirty="0" err="1">
                <a:latin typeface="Aharoni"/>
                <a:cs typeface="Aharoni"/>
              </a:rPr>
              <a:t>Results</a:t>
            </a:r>
            <a:endParaRPr lang="en-US" sz="4000" dirty="0"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6744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7263C4-7C6B-411F-AD02-E2F6C2AAE145}"/>
              </a:ext>
            </a:extLst>
          </p:cNvPr>
          <p:cNvSpPr/>
          <p:nvPr/>
        </p:nvSpPr>
        <p:spPr>
          <a:xfrm>
            <a:off x="699570" y="4996149"/>
            <a:ext cx="4577508" cy="804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9A98-9A96-4DC9-9755-709A7752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9" y="-404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dirty="0">
                <a:latin typeface="Aharoni"/>
                <a:cs typeface="Aharoni"/>
              </a:rPr>
              <a:t>Business Case</a:t>
            </a:r>
            <a:endParaRPr lang="en-US" sz="4000" dirty="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31E9-9CDD-408D-A254-5B26AEB9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31" y="1413150"/>
            <a:ext cx="4943049" cy="328474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 sz="1800" i="1" dirty="0">
                <a:cs typeface="Calibri"/>
              </a:rPr>
              <a:t>Population: 7,853,254</a:t>
            </a:r>
          </a:p>
          <a:p>
            <a:r>
              <a:rPr lang="fr-FR" sz="1800" i="1" dirty="0">
                <a:cs typeface="Calibri"/>
              </a:rPr>
              <a:t>Target Incidence: 50%</a:t>
            </a:r>
          </a:p>
          <a:p>
            <a:r>
              <a:rPr lang="fr-FR" sz="1800" i="1" dirty="0">
                <a:cs typeface="Calibri"/>
              </a:rPr>
              <a:t>Reward: 1 Euros (</a:t>
            </a:r>
            <a:r>
              <a:rPr lang="fr-FR" sz="1800" i="1" dirty="0" err="1">
                <a:cs typeface="Calibri"/>
              </a:rPr>
              <a:t>assumption</a:t>
            </a:r>
            <a:r>
              <a:rPr lang="fr-FR" sz="1800" i="1" dirty="0">
                <a:cs typeface="Calibri"/>
              </a:rPr>
              <a:t>)</a:t>
            </a:r>
          </a:p>
          <a:p>
            <a:r>
              <a:rPr lang="fr-FR" sz="1800" i="1" dirty="0" err="1">
                <a:cs typeface="Calibri"/>
              </a:rPr>
              <a:t>Cost</a:t>
            </a:r>
            <a:r>
              <a:rPr lang="fr-FR" sz="1800" i="1" dirty="0">
                <a:cs typeface="Calibri"/>
              </a:rPr>
              <a:t>: 0.5 Euros (</a:t>
            </a:r>
            <a:r>
              <a:rPr lang="fr-FR" sz="1800" i="1" dirty="0" err="1">
                <a:cs typeface="Calibri"/>
              </a:rPr>
              <a:t>assumption</a:t>
            </a:r>
            <a:r>
              <a:rPr lang="fr-FR" sz="1800" i="1" dirty="0">
                <a:cs typeface="Calibri"/>
              </a:rPr>
              <a:t>)</a:t>
            </a:r>
          </a:p>
          <a:p>
            <a:r>
              <a:rPr lang="fr-FR" sz="1800" i="1" dirty="0">
                <a:cs typeface="Calibri"/>
              </a:rPr>
              <a:t>Percentage selected: 10%</a:t>
            </a:r>
          </a:p>
          <a:p>
            <a:r>
              <a:rPr lang="fr-FR" sz="1800" i="1" dirty="0">
                <a:cs typeface="Calibri"/>
              </a:rPr>
              <a:t>Lift: 1.8</a:t>
            </a:r>
          </a:p>
          <a:p>
            <a:endParaRPr lang="fr-FR" sz="1800" i="1" dirty="0">
              <a:cs typeface="Calibri"/>
            </a:endParaRPr>
          </a:p>
          <a:p>
            <a:r>
              <a:rPr lang="fr-FR" sz="1800" i="1" dirty="0">
                <a:cs typeface="Calibri"/>
              </a:rPr>
              <a:t>Benefit = 1 * 0.1 * (1.8 * 0.5) * 7,853,254 = 706,793</a:t>
            </a:r>
          </a:p>
          <a:p>
            <a:r>
              <a:rPr lang="fr-FR" sz="1800" i="1" dirty="0" err="1">
                <a:cs typeface="Calibri"/>
              </a:rPr>
              <a:t>Cost</a:t>
            </a:r>
            <a:r>
              <a:rPr lang="fr-FR" sz="1800" i="1" dirty="0">
                <a:cs typeface="Calibri"/>
              </a:rPr>
              <a:t> = 0.5 * 0.1 * 7,853,254 = 392,663</a:t>
            </a:r>
          </a:p>
          <a:p>
            <a:endParaRPr lang="fr-FR" sz="1800" i="1" dirty="0">
              <a:cs typeface="Calibri"/>
            </a:endParaRPr>
          </a:p>
          <a:p>
            <a:endParaRPr lang="fr-FR" sz="2000" b="1" i="1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93746-8C29-44BA-BD64-CF30580D58F2}"/>
              </a:ext>
            </a:extLst>
          </p:cNvPr>
          <p:cNvSpPr txBox="1"/>
          <p:nvPr/>
        </p:nvSpPr>
        <p:spPr>
          <a:xfrm>
            <a:off x="882266" y="5204272"/>
            <a:ext cx="4212115" cy="3416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b="1" i="1" dirty="0">
                <a:cs typeface="Calibri"/>
              </a:rPr>
              <a:t>Profit </a:t>
            </a:r>
            <a:r>
              <a:rPr lang="fr-FR" b="1" i="1" dirty="0" err="1">
                <a:cs typeface="Calibri"/>
              </a:rPr>
              <a:t>with</a:t>
            </a:r>
            <a:r>
              <a:rPr lang="fr-FR" b="1" i="1" dirty="0">
                <a:cs typeface="Calibri"/>
              </a:rPr>
              <a:t> the model =  314,130 Euros</a:t>
            </a:r>
            <a:endParaRPr lang="en-US" dirty="0">
              <a:cs typeface="Calibri"/>
            </a:endParaRPr>
          </a:p>
        </p:txBody>
      </p:sp>
      <p:pic>
        <p:nvPicPr>
          <p:cNvPr id="9" name="Picture 9" descr="A picture containing text, indoor&#10;&#10;Description generated with very high confidence">
            <a:extLst>
              <a:ext uri="{FF2B5EF4-FFF2-40B4-BE49-F238E27FC236}">
                <a16:creationId xmlns:a16="http://schemas.microsoft.com/office/drawing/2014/main" id="{164B1883-93DC-494E-A844-60B4EA1A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45" y="4948419"/>
            <a:ext cx="939878" cy="853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55C44-1E78-4E80-B368-76D06834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78" y="1170088"/>
            <a:ext cx="5550379" cy="37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04D-0375-4135-8EC3-22F62A3C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42" y="-210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Agenda</a:t>
            </a:r>
            <a:endParaRPr lang="en-US" dirty="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AF82-0BBB-4A45-BD4F-DECCE7F3F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1" cy="3295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i="1" dirty="0"/>
              <a:t>Project </a:t>
            </a:r>
            <a:r>
              <a:rPr lang="fr-FR" i="1" dirty="0" err="1"/>
              <a:t>Definition</a:t>
            </a:r>
            <a:endParaRPr lang="fr-FR" i="1" dirty="0">
              <a:cs typeface="Calibri"/>
            </a:endParaRPr>
          </a:p>
          <a:p>
            <a:r>
              <a:rPr lang="fr-FR" i="1" dirty="0"/>
              <a:t>Data </a:t>
            </a:r>
            <a:r>
              <a:rPr lang="fr-FR" i="1" dirty="0" err="1"/>
              <a:t>Preparation</a:t>
            </a:r>
            <a:endParaRPr lang="fr-FR" i="1" dirty="0">
              <a:cs typeface="Calibri"/>
            </a:endParaRPr>
          </a:p>
          <a:p>
            <a:r>
              <a:rPr lang="fr-FR" i="1" dirty="0">
                <a:cs typeface="Calibri"/>
              </a:rPr>
              <a:t>Model Building</a:t>
            </a:r>
          </a:p>
          <a:p>
            <a:r>
              <a:rPr lang="fr-FR" i="1" dirty="0">
                <a:cs typeface="Calibri"/>
              </a:rPr>
              <a:t>Evaluation &amp; </a:t>
            </a:r>
            <a:r>
              <a:rPr lang="fr-FR" i="1" dirty="0" err="1"/>
              <a:t>Results</a:t>
            </a:r>
            <a:endParaRPr lang="fr-FR" i="1" dirty="0"/>
          </a:p>
          <a:p>
            <a:r>
              <a:rPr lang="fr-FR" i="1" dirty="0">
                <a:cs typeface="Calibri"/>
              </a:rPr>
              <a:t>Business Case</a:t>
            </a:r>
          </a:p>
          <a:p>
            <a:r>
              <a:rPr lang="fr-FR" i="1" dirty="0" err="1">
                <a:cs typeface="Calibri"/>
              </a:rPr>
              <a:t>Improvement</a:t>
            </a:r>
            <a:endParaRPr lang="fr-FR" i="1" dirty="0">
              <a:cs typeface="Calibri"/>
            </a:endParaRPr>
          </a:p>
          <a:p>
            <a:pPr marL="0" indent="0">
              <a:buNone/>
            </a:pPr>
            <a:endParaRPr lang="fr-FR" i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074" name="Picture 2" descr="Image result for agenda">
            <a:extLst>
              <a:ext uri="{FF2B5EF4-FFF2-40B4-BE49-F238E27FC236}">
                <a16:creationId xmlns:a16="http://schemas.microsoft.com/office/drawing/2014/main" id="{3DC50147-4C37-455F-83F5-31B3785E2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48" y="44402"/>
            <a:ext cx="6259610" cy="655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46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9468C6-7486-4F4A-82B7-E3106A60A8B1}"/>
              </a:ext>
            </a:extLst>
          </p:cNvPr>
          <p:cNvSpPr txBox="1">
            <a:spLocks/>
          </p:cNvSpPr>
          <p:nvPr/>
        </p:nvSpPr>
        <p:spPr>
          <a:xfrm>
            <a:off x="392151" y="1175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>
                <a:latin typeface="Aharoni"/>
                <a:cs typeface="Aharoni"/>
              </a:rPr>
              <a:t>Evaluation and Business Case (Other example)</a:t>
            </a:r>
            <a:endParaRPr lang="en-US" sz="4000">
              <a:latin typeface="Aharoni"/>
              <a:cs typeface="Aharon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66101-A623-44F7-99B0-31056ABE3ABB}"/>
              </a:ext>
            </a:extLst>
          </p:cNvPr>
          <p:cNvSpPr txBox="1"/>
          <p:nvPr/>
        </p:nvSpPr>
        <p:spPr>
          <a:xfrm>
            <a:off x="520391" y="1553579"/>
            <a:ext cx="3938532" cy="404418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</a:pPr>
            <a:r>
              <a:rPr lang="fr-FR" i="1" dirty="0">
                <a:cs typeface="Arial"/>
              </a:rPr>
              <a:t>Population: </a:t>
            </a:r>
            <a:r>
              <a:rPr lang="fr-FR" i="1" dirty="0">
                <a:cs typeface="Calibri"/>
              </a:rPr>
              <a:t>7,853,254</a:t>
            </a:r>
            <a:r>
              <a:rPr lang="fr-FR" dirty="0">
                <a:latin typeface="Calibri"/>
                <a:cs typeface="Calibri"/>
              </a:rPr>
              <a:t>​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dirty="0">
                <a:cs typeface="Arial"/>
              </a:rPr>
              <a:t>Target Incidence: 50%</a:t>
            </a:r>
            <a:r>
              <a:rPr lang="fr-FR" dirty="0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dirty="0" err="1">
                <a:cs typeface="Arial"/>
              </a:rPr>
              <a:t>Reward</a:t>
            </a:r>
            <a:r>
              <a:rPr lang="fr-FR" i="1" dirty="0">
                <a:cs typeface="Arial"/>
              </a:rPr>
              <a:t>: 1 Euros</a:t>
            </a:r>
            <a:r>
              <a:rPr lang="fr-FR" dirty="0">
                <a:latin typeface="Calibri"/>
                <a:cs typeface="Calibri"/>
              </a:rPr>
              <a:t>​ (</a:t>
            </a:r>
            <a:r>
              <a:rPr lang="fr-FR" dirty="0" err="1">
                <a:latin typeface="Calibri"/>
                <a:cs typeface="Calibri"/>
              </a:rPr>
              <a:t>assumption</a:t>
            </a:r>
            <a:r>
              <a:rPr lang="fr-FR" dirty="0"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dirty="0" err="1">
                <a:cs typeface="Arial"/>
              </a:rPr>
              <a:t>Cost</a:t>
            </a:r>
            <a:r>
              <a:rPr lang="fr-FR" i="1" dirty="0">
                <a:cs typeface="Arial"/>
              </a:rPr>
              <a:t>: 0.5 Euros</a:t>
            </a:r>
            <a:r>
              <a:rPr lang="fr-FR" dirty="0">
                <a:latin typeface="Calibri"/>
                <a:cs typeface="Calibri"/>
              </a:rPr>
              <a:t>​ (</a:t>
            </a:r>
            <a:r>
              <a:rPr lang="fr-FR" dirty="0" err="1">
                <a:latin typeface="Calibri"/>
                <a:cs typeface="Calibri"/>
              </a:rPr>
              <a:t>assumption</a:t>
            </a:r>
            <a:r>
              <a:rPr lang="fr-FR" dirty="0"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dirty="0">
                <a:cs typeface="Arial"/>
              </a:rPr>
              <a:t>Percentage </a:t>
            </a:r>
            <a:r>
              <a:rPr lang="fr-FR" i="1" dirty="0" err="1">
                <a:cs typeface="Arial"/>
              </a:rPr>
              <a:t>selected</a:t>
            </a:r>
            <a:r>
              <a:rPr lang="fr-FR" i="1" dirty="0">
                <a:cs typeface="Arial"/>
              </a:rPr>
              <a:t>: 20%</a:t>
            </a:r>
            <a:r>
              <a:rPr lang="fr-FR" dirty="0">
                <a:latin typeface="Calibri"/>
                <a:cs typeface="Calibri"/>
              </a:rPr>
              <a:t>​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dirty="0">
                <a:cs typeface="Arial"/>
              </a:rPr>
              <a:t>Target </a:t>
            </a:r>
            <a:r>
              <a:rPr lang="fr-FR" i="1" dirty="0" err="1">
                <a:cs typeface="Arial"/>
              </a:rPr>
              <a:t>reached</a:t>
            </a:r>
            <a:r>
              <a:rPr lang="fr-FR" i="1" dirty="0">
                <a:cs typeface="Arial"/>
              </a:rPr>
              <a:t>: </a:t>
            </a:r>
            <a:r>
              <a:rPr lang="fr-FR" i="1" dirty="0">
                <a:latin typeface="Calibri"/>
                <a:cs typeface="Calibri"/>
              </a:rPr>
              <a:t>35%</a:t>
            </a:r>
            <a:endParaRPr lang="en-US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</a:pPr>
            <a:r>
              <a:rPr lang="fr-FR" i="1" dirty="0" err="1">
                <a:latin typeface="Calibri"/>
                <a:cs typeface="Calibri"/>
              </a:rPr>
              <a:t>Benefit</a:t>
            </a:r>
            <a:r>
              <a:rPr lang="fr-FR" i="1" dirty="0">
                <a:latin typeface="Calibri"/>
                <a:cs typeface="Calibri"/>
              </a:rPr>
              <a:t> = 1 * 0.35 * 0.5* </a:t>
            </a:r>
            <a:r>
              <a:rPr lang="fr-FR" i="1" dirty="0">
                <a:cs typeface="Calibri"/>
              </a:rPr>
              <a:t>7,853,254</a:t>
            </a: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i="1" dirty="0">
                <a:latin typeface="Calibri"/>
                <a:cs typeface="Calibri"/>
              </a:rPr>
              <a:t> = </a:t>
            </a:r>
            <a:r>
              <a:rPr lang="en-US" dirty="0">
                <a:latin typeface="Calibri"/>
                <a:cs typeface="Calibri"/>
              </a:rPr>
              <a:t>​1,374,319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Char char="•"/>
            </a:pPr>
            <a:r>
              <a:rPr lang="fr-FR" i="1" dirty="0" err="1">
                <a:cs typeface="Arial"/>
              </a:rPr>
              <a:t>Cost</a:t>
            </a:r>
            <a:r>
              <a:rPr lang="fr-FR" i="1" dirty="0">
                <a:cs typeface="Arial"/>
              </a:rPr>
              <a:t> = 0.5 * 0.2 * </a:t>
            </a:r>
            <a:r>
              <a:rPr lang="fr-FR" i="1" dirty="0">
                <a:cs typeface="Calibri"/>
              </a:rPr>
              <a:t>7,853,254</a:t>
            </a:r>
            <a:r>
              <a:rPr lang="fr-FR" i="1" dirty="0">
                <a:cs typeface="Arial"/>
              </a:rPr>
              <a:t> = </a:t>
            </a:r>
            <a:r>
              <a:rPr lang="fr-FR" i="1" dirty="0">
                <a:cs typeface="Calibri"/>
              </a:rPr>
              <a:t>785,325</a:t>
            </a:r>
            <a:r>
              <a:rPr lang="fr-FR" i="1" dirty="0">
                <a:cs typeface="Arial"/>
              </a:rPr>
              <a:t> </a:t>
            </a:r>
            <a:endParaRPr lang="fr-FR" i="1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endParaRPr lang="fr-FR" sz="2000" b="1" i="1" dirty="0">
              <a:cs typeface="Calibri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77B41-3679-4D8F-8E3E-E5D25712DDF9}"/>
              </a:ext>
            </a:extLst>
          </p:cNvPr>
          <p:cNvSpPr txBox="1"/>
          <p:nvPr/>
        </p:nvSpPr>
        <p:spPr>
          <a:xfrm>
            <a:off x="515956" y="5394327"/>
            <a:ext cx="4370024" cy="3139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har char="•"/>
            </a:pPr>
            <a:r>
              <a:rPr lang="fr-FR" sz="1600" b="1" i="1" dirty="0">
                <a:latin typeface="Arial"/>
                <a:cs typeface="Arial"/>
              </a:rPr>
              <a:t>Profit </a:t>
            </a:r>
            <a:r>
              <a:rPr lang="fr-FR" sz="1600" b="1" i="1" dirty="0" err="1">
                <a:latin typeface="Arial"/>
                <a:cs typeface="Arial"/>
              </a:rPr>
              <a:t>with</a:t>
            </a:r>
            <a:r>
              <a:rPr lang="fr-FR" sz="1600" b="1" i="1" dirty="0">
                <a:latin typeface="Arial"/>
                <a:cs typeface="Arial"/>
              </a:rPr>
              <a:t> the model =  588,994 Euros</a:t>
            </a:r>
            <a:r>
              <a:rPr lang="en-US" sz="1600" dirty="0">
                <a:latin typeface="Arial"/>
                <a:cs typeface="Arial"/>
              </a:rPr>
              <a:t> </a:t>
            </a:r>
          </a:p>
        </p:txBody>
      </p:sp>
      <p:pic>
        <p:nvPicPr>
          <p:cNvPr id="2" name="Picture 9" descr="A picture containing text, indoor&#10;&#10;Description generated with very high confidence">
            <a:extLst>
              <a:ext uri="{FF2B5EF4-FFF2-40B4-BE49-F238E27FC236}">
                <a16:creationId xmlns:a16="http://schemas.microsoft.com/office/drawing/2014/main" id="{3A22420D-1714-428A-917F-AF4CFC9C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28" y="5103357"/>
            <a:ext cx="1031685" cy="926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6A239C-A1B7-497E-B6E0-9061E4FC8FB9}"/>
              </a:ext>
            </a:extLst>
          </p:cNvPr>
          <p:cNvSpPr/>
          <p:nvPr/>
        </p:nvSpPr>
        <p:spPr>
          <a:xfrm>
            <a:off x="515956" y="5115498"/>
            <a:ext cx="413683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6F11A-9A50-48B4-AA8F-58093EF68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018" y="1244552"/>
            <a:ext cx="5558574" cy="37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BAC21-19BA-494D-8DF4-650377E2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haroni"/>
                <a:cs typeface="Aharoni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EF5F-3979-487A-8BF5-99B154E2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Wrapper Method for Variable Selection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Some More Complex Machine learning Models and test.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Memory optimizations while there is huge data.</a:t>
            </a:r>
          </a:p>
          <a:p>
            <a:r>
              <a:rPr lang="en-US" sz="1900" dirty="0">
                <a:solidFill>
                  <a:schemeClr val="bg1"/>
                </a:solidFill>
                <a:cs typeface="Calibri"/>
              </a:rPr>
              <a:t>Try and run on better VMs on whole data provided by Microsoft to know where we stand at the global level.</a:t>
            </a:r>
          </a:p>
          <a:p>
            <a:r>
              <a:rPr lang="fr-FR" sz="1900" dirty="0">
                <a:solidFill>
                  <a:schemeClr val="bg1"/>
                </a:solidFill>
                <a:cs typeface="Calibri"/>
              </a:rPr>
              <a:t>B</a:t>
            </a:r>
            <a:r>
              <a:rPr lang="en-US" sz="1900" dirty="0" err="1">
                <a:solidFill>
                  <a:schemeClr val="bg1"/>
                </a:solidFill>
                <a:cs typeface="Calibri"/>
              </a:rPr>
              <a:t>ased</a:t>
            </a:r>
            <a:r>
              <a:rPr lang="en-US" sz="1900" dirty="0">
                <a:solidFill>
                  <a:schemeClr val="bg1"/>
                </a:solidFill>
                <a:cs typeface="Calibri"/>
              </a:rPr>
              <a:t> on Value count of categories again group the categories and then calculate WOE</a:t>
            </a:r>
          </a:p>
          <a:p>
            <a:endParaRPr lang="en-US" sz="19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6EEA8-2293-4E41-B519-D865977D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337626"/>
            <a:ext cx="7146387" cy="58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EB95-A22C-4B1A-B5E1-A8D403E3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3" y="-10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Project </a:t>
            </a:r>
            <a:r>
              <a:rPr lang="fr-FR" dirty="0" err="1">
                <a:latin typeface="Aharoni"/>
                <a:cs typeface="Aharoni"/>
              </a:rPr>
              <a:t>Definition</a:t>
            </a:r>
            <a:endParaRPr lang="fr-FR" dirty="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5CE39-3F49-4C6D-B2BC-774534DC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61047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i="1" dirty="0"/>
              <a:t>The goal of the </a:t>
            </a:r>
            <a:r>
              <a:rPr lang="fr-FR" sz="2000" i="1" dirty="0" err="1"/>
              <a:t>project</a:t>
            </a:r>
            <a:r>
              <a:rPr lang="fr-FR" sz="2000" i="1" dirty="0"/>
              <a:t> </a:t>
            </a:r>
            <a:r>
              <a:rPr lang="fr-FR" sz="2000" i="1" dirty="0" err="1"/>
              <a:t>is</a:t>
            </a:r>
            <a:r>
              <a:rPr lang="fr-FR" sz="2000" i="1" dirty="0"/>
              <a:t> to </a:t>
            </a:r>
            <a:r>
              <a:rPr lang="en-US" sz="2000" i="1" dirty="0"/>
              <a:t>predict a Windows machine’s probability of getting infected by various families of malware, based on different properties of that machine. </a:t>
            </a:r>
          </a:p>
          <a:p>
            <a:r>
              <a:rPr lang="fr-FR" sz="2000" i="1" dirty="0"/>
              <a:t> </a:t>
            </a:r>
            <a:r>
              <a:rPr lang="fr-FR" sz="2000" i="1" dirty="0" err="1"/>
              <a:t>Each</a:t>
            </a:r>
            <a:r>
              <a:rPr lang="fr-FR" sz="2000" i="1" dirty="0"/>
              <a:t> </a:t>
            </a:r>
            <a:r>
              <a:rPr lang="fr-FR" sz="2000" i="1" dirty="0" err="1"/>
              <a:t>row</a:t>
            </a:r>
            <a:r>
              <a:rPr lang="fr-FR" sz="2000" i="1" dirty="0"/>
              <a:t> corresponds to a machine. </a:t>
            </a:r>
            <a:r>
              <a:rPr lang="fr-FR" sz="2000" i="1" dirty="0" err="1"/>
              <a:t>HasDetections</a:t>
            </a:r>
            <a:r>
              <a:rPr lang="fr-FR" sz="2000" i="1" dirty="0"/>
              <a:t> variable </a:t>
            </a:r>
            <a:r>
              <a:rPr lang="fr-FR" sz="2000" i="1" dirty="0" err="1"/>
              <a:t>indicates</a:t>
            </a:r>
            <a:r>
              <a:rPr lang="fr-FR" sz="2000" i="1" dirty="0"/>
              <a:t> </a:t>
            </a:r>
            <a:r>
              <a:rPr lang="fr-FR" sz="2000" i="1" dirty="0" err="1"/>
              <a:t>that</a:t>
            </a:r>
            <a:r>
              <a:rPr lang="fr-FR" sz="2000" i="1" dirty="0"/>
              <a:t> Malware </a:t>
            </a:r>
            <a:r>
              <a:rPr lang="fr-FR" sz="2000" i="1" dirty="0" err="1"/>
              <a:t>was</a:t>
            </a:r>
            <a:r>
              <a:rPr lang="fr-FR" sz="2000" i="1" dirty="0"/>
              <a:t> </a:t>
            </a:r>
            <a:r>
              <a:rPr lang="fr-FR" sz="2000" i="1" dirty="0" err="1"/>
              <a:t>detected</a:t>
            </a:r>
            <a:r>
              <a:rPr lang="fr-FR" sz="2000" i="1" dirty="0"/>
              <a:t> on the machine.</a:t>
            </a:r>
            <a:endParaRPr lang="en-US" sz="2000" i="1" dirty="0"/>
          </a:p>
          <a:p>
            <a:r>
              <a:rPr lang="fr-FR" sz="2000" i="1" dirty="0"/>
              <a:t>We would use </a:t>
            </a:r>
            <a:r>
              <a:rPr lang="fr-FR" sz="2000" i="1" dirty="0" err="1"/>
              <a:t>different</a:t>
            </a:r>
            <a:r>
              <a:rPr lang="fr-FR" sz="2000" i="1" dirty="0"/>
              <a:t> machine </a:t>
            </a:r>
            <a:r>
              <a:rPr lang="fr-FR" sz="2000" i="1" dirty="0" err="1"/>
              <a:t>learning</a:t>
            </a:r>
            <a:r>
              <a:rPr lang="fr-FR" sz="2000" i="1" dirty="0"/>
              <a:t> </a:t>
            </a:r>
            <a:r>
              <a:rPr lang="fr-FR" sz="2000" i="1" dirty="0" err="1"/>
              <a:t>models</a:t>
            </a:r>
            <a:r>
              <a:rPr lang="fr-FR" sz="2000" i="1" dirty="0"/>
              <a:t> in </a:t>
            </a:r>
            <a:r>
              <a:rPr lang="fr-FR" sz="2000" i="1" dirty="0" err="1"/>
              <a:t>order</a:t>
            </a:r>
            <a:r>
              <a:rPr lang="fr-FR" sz="2000" i="1" dirty="0"/>
              <a:t> to </a:t>
            </a:r>
            <a:r>
              <a:rPr lang="fr-FR" sz="2000" i="1" dirty="0" err="1"/>
              <a:t>make</a:t>
            </a:r>
            <a:r>
              <a:rPr lang="fr-FR" sz="2000" i="1" dirty="0"/>
              <a:t> the </a:t>
            </a:r>
            <a:r>
              <a:rPr lang="fr-FR" sz="2000" i="1" dirty="0" err="1"/>
              <a:t>predictions</a:t>
            </a:r>
            <a:r>
              <a:rPr lang="fr-FR" sz="2000" i="1" dirty="0"/>
              <a:t>.</a:t>
            </a:r>
            <a:endParaRPr lang="fr-FR" sz="2000" i="1" dirty="0">
              <a:cs typeface="Calibri"/>
            </a:endParaRPr>
          </a:p>
          <a:p>
            <a:endParaRPr lang="fr-FR" sz="2000" i="1" dirty="0">
              <a:cs typeface="Calibri"/>
            </a:endParaRPr>
          </a:p>
          <a:p>
            <a:r>
              <a:rPr lang="fr-FR" sz="2000" i="1" dirty="0"/>
              <a:t>Source: </a:t>
            </a:r>
            <a:r>
              <a:rPr lang="en-US" sz="2000" dirty="0">
                <a:hlinkClick r:id="rId2"/>
              </a:rPr>
              <a:t>https://www.kaggle.com/c/microsoft-malware-prediction/data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4299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E2A0-8E1F-47EC-BA34-DA25D120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3" y="-29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Data </a:t>
            </a:r>
            <a:r>
              <a:rPr lang="fr-FR" dirty="0" err="1">
                <a:latin typeface="Aharoni"/>
                <a:cs typeface="Aharoni"/>
              </a:rPr>
              <a:t>Preparation</a:t>
            </a:r>
            <a:endParaRPr lang="en-US" dirty="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4140-6CF5-49F7-94DB-003837AB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600" b="1" i="1" dirty="0"/>
              <a:t>Training set:</a:t>
            </a:r>
          </a:p>
          <a:p>
            <a:r>
              <a:rPr lang="fr-FR" sz="2000" i="1" dirty="0">
                <a:cs typeface="Calibri"/>
              </a:rPr>
              <a:t>As the original dataset </a:t>
            </a:r>
            <a:r>
              <a:rPr lang="fr-FR" sz="2000" i="1" dirty="0" err="1">
                <a:cs typeface="Calibri"/>
              </a:rPr>
              <a:t>had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almost</a:t>
            </a:r>
            <a:r>
              <a:rPr lang="fr-FR" sz="2000" i="1" dirty="0">
                <a:cs typeface="Calibri"/>
              </a:rPr>
              <a:t> 9 million observations, due to </a:t>
            </a:r>
            <a:r>
              <a:rPr lang="fr-FR" sz="2000" i="1" dirty="0" err="1">
                <a:cs typeface="Calibri"/>
              </a:rPr>
              <a:t>limited</a:t>
            </a:r>
            <a:r>
              <a:rPr lang="fr-FR" sz="2000" i="1" dirty="0">
                <a:cs typeface="Calibri"/>
              </a:rPr>
              <a:t> running </a:t>
            </a:r>
            <a:r>
              <a:rPr lang="fr-FR" sz="2000" i="1" dirty="0" err="1">
                <a:cs typeface="Calibri"/>
              </a:rPr>
              <a:t>capabilities</a:t>
            </a:r>
            <a:r>
              <a:rPr lang="fr-FR" sz="2000" i="1" dirty="0">
                <a:cs typeface="Calibri"/>
              </a:rPr>
              <a:t> in the </a:t>
            </a:r>
            <a:r>
              <a:rPr lang="fr-FR" sz="2000" i="1" dirty="0" err="1">
                <a:cs typeface="Calibri"/>
              </a:rPr>
              <a:t>vm</a:t>
            </a:r>
            <a:r>
              <a:rPr lang="fr-FR" sz="2000" i="1" dirty="0">
                <a:cs typeface="Calibri"/>
              </a:rPr>
              <a:t> machines, we </a:t>
            </a:r>
            <a:r>
              <a:rPr lang="fr-FR" sz="2000" i="1" dirty="0" err="1">
                <a:cs typeface="Calibri"/>
              </a:rPr>
              <a:t>selected</a:t>
            </a:r>
            <a:r>
              <a:rPr lang="fr-FR" sz="2000" i="1" dirty="0">
                <a:cs typeface="Calibri"/>
              </a:rPr>
              <a:t> 80.000 </a:t>
            </a:r>
            <a:r>
              <a:rPr lang="fr-FR" sz="2000" i="1" dirty="0" err="1">
                <a:cs typeface="Calibri"/>
              </a:rPr>
              <a:t>rows</a:t>
            </a:r>
            <a:r>
              <a:rPr lang="fr-FR" sz="2000" i="1" dirty="0">
                <a:cs typeface="Calibri"/>
              </a:rPr>
              <a:t> for training set.</a:t>
            </a:r>
          </a:p>
          <a:p>
            <a:r>
              <a:rPr lang="fr-FR" sz="2000" i="1" dirty="0">
                <a:cs typeface="Calibri"/>
              </a:rPr>
              <a:t>This </a:t>
            </a:r>
            <a:r>
              <a:rPr lang="fr-FR" sz="2000" i="1" dirty="0" err="1">
                <a:cs typeface="Calibri"/>
              </a:rPr>
              <a:t>was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selected</a:t>
            </a:r>
            <a:r>
              <a:rPr lang="fr-FR" sz="2000" i="1" dirty="0">
                <a:cs typeface="Calibri"/>
              </a:rPr>
              <a:t> in </a:t>
            </a:r>
            <a:r>
              <a:rPr lang="fr-FR" sz="2000" i="1" dirty="0" err="1">
                <a:cs typeface="Calibri"/>
              </a:rPr>
              <a:t>such</a:t>
            </a:r>
            <a:r>
              <a:rPr lang="fr-FR" sz="2000" i="1" dirty="0">
                <a:cs typeface="Calibri"/>
              </a:rPr>
              <a:t> an </a:t>
            </a:r>
            <a:r>
              <a:rPr lang="fr-FR" sz="2000" i="1" dirty="0" err="1">
                <a:cs typeface="Calibri"/>
              </a:rPr>
              <a:t>order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that</a:t>
            </a:r>
            <a:r>
              <a:rPr lang="fr-FR" sz="2000" i="1" dirty="0">
                <a:cs typeface="Calibri"/>
              </a:rPr>
              <a:t> the class of the data </a:t>
            </a:r>
            <a:r>
              <a:rPr lang="fr-FR" sz="2000" i="1" dirty="0" err="1">
                <a:cs typeface="Calibri"/>
              </a:rPr>
              <a:t>represented</a:t>
            </a:r>
            <a:r>
              <a:rPr lang="fr-FR" sz="2000" i="1" dirty="0">
                <a:cs typeface="Calibri"/>
              </a:rPr>
              <a:t> the class of the original </a:t>
            </a:r>
            <a:r>
              <a:rPr lang="fr-FR" sz="2000" i="1" dirty="0" err="1">
                <a:cs typeface="Calibri"/>
              </a:rPr>
              <a:t>dataset</a:t>
            </a:r>
            <a:r>
              <a:rPr lang="fr-FR" sz="2000" i="1" dirty="0">
                <a:cs typeface="Calibri"/>
              </a:rPr>
              <a:t>, as the </a:t>
            </a:r>
            <a:r>
              <a:rPr lang="fr-FR" sz="2000" i="1" dirty="0" err="1">
                <a:cs typeface="Calibri"/>
              </a:rPr>
              <a:t>dataset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target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was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balanced</a:t>
            </a:r>
            <a:r>
              <a:rPr lang="fr-FR" sz="2000" i="1" dirty="0">
                <a:cs typeface="Calibri"/>
              </a:rPr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600" b="1" i="1" dirty="0"/>
              <a:t>Test </a:t>
            </a:r>
            <a:r>
              <a:rPr lang="fr-FR" sz="2600" b="1" i="1" dirty="0" err="1"/>
              <a:t>dataset</a:t>
            </a:r>
            <a:r>
              <a:rPr lang="fr-FR" sz="2600" b="1" i="1" dirty="0"/>
              <a:t>:</a:t>
            </a:r>
            <a:endParaRPr lang="fr-FR" sz="2600" b="1" i="1" dirty="0">
              <a:cs typeface="Calibri"/>
            </a:endParaRPr>
          </a:p>
          <a:p>
            <a:r>
              <a:rPr lang="fr-FR" sz="2100" i="1" dirty="0"/>
              <a:t>We </a:t>
            </a:r>
            <a:r>
              <a:rPr lang="fr-FR" sz="2100" i="1" dirty="0" err="1"/>
              <a:t>selected</a:t>
            </a:r>
            <a:r>
              <a:rPr lang="fr-FR" sz="2100" i="1" dirty="0"/>
              <a:t> 20.000 </a:t>
            </a:r>
            <a:r>
              <a:rPr lang="fr-FR" sz="2100" i="1" dirty="0" err="1"/>
              <a:t>rows</a:t>
            </a:r>
            <a:r>
              <a:rPr lang="fr-FR" sz="2100" i="1" dirty="0"/>
              <a:t>, </a:t>
            </a:r>
            <a:r>
              <a:rPr lang="fr-FR" sz="2100" i="1" dirty="0" err="1"/>
              <a:t>being</a:t>
            </a:r>
            <a:r>
              <a:rPr lang="fr-FR" sz="2100" i="1" dirty="0"/>
              <a:t> </a:t>
            </a:r>
            <a:r>
              <a:rPr lang="fr-FR" sz="2100" i="1" dirty="0" err="1"/>
              <a:t>those</a:t>
            </a:r>
            <a:r>
              <a:rPr lang="fr-FR" sz="2100" i="1" dirty="0"/>
              <a:t> observations which </a:t>
            </a:r>
            <a:r>
              <a:rPr lang="fr-FR" sz="2100" i="1" dirty="0" err="1"/>
              <a:t>were</a:t>
            </a:r>
            <a:r>
              <a:rPr lang="fr-FR" sz="2100" i="1" dirty="0"/>
              <a:t> not part of the training dataset.</a:t>
            </a:r>
            <a:endParaRPr lang="en-US" sz="2100" i="1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94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920A72-DABA-4448-865F-67E6F1736B2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Aharoni"/>
                <a:cs typeface="Aharoni"/>
              </a:rPr>
              <a:t>Data Preparation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3D8F0-1164-4258-890F-0AC840C0077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An Attempt with Dummies.</a:t>
            </a:r>
          </a:p>
          <a:p>
            <a:r>
              <a:rPr lang="fr-FR"/>
              <a:t>Removed variables which were correlated using Pearson Corr among the variables</a:t>
            </a:r>
          </a:p>
          <a:p>
            <a:r>
              <a:rPr lang="fr-FR"/>
              <a:t>Then REF method was chosen to further filter the variables</a:t>
            </a:r>
          </a:p>
          <a:p>
            <a:r>
              <a:rPr lang="fr-FR"/>
              <a:t>Max AUC on test we obtained was 58% using Random Forest</a:t>
            </a:r>
          </a:p>
          <a:p>
            <a:r>
              <a:rPr lang="fr-FR"/>
              <a:t>For Logistic Reression the AUC was 55 % </a:t>
            </a:r>
          </a:p>
          <a:p>
            <a:r>
              <a:rPr lang="fr-FR"/>
              <a:t>Huge basetable created mem issue so dropped the idea </a:t>
            </a:r>
          </a:p>
          <a:p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74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8179-1EAE-4343-90DA-9D0E170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0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>
                <a:latin typeface="Aharoni"/>
                <a:cs typeface="Aharoni"/>
              </a:rPr>
              <a:t>Data </a:t>
            </a:r>
            <a:r>
              <a:rPr lang="fr-FR" err="1">
                <a:latin typeface="Aharoni"/>
                <a:cs typeface="Aharoni"/>
              </a:rPr>
              <a:t>Preparation</a:t>
            </a:r>
            <a:endParaRPr lang="en-US" err="1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4DEE-F4A5-4B79-B34C-B14E7E62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70" y="1647582"/>
            <a:ext cx="9538338" cy="3989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 err="1"/>
              <a:t>Weight</a:t>
            </a:r>
            <a:r>
              <a:rPr lang="fr-FR" sz="2400" b="1" i="1" dirty="0"/>
              <a:t> of </a:t>
            </a:r>
            <a:r>
              <a:rPr lang="fr-FR" sz="2400" b="1" i="1" dirty="0" err="1"/>
              <a:t>evidence</a:t>
            </a:r>
            <a:r>
              <a:rPr lang="fr-FR" sz="2400" b="1" i="1" dirty="0"/>
              <a:t>:</a:t>
            </a:r>
          </a:p>
          <a:p>
            <a:r>
              <a:rPr lang="fr-FR" sz="2000" dirty="0"/>
              <a:t>Due to the </a:t>
            </a:r>
            <a:r>
              <a:rPr lang="fr-FR" sz="2000" dirty="0" err="1"/>
              <a:t>fact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most</a:t>
            </a:r>
            <a:r>
              <a:rPr lang="fr-FR" sz="2000" dirty="0"/>
              <a:t> of the variables in the dataset </a:t>
            </a:r>
            <a:r>
              <a:rPr lang="fr-FR" sz="2000" dirty="0" err="1"/>
              <a:t>were</a:t>
            </a:r>
            <a:r>
              <a:rPr lang="fr-FR" sz="2000" dirty="0"/>
              <a:t> </a:t>
            </a:r>
            <a:r>
              <a:rPr lang="fr-FR" sz="2000" dirty="0" err="1"/>
              <a:t>categorical</a:t>
            </a:r>
            <a:r>
              <a:rPr lang="fr-FR" sz="2000" dirty="0"/>
              <a:t>, and </a:t>
            </a:r>
            <a:r>
              <a:rPr lang="fr-FR" sz="2000" dirty="0" err="1"/>
              <a:t>taking</a:t>
            </a:r>
            <a:r>
              <a:rPr lang="fr-FR" sz="2000" dirty="0"/>
              <a:t> </a:t>
            </a:r>
            <a:r>
              <a:rPr lang="fr-FR" sz="2000" dirty="0" err="1"/>
              <a:t>into</a:t>
            </a:r>
            <a:r>
              <a:rPr lang="fr-FR" sz="2000" dirty="0"/>
              <a:t> </a:t>
            </a:r>
            <a:r>
              <a:rPr lang="fr-FR" sz="2000" dirty="0" err="1"/>
              <a:t>account</a:t>
            </a:r>
            <a:r>
              <a:rPr lang="fr-FR" sz="2000" dirty="0"/>
              <a:t> the </a:t>
            </a:r>
            <a:r>
              <a:rPr lang="fr-FR" sz="2000" dirty="0" err="1"/>
              <a:t>amount</a:t>
            </a:r>
            <a:r>
              <a:rPr lang="fr-FR" sz="2000" dirty="0"/>
              <a:t> of variables, we </a:t>
            </a:r>
            <a:r>
              <a:rPr lang="fr-FR" sz="2000" dirty="0" err="1"/>
              <a:t>considered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weight</a:t>
            </a:r>
            <a:r>
              <a:rPr lang="fr-FR" sz="2000" dirty="0"/>
              <a:t> of </a:t>
            </a:r>
            <a:r>
              <a:rPr lang="fr-FR" sz="2000" dirty="0" err="1"/>
              <a:t>evidence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most</a:t>
            </a:r>
            <a:r>
              <a:rPr lang="fr-FR" sz="2000" dirty="0"/>
              <a:t> </a:t>
            </a:r>
            <a:r>
              <a:rPr lang="fr-FR" sz="2000" dirty="0" err="1"/>
              <a:t>appropiate</a:t>
            </a:r>
            <a:r>
              <a:rPr lang="fr-FR" sz="2000" dirty="0"/>
              <a:t> in </a:t>
            </a:r>
            <a:r>
              <a:rPr lang="fr-FR" sz="2000" dirty="0" err="1"/>
              <a:t>this</a:t>
            </a:r>
            <a:r>
              <a:rPr lang="fr-FR" sz="2000" dirty="0"/>
              <a:t> case, as </a:t>
            </a:r>
            <a:r>
              <a:rPr lang="fr-FR" sz="2000" dirty="0" err="1"/>
              <a:t>it</a:t>
            </a:r>
            <a:r>
              <a:rPr lang="fr-FR" sz="2000" dirty="0"/>
              <a:t> can </a:t>
            </a:r>
            <a:r>
              <a:rPr lang="fr-FR" sz="2000" dirty="0" err="1"/>
              <a:t>keep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</a:t>
            </a:r>
            <a:r>
              <a:rPr lang="fr-FR" sz="2000" dirty="0" err="1"/>
              <a:t>amount</a:t>
            </a:r>
            <a:r>
              <a:rPr lang="fr-FR" sz="2000" dirty="0"/>
              <a:t> of variables and </a:t>
            </a:r>
            <a:r>
              <a:rPr lang="fr-FR" sz="2000" dirty="0" err="1"/>
              <a:t>give</a:t>
            </a:r>
            <a:r>
              <a:rPr lang="fr-FR" sz="2000" dirty="0"/>
              <a:t> a </a:t>
            </a:r>
            <a:r>
              <a:rPr lang="fr-FR" sz="2000" dirty="0" err="1"/>
              <a:t>meaninful</a:t>
            </a:r>
            <a:r>
              <a:rPr lang="fr-FR" sz="2000" dirty="0"/>
              <a:t> </a:t>
            </a:r>
            <a:r>
              <a:rPr lang="fr-FR" sz="2000" dirty="0" err="1"/>
              <a:t>weight</a:t>
            </a:r>
            <a:r>
              <a:rPr lang="fr-FR" sz="2000" dirty="0"/>
              <a:t> to the </a:t>
            </a:r>
            <a:r>
              <a:rPr lang="fr-FR" sz="2000" dirty="0" err="1"/>
              <a:t>categories</a:t>
            </a:r>
            <a:r>
              <a:rPr lang="fr-FR" sz="2000" dirty="0"/>
              <a:t> </a:t>
            </a:r>
            <a:r>
              <a:rPr lang="fr-FR" sz="2000" dirty="0" err="1"/>
              <a:t>inside</a:t>
            </a:r>
            <a:r>
              <a:rPr lang="fr-FR" sz="2000" dirty="0"/>
              <a:t> </a:t>
            </a:r>
            <a:r>
              <a:rPr lang="fr-FR" sz="2000" dirty="0" err="1"/>
              <a:t>them</a:t>
            </a:r>
            <a:r>
              <a:rPr lang="fr-FR" sz="2000" dirty="0"/>
              <a:t>.</a:t>
            </a:r>
          </a:p>
          <a:p>
            <a:r>
              <a:rPr lang="fr-FR" sz="2000" dirty="0"/>
              <a:t>It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worth</a:t>
            </a:r>
            <a:r>
              <a:rPr lang="fr-FR" sz="2000" dirty="0"/>
              <a:t> to mention </a:t>
            </a:r>
            <a:r>
              <a:rPr lang="fr-FR" sz="2000" dirty="0" err="1"/>
              <a:t>that</a:t>
            </a:r>
            <a:r>
              <a:rPr lang="fr-FR" sz="2000" dirty="0"/>
              <a:t> we </a:t>
            </a:r>
            <a:r>
              <a:rPr lang="fr-FR" sz="2000" dirty="0" err="1"/>
              <a:t>also</a:t>
            </a:r>
            <a:r>
              <a:rPr lang="fr-FR" sz="2000" dirty="0"/>
              <a:t> </a:t>
            </a:r>
            <a:r>
              <a:rPr lang="fr-FR" sz="2000" dirty="0" err="1"/>
              <a:t>considered</a:t>
            </a:r>
            <a:r>
              <a:rPr lang="fr-FR" sz="2000" dirty="0"/>
              <a:t> </a:t>
            </a:r>
            <a:r>
              <a:rPr lang="fr-FR" sz="2000" dirty="0" err="1"/>
              <a:t>dummy</a:t>
            </a:r>
            <a:r>
              <a:rPr lang="fr-FR" sz="2000" dirty="0"/>
              <a:t> variables </a:t>
            </a:r>
            <a:r>
              <a:rPr lang="fr-FR" sz="2000" dirty="0" err="1"/>
              <a:t>creation</a:t>
            </a:r>
            <a:r>
              <a:rPr lang="fr-FR" sz="2000" dirty="0"/>
              <a:t>, but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not efficient </a:t>
            </a:r>
            <a:r>
              <a:rPr lang="fr-FR" sz="2000" dirty="0" err="1"/>
              <a:t>nor</a:t>
            </a:r>
            <a:r>
              <a:rPr lang="fr-FR" sz="2000" dirty="0"/>
              <a:t> effective for </a:t>
            </a:r>
            <a:r>
              <a:rPr lang="fr-FR" sz="2000" dirty="0" err="1"/>
              <a:t>this</a:t>
            </a:r>
            <a:r>
              <a:rPr lang="fr-FR" sz="2000" dirty="0"/>
              <a:t> case.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73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C82A-5FCB-422A-8CC3-A691BB57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0" y="3694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Data </a:t>
            </a:r>
            <a:r>
              <a:rPr lang="fr-FR" dirty="0" err="1">
                <a:latin typeface="Aharoni"/>
                <a:cs typeface="Aharoni"/>
              </a:rPr>
              <a:t>Preparation</a:t>
            </a:r>
            <a:endParaRPr lang="fr-FR" dirty="0">
              <a:latin typeface="Aharoni"/>
              <a:cs typeface="Aharoni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D2D8E5-95BC-4DD4-B570-81E300854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16963"/>
              </p:ext>
            </p:extLst>
          </p:nvPr>
        </p:nvGraphicFramePr>
        <p:xfrm>
          <a:off x="546211" y="2343006"/>
          <a:ext cx="9538338" cy="398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61F6E6-3DA6-4387-B87B-7CA86EE8F0A4}"/>
              </a:ext>
            </a:extLst>
          </p:cNvPr>
          <p:cNvSpPr txBox="1">
            <a:spLocks/>
          </p:cNvSpPr>
          <p:nvPr/>
        </p:nvSpPr>
        <p:spPr>
          <a:xfrm>
            <a:off x="546211" y="1496837"/>
            <a:ext cx="3528155" cy="420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b="1" i="1" dirty="0" err="1"/>
              <a:t>Weight</a:t>
            </a:r>
            <a:r>
              <a:rPr lang="fr-FR" sz="2400" b="1" i="1" dirty="0"/>
              <a:t> of </a:t>
            </a:r>
            <a:r>
              <a:rPr lang="fr-FR" sz="2400" b="1" i="1" dirty="0" err="1"/>
              <a:t>evidence</a:t>
            </a:r>
            <a:r>
              <a:rPr lang="fr-FR" sz="2400" b="1" i="1" dirty="0"/>
              <a:t> </a:t>
            </a:r>
            <a:r>
              <a:rPr lang="fr-FR" sz="2400" b="1" i="1" dirty="0" err="1"/>
              <a:t>Steps</a:t>
            </a:r>
            <a:r>
              <a:rPr lang="fr-FR" sz="2400" b="1" i="1" dirty="0"/>
              <a:t>:</a:t>
            </a:r>
            <a:endParaRPr lang="fr-FR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0863-7758-4765-8FF6-210F1BE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3" y="-501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latin typeface="Aharoni"/>
                <a:cs typeface="Aharoni"/>
              </a:rPr>
              <a:t>Data </a:t>
            </a:r>
            <a:r>
              <a:rPr lang="fr-FR" dirty="0" err="1">
                <a:latin typeface="Aharoni"/>
                <a:cs typeface="Aharoni"/>
              </a:rPr>
              <a:t>preparation</a:t>
            </a:r>
            <a:endParaRPr lang="en-US" dirty="0">
              <a:latin typeface="Aharoni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659E-EF5D-4340-945F-644D94A1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5" y="1591045"/>
            <a:ext cx="10127901" cy="4773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b="1" i="1" dirty="0"/>
              <a:t>Variables </a:t>
            </a:r>
            <a:r>
              <a:rPr lang="fr-FR" sz="2400" b="1" i="1" dirty="0" err="1"/>
              <a:t>Selection</a:t>
            </a:r>
            <a:r>
              <a:rPr lang="fr-FR" sz="2400" b="1" i="1" dirty="0"/>
              <a:t> </a:t>
            </a:r>
            <a:r>
              <a:rPr lang="fr-FR" sz="2400" b="1" i="1" dirty="0">
                <a:cs typeface="Calibri"/>
              </a:rPr>
              <a:t>Methods:</a:t>
            </a:r>
          </a:p>
          <a:p>
            <a:pPr marL="0" indent="0">
              <a:buNone/>
            </a:pP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Forward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Stepwise</a:t>
            </a: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Backward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Stepwise</a:t>
            </a: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 err="1">
                <a:cs typeface="Calibri"/>
              </a:rPr>
              <a:t>Hybrid</a:t>
            </a:r>
            <a:r>
              <a:rPr lang="fr-FR" sz="2000" i="1" dirty="0">
                <a:cs typeface="Calibri"/>
              </a:rPr>
              <a:t> </a:t>
            </a:r>
            <a:r>
              <a:rPr lang="fr-FR" sz="2000" i="1" dirty="0" err="1">
                <a:cs typeface="Calibri"/>
              </a:rPr>
              <a:t>Stepwise</a:t>
            </a: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r>
              <a:rPr lang="fr-FR" sz="2000" i="1" dirty="0">
                <a:cs typeface="Calibri"/>
              </a:rPr>
              <a:t>Pearson </a:t>
            </a:r>
            <a:r>
              <a:rPr lang="fr-FR" sz="2000" i="1" dirty="0" err="1">
                <a:cs typeface="Calibri"/>
              </a:rPr>
              <a:t>Correlation</a:t>
            </a:r>
            <a:endParaRPr lang="fr-FR" sz="2000" i="1" dirty="0">
              <a:cs typeface="Calibri"/>
            </a:endParaRPr>
          </a:p>
          <a:p>
            <a:pPr>
              <a:buFont typeface="Arial"/>
              <a:buChar char="•"/>
            </a:pPr>
            <a:endParaRPr lang="fr-FR" sz="20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512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E3918B-7E91-40F4-AC0A-09206A03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04"/>
            <a:ext cx="12192000" cy="62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1251</Words>
  <Application>Microsoft Office PowerPoint</Application>
  <PresentationFormat>Widescreen</PresentationFormat>
  <Paragraphs>393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Calibri Light</vt:lpstr>
      <vt:lpstr>Wingdings</vt:lpstr>
      <vt:lpstr>Office Theme</vt:lpstr>
      <vt:lpstr>SML Presentation - Group 8</vt:lpstr>
      <vt:lpstr>Agenda</vt:lpstr>
      <vt:lpstr>Project Definition</vt:lpstr>
      <vt:lpstr>Data Preparation</vt:lpstr>
      <vt:lpstr>PowerPoint Presentation</vt:lpstr>
      <vt:lpstr>Data Preparation</vt:lpstr>
      <vt:lpstr>Data Preparation</vt:lpstr>
      <vt:lpstr>Data preparation</vt:lpstr>
      <vt:lpstr>PowerPoint Presentation</vt:lpstr>
      <vt:lpstr>Data preparation</vt:lpstr>
      <vt:lpstr>Model Building</vt:lpstr>
      <vt:lpstr>Model Building</vt:lpstr>
      <vt:lpstr>Model Building</vt:lpstr>
      <vt:lpstr>Evaluation &amp; Results</vt:lpstr>
      <vt:lpstr>Evaluation &amp; Results</vt:lpstr>
      <vt:lpstr>Evaluation &amp; Results</vt:lpstr>
      <vt:lpstr>Evaluation &amp; Results</vt:lpstr>
      <vt:lpstr>Evaluation &amp; Results</vt:lpstr>
      <vt:lpstr>Business Case</vt:lpstr>
      <vt:lpstr>PowerPoint Presentation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SML Presentation - Group 8</dc:title>
  <dc:creator>SHANBHAG Nitesh</dc:creator>
  <cp:lastModifiedBy>SHANBHAG Nitesh</cp:lastModifiedBy>
  <cp:revision>6</cp:revision>
  <dcterms:created xsi:type="dcterms:W3CDTF">2019-04-25T22:01:18Z</dcterms:created>
  <dcterms:modified xsi:type="dcterms:W3CDTF">2019-04-26T06:49:28Z</dcterms:modified>
</cp:coreProperties>
</file>