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e757048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e757048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eaa663a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eaa663a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ea54bd80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ea54bd80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e7568d98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e7568d98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e9abb0c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e9abb0c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e7568d98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e7568d98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e7568d98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e7568d98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e9abb0c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e9abb0c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e9abb0c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e9abb0c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c298221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c29822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c2982210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c2982210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c297fc0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c297fc0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eaa663a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eaa663a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7568d98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e7568d98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c298221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c2982210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7568d98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e7568d98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ea54bd8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ea54bd8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a54bd80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ea54bd80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ea54bd80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ea54bd80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ea54bd80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ea54bd80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 </a:t>
            </a:r>
            <a:endParaRPr/>
          </a:p>
        </p:txBody>
      </p:sp>
      <p:sp>
        <p:nvSpPr>
          <p:cNvPr id="135" name="Google Shape;135;p1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EDA - 4 or 5 slides</a:t>
            </a:r>
            <a:endParaRPr/>
          </a:p>
          <a:p>
            <a:pPr indent="-311150" lvl="0" marL="457200" rtl="0" algn="l">
              <a:spcBef>
                <a:spcPts val="0"/>
              </a:spcBef>
              <a:spcAft>
                <a:spcPts val="0"/>
              </a:spcAft>
              <a:buSzPts val="1300"/>
              <a:buAutoNum type="arabicPeriod"/>
            </a:pPr>
            <a:r>
              <a:rPr lang="en"/>
              <a:t>Preprocessing - 1 slide for each technique/group of techniques</a:t>
            </a:r>
            <a:endParaRPr/>
          </a:p>
          <a:p>
            <a:pPr indent="-311150" lvl="0" marL="457200" rtl="0" algn="l">
              <a:spcBef>
                <a:spcPts val="0"/>
              </a:spcBef>
              <a:spcAft>
                <a:spcPts val="0"/>
              </a:spcAft>
              <a:buSzPts val="1300"/>
              <a:buAutoNum type="arabicPeriod"/>
            </a:pPr>
            <a:r>
              <a:rPr lang="en"/>
              <a:t>Additional preprocessing techniques tried out - log transformations etc. ½ slides </a:t>
            </a:r>
            <a:endParaRPr/>
          </a:p>
          <a:p>
            <a:pPr indent="-311150" lvl="0" marL="457200" rtl="0" algn="l">
              <a:spcBef>
                <a:spcPts val="0"/>
              </a:spcBef>
              <a:spcAft>
                <a:spcPts val="0"/>
              </a:spcAft>
              <a:buSzPts val="1300"/>
              <a:buAutoNum type="arabicPeriod"/>
            </a:pPr>
            <a:r>
              <a:rPr lang="en"/>
              <a:t>Trianing data augmentation 1 slide</a:t>
            </a:r>
            <a:endParaRPr/>
          </a:p>
          <a:p>
            <a:pPr indent="-311150" lvl="0" marL="457200" rtl="0" algn="l">
              <a:spcBef>
                <a:spcPts val="0"/>
              </a:spcBef>
              <a:spcAft>
                <a:spcPts val="0"/>
              </a:spcAft>
              <a:buSzPts val="1300"/>
              <a:buAutoNum type="arabicPeriod"/>
            </a:pPr>
            <a:r>
              <a:rPr lang="en"/>
              <a:t>Mangerial actions</a:t>
            </a:r>
            <a:endParaRPr/>
          </a:p>
          <a:p>
            <a:pPr indent="-311150" lvl="0" marL="457200" rtl="0" algn="l">
              <a:spcBef>
                <a:spcPts val="0"/>
              </a:spcBef>
              <a:spcAft>
                <a:spcPts val="0"/>
              </a:spcAft>
              <a:buSzPts val="1300"/>
              <a:buAutoNum type="arabicPeriod"/>
            </a:pPr>
            <a:r>
              <a:rPr lang="en"/>
              <a:t>Final benchmark model - 1 slide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2"/>
          <p:cNvPicPr preferRelativeResize="0"/>
          <p:nvPr/>
        </p:nvPicPr>
        <p:blipFill>
          <a:blip r:embed="rId3">
            <a:alphaModFix/>
          </a:blip>
          <a:stretch>
            <a:fillRect/>
          </a:stretch>
        </p:blipFill>
        <p:spPr>
          <a:xfrm>
            <a:off x="174559" y="1335550"/>
            <a:ext cx="6111376" cy="3520126"/>
          </a:xfrm>
          <a:prstGeom prst="rect">
            <a:avLst/>
          </a:prstGeom>
          <a:noFill/>
          <a:ln>
            <a:noFill/>
          </a:ln>
        </p:spPr>
      </p:pic>
      <p:sp>
        <p:nvSpPr>
          <p:cNvPr id="202" name="Google Shape;202;p22"/>
          <p:cNvSpPr txBox="1"/>
          <p:nvPr>
            <p:ph idx="4294967295" type="title"/>
          </p:nvPr>
        </p:nvSpPr>
        <p:spPr>
          <a:xfrm>
            <a:off x="674425" y="302400"/>
            <a:ext cx="7915500" cy="75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Distribution of categorical variables across output classes and output class distribution</a:t>
            </a:r>
            <a:endParaRPr/>
          </a:p>
        </p:txBody>
      </p:sp>
      <p:pic>
        <p:nvPicPr>
          <p:cNvPr id="203" name="Google Shape;203;p22"/>
          <p:cNvPicPr preferRelativeResize="0"/>
          <p:nvPr/>
        </p:nvPicPr>
        <p:blipFill>
          <a:blip r:embed="rId4">
            <a:alphaModFix/>
          </a:blip>
          <a:stretch>
            <a:fillRect/>
          </a:stretch>
        </p:blipFill>
        <p:spPr>
          <a:xfrm>
            <a:off x="6333400" y="1335550"/>
            <a:ext cx="2563625" cy="1602500"/>
          </a:xfrm>
          <a:prstGeom prst="rect">
            <a:avLst/>
          </a:prstGeom>
          <a:noFill/>
          <a:ln>
            <a:noFill/>
          </a:ln>
        </p:spPr>
      </p:pic>
      <p:pic>
        <p:nvPicPr>
          <p:cNvPr id="204" name="Google Shape;204;p22"/>
          <p:cNvPicPr preferRelativeResize="0"/>
          <p:nvPr/>
        </p:nvPicPr>
        <p:blipFill>
          <a:blip r:embed="rId5">
            <a:alphaModFix/>
          </a:blip>
          <a:stretch>
            <a:fillRect/>
          </a:stretch>
        </p:blipFill>
        <p:spPr>
          <a:xfrm>
            <a:off x="6356325" y="3117275"/>
            <a:ext cx="2563626" cy="173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3"/>
          <p:cNvPicPr preferRelativeResize="0"/>
          <p:nvPr/>
        </p:nvPicPr>
        <p:blipFill>
          <a:blip r:embed="rId3">
            <a:alphaModFix/>
          </a:blip>
          <a:stretch>
            <a:fillRect/>
          </a:stretch>
        </p:blipFill>
        <p:spPr>
          <a:xfrm>
            <a:off x="247675" y="710725"/>
            <a:ext cx="5739599" cy="4107099"/>
          </a:xfrm>
          <a:prstGeom prst="rect">
            <a:avLst/>
          </a:prstGeom>
          <a:noFill/>
          <a:ln>
            <a:noFill/>
          </a:ln>
        </p:spPr>
      </p:pic>
      <p:sp>
        <p:nvSpPr>
          <p:cNvPr id="210" name="Google Shape;210;p23"/>
          <p:cNvSpPr txBox="1"/>
          <p:nvPr>
            <p:ph idx="4294967295" type="title"/>
          </p:nvPr>
        </p:nvSpPr>
        <p:spPr>
          <a:xfrm>
            <a:off x="873750" y="96650"/>
            <a:ext cx="7483200" cy="5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EDA - Correlation and statistical significance</a:t>
            </a:r>
            <a:endParaRPr sz="2000"/>
          </a:p>
          <a:p>
            <a:pPr indent="0" lvl="0" marL="0" rtl="0" algn="l">
              <a:spcBef>
                <a:spcPts val="0"/>
              </a:spcBef>
              <a:spcAft>
                <a:spcPts val="0"/>
              </a:spcAft>
              <a:buNone/>
            </a:pPr>
            <a:r>
              <a:t/>
            </a:r>
            <a:endParaRPr sz="2000"/>
          </a:p>
        </p:txBody>
      </p:sp>
      <p:sp>
        <p:nvSpPr>
          <p:cNvPr id="211" name="Google Shape;211;p23"/>
          <p:cNvSpPr txBox="1"/>
          <p:nvPr/>
        </p:nvSpPr>
        <p:spPr>
          <a:xfrm>
            <a:off x="6249200" y="710725"/>
            <a:ext cx="25035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None the </a:t>
            </a:r>
            <a:r>
              <a:rPr lang="en" sz="1300">
                <a:solidFill>
                  <a:schemeClr val="lt1"/>
                </a:solidFill>
                <a:latin typeface="Lato"/>
                <a:ea typeface="Lato"/>
                <a:cs typeface="Lato"/>
                <a:sym typeface="Lato"/>
              </a:rPr>
              <a:t>variables</a:t>
            </a:r>
            <a:r>
              <a:rPr lang="en" sz="1300">
                <a:solidFill>
                  <a:schemeClr val="lt1"/>
                </a:solidFill>
                <a:latin typeface="Lato"/>
                <a:ea typeface="Lato"/>
                <a:cs typeface="Lato"/>
                <a:sym typeface="Lato"/>
              </a:rPr>
              <a:t> are highly correlated. Hence, cannot discard any of them.</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6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a:t>
            </a:r>
            <a:r>
              <a:rPr lang="en"/>
              <a:t> Models: Auto ML (PyCaret)</a:t>
            </a:r>
            <a:endParaRPr/>
          </a:p>
        </p:txBody>
      </p:sp>
      <p:pic>
        <p:nvPicPr>
          <p:cNvPr id="217" name="Google Shape;217;p24"/>
          <p:cNvPicPr preferRelativeResize="0"/>
          <p:nvPr/>
        </p:nvPicPr>
        <p:blipFill>
          <a:blip r:embed="rId3">
            <a:alphaModFix/>
          </a:blip>
          <a:stretch>
            <a:fillRect/>
          </a:stretch>
        </p:blipFill>
        <p:spPr>
          <a:xfrm>
            <a:off x="4720187" y="1192783"/>
            <a:ext cx="4254257" cy="3575950"/>
          </a:xfrm>
          <a:prstGeom prst="rect">
            <a:avLst/>
          </a:prstGeom>
          <a:noFill/>
          <a:ln>
            <a:noFill/>
          </a:ln>
        </p:spPr>
      </p:pic>
      <p:sp>
        <p:nvSpPr>
          <p:cNvPr id="218" name="Google Shape;218;p24"/>
          <p:cNvSpPr txBox="1"/>
          <p:nvPr>
            <p:ph idx="1" type="body"/>
          </p:nvPr>
        </p:nvSpPr>
        <p:spPr>
          <a:xfrm>
            <a:off x="574350" y="1657775"/>
            <a:ext cx="3896700" cy="1735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000"/>
              <a:t>Using pycaret we aimed to get 2 baseline models to beat </a:t>
            </a:r>
            <a:r>
              <a:rPr lang="en" sz="2000"/>
              <a:t>with minimal preprocessing</a:t>
            </a:r>
            <a:r>
              <a:rPr lang="en" sz="2000"/>
              <a:t> in the next set of iterations and the results of trying out various models and their metrics are summarized here</a:t>
            </a:r>
            <a:endParaRPr sz="2000"/>
          </a:p>
          <a:p>
            <a:pPr indent="0" lvl="0" marL="0" rtl="0" algn="l">
              <a:spcBef>
                <a:spcPts val="1200"/>
              </a:spcBef>
              <a:spcAft>
                <a:spcPts val="0"/>
              </a:spcAft>
              <a:buNone/>
            </a:pPr>
            <a:r>
              <a:rPr lang="en" sz="2000"/>
              <a:t>We have used stratified k-fold throughout for cross validation during baseline ML model development and in the next set of iterations to ensure that the percentage of samples across different output classes are maintained</a:t>
            </a:r>
            <a:endParaRPr sz="2000"/>
          </a:p>
          <a:p>
            <a:pPr indent="0" lvl="0" marL="0" rtl="0" algn="l">
              <a:spcBef>
                <a:spcPts val="1200"/>
              </a:spcBef>
              <a:spcAft>
                <a:spcPts val="1200"/>
              </a:spcAft>
              <a:buNone/>
            </a:pPr>
            <a:r>
              <a:rPr lang="en" sz="2000"/>
              <a:t>Log loss has been used as the primary metric throughout to evaluate the models during both phases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Iteration 1 - ML Flow V3</a:t>
            </a:r>
            <a:endParaRPr sz="3600"/>
          </a:p>
        </p:txBody>
      </p:sp>
      <p:sp>
        <p:nvSpPr>
          <p:cNvPr id="224" name="Google Shape;224;p25"/>
          <p:cNvSpPr txBox="1"/>
          <p:nvPr/>
        </p:nvSpPr>
        <p:spPr>
          <a:xfrm>
            <a:off x="4598100" y="1057725"/>
            <a:ext cx="3738300" cy="7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Replace the image with the ML Flow Log of V3</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Use the scatter plot image (ed color) for this</a:t>
            </a:r>
            <a:endParaRPr>
              <a:solidFill>
                <a:schemeClr val="lt1"/>
              </a:solidFill>
              <a:latin typeface="Lato"/>
              <a:ea typeface="Lato"/>
              <a:cs typeface="Lato"/>
              <a:sym typeface="Lato"/>
            </a:endParaRPr>
          </a:p>
        </p:txBody>
      </p:sp>
      <p:sp>
        <p:nvSpPr>
          <p:cNvPr id="225" name="Google Shape;225;p25"/>
          <p:cNvSpPr txBox="1"/>
          <p:nvPr/>
        </p:nvSpPr>
        <p:spPr>
          <a:xfrm>
            <a:off x="458025" y="1525050"/>
            <a:ext cx="3153000" cy="16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Preprocessing Steps:</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Categorical Encoding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One-hot: Edema col.</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Ordinal: All other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Scaling Technique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MinMax Scaler</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Custom Outlier removal</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Selective Capping Approach</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p:txBody>
      </p:sp>
      <p:pic>
        <p:nvPicPr>
          <p:cNvPr id="226" name="Google Shape;226;p25"/>
          <p:cNvPicPr preferRelativeResize="0"/>
          <p:nvPr/>
        </p:nvPicPr>
        <p:blipFill>
          <a:blip r:embed="rId3">
            <a:alphaModFix/>
          </a:blip>
          <a:stretch>
            <a:fillRect/>
          </a:stretch>
        </p:blipFill>
        <p:spPr>
          <a:xfrm>
            <a:off x="104675" y="3183400"/>
            <a:ext cx="8948777" cy="1855575"/>
          </a:xfrm>
          <a:prstGeom prst="rect">
            <a:avLst/>
          </a:prstGeom>
          <a:noFill/>
          <a:ln>
            <a:noFill/>
          </a:ln>
        </p:spPr>
      </p:pic>
      <p:sp>
        <p:nvSpPr>
          <p:cNvPr id="227" name="Google Shape;227;p25"/>
          <p:cNvSpPr txBox="1"/>
          <p:nvPr/>
        </p:nvSpPr>
        <p:spPr>
          <a:xfrm>
            <a:off x="3907350" y="1555000"/>
            <a:ext cx="3153000" cy="16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Preprocessing Steps:</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Custom Outlier removal</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Selective Capping Approach</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Iteration 2 - ML Flow V5</a:t>
            </a:r>
            <a:endParaRPr sz="3600"/>
          </a:p>
        </p:txBody>
      </p:sp>
      <p:sp>
        <p:nvSpPr>
          <p:cNvPr id="233" name="Google Shape;233;p26"/>
          <p:cNvSpPr txBox="1"/>
          <p:nvPr/>
        </p:nvSpPr>
        <p:spPr>
          <a:xfrm>
            <a:off x="4641950" y="1509050"/>
            <a:ext cx="37383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Replace the image with the ML Flow Log of V5</a:t>
            </a:r>
            <a:endParaRPr sz="1300">
              <a:solidFill>
                <a:schemeClr val="lt1"/>
              </a:solidFill>
              <a:latin typeface="Lato"/>
              <a:ea typeface="Lato"/>
              <a:cs typeface="Lato"/>
              <a:sym typeface="Lato"/>
            </a:endParaRPr>
          </a:p>
        </p:txBody>
      </p:sp>
      <p:sp>
        <p:nvSpPr>
          <p:cNvPr id="234" name="Google Shape;234;p26"/>
          <p:cNvSpPr txBox="1"/>
          <p:nvPr/>
        </p:nvSpPr>
        <p:spPr>
          <a:xfrm>
            <a:off x="458025" y="1525050"/>
            <a:ext cx="39369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Preprocessing Steps:</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Categorical Encoding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One-hot: All col.</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Ordinal: Target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Scaling Technique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MinMax Scaler: Age, N_days</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Robust Scaler: Rest all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Hyperparameter Tuning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hyperopt</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p:txBody>
      </p:sp>
      <p:pic>
        <p:nvPicPr>
          <p:cNvPr id="235" name="Google Shape;235;p26"/>
          <p:cNvPicPr preferRelativeResize="0"/>
          <p:nvPr/>
        </p:nvPicPr>
        <p:blipFill>
          <a:blip r:embed="rId3">
            <a:alphaModFix/>
          </a:blip>
          <a:stretch>
            <a:fillRect/>
          </a:stretch>
        </p:blipFill>
        <p:spPr>
          <a:xfrm>
            <a:off x="0" y="2118549"/>
            <a:ext cx="9143999" cy="9064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4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Iteration 3</a:t>
            </a:r>
            <a:r>
              <a:rPr lang="en" sz="3600"/>
              <a:t> - ML Flow V6 </a:t>
            </a:r>
            <a:endParaRPr sz="3600"/>
          </a:p>
        </p:txBody>
      </p:sp>
      <p:sp>
        <p:nvSpPr>
          <p:cNvPr id="241" name="Google Shape;241;p27"/>
          <p:cNvSpPr txBox="1"/>
          <p:nvPr/>
        </p:nvSpPr>
        <p:spPr>
          <a:xfrm>
            <a:off x="4531250" y="1152325"/>
            <a:ext cx="37383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Replace the image with the ML Flow Log of V6</a:t>
            </a:r>
            <a:endParaRPr sz="1300">
              <a:solidFill>
                <a:schemeClr val="lt1"/>
              </a:solidFill>
              <a:latin typeface="Lato"/>
              <a:ea typeface="Lato"/>
              <a:cs typeface="Lato"/>
              <a:sym typeface="Lato"/>
            </a:endParaRPr>
          </a:p>
        </p:txBody>
      </p:sp>
      <p:sp>
        <p:nvSpPr>
          <p:cNvPr id="242" name="Google Shape;242;p27"/>
          <p:cNvSpPr txBox="1"/>
          <p:nvPr/>
        </p:nvSpPr>
        <p:spPr>
          <a:xfrm>
            <a:off x="458025" y="1525050"/>
            <a:ext cx="38433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Preprocessing Steps:</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Categorical Encoding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One-hot: Edema col..</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Ordinal: Target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Scaling Technique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MinMax Scaler: </a:t>
            </a:r>
            <a:r>
              <a:rPr lang="en" sz="1700">
                <a:solidFill>
                  <a:schemeClr val="lt1"/>
                </a:solidFill>
                <a:latin typeface="Lato"/>
                <a:ea typeface="Lato"/>
                <a:cs typeface="Lato"/>
                <a:sym typeface="Lato"/>
              </a:rPr>
              <a:t>Age, N_days</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Robust Scaler:</a:t>
            </a:r>
            <a:r>
              <a:rPr lang="en" sz="1700">
                <a:solidFill>
                  <a:schemeClr val="lt1"/>
                </a:solidFill>
                <a:latin typeface="Lato"/>
                <a:ea typeface="Lato"/>
                <a:cs typeface="Lato"/>
                <a:sym typeface="Lato"/>
              </a:rPr>
              <a:t> Rest all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Hyperparameter Tuning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hyperopt</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p:txBody>
      </p:sp>
      <p:pic>
        <p:nvPicPr>
          <p:cNvPr id="243" name="Google Shape;243;p27"/>
          <p:cNvPicPr preferRelativeResize="0"/>
          <p:nvPr/>
        </p:nvPicPr>
        <p:blipFill>
          <a:blip r:embed="rId3">
            <a:alphaModFix/>
          </a:blip>
          <a:stretch>
            <a:fillRect/>
          </a:stretch>
        </p:blipFill>
        <p:spPr>
          <a:xfrm>
            <a:off x="0" y="2132069"/>
            <a:ext cx="9144000" cy="8793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1297500" y="393750"/>
            <a:ext cx="7038900" cy="4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Iteration 4 - ML Flow V7.1 </a:t>
            </a:r>
            <a:endParaRPr sz="3600"/>
          </a:p>
        </p:txBody>
      </p:sp>
      <p:pic>
        <p:nvPicPr>
          <p:cNvPr id="249" name="Google Shape;249;p28"/>
          <p:cNvPicPr preferRelativeResize="0"/>
          <p:nvPr/>
        </p:nvPicPr>
        <p:blipFill>
          <a:blip r:embed="rId3">
            <a:alphaModFix/>
          </a:blip>
          <a:stretch>
            <a:fillRect/>
          </a:stretch>
        </p:blipFill>
        <p:spPr>
          <a:xfrm>
            <a:off x="4463099" y="1962275"/>
            <a:ext cx="4278400" cy="3103675"/>
          </a:xfrm>
          <a:prstGeom prst="rect">
            <a:avLst/>
          </a:prstGeom>
          <a:noFill/>
          <a:ln>
            <a:noFill/>
          </a:ln>
        </p:spPr>
      </p:pic>
      <p:sp>
        <p:nvSpPr>
          <p:cNvPr id="250" name="Google Shape;250;p28"/>
          <p:cNvSpPr txBox="1"/>
          <p:nvPr/>
        </p:nvSpPr>
        <p:spPr>
          <a:xfrm>
            <a:off x="4531250" y="1152325"/>
            <a:ext cx="37383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Replace the image with the ML Flow Log of V7.1</a:t>
            </a:r>
            <a:endParaRPr sz="1300">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Use the mission plot distribution for this</a:t>
            </a:r>
            <a:endParaRPr sz="1300">
              <a:solidFill>
                <a:schemeClr val="lt1"/>
              </a:solidFill>
              <a:latin typeface="Lato"/>
              <a:ea typeface="Lato"/>
              <a:cs typeface="Lato"/>
              <a:sym typeface="Lato"/>
            </a:endParaRPr>
          </a:p>
        </p:txBody>
      </p:sp>
      <p:sp>
        <p:nvSpPr>
          <p:cNvPr id="251" name="Google Shape;251;p28"/>
          <p:cNvSpPr txBox="1"/>
          <p:nvPr/>
        </p:nvSpPr>
        <p:spPr>
          <a:xfrm>
            <a:off x="423950" y="1566975"/>
            <a:ext cx="39369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Preprocessing Steps:</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Missing Value Imputation</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Numerical: KNN Impute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Categorica: Mode Impute</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Categorical Encoding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One-hot: All col.</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Ordinal: Target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Scaling Technique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MinMax Scaler: </a:t>
            </a:r>
            <a:r>
              <a:rPr lang="en" sz="1700">
                <a:solidFill>
                  <a:schemeClr val="lt1"/>
                </a:solidFill>
                <a:latin typeface="Lato"/>
                <a:ea typeface="Lato"/>
                <a:cs typeface="Lato"/>
                <a:sym typeface="Lato"/>
              </a:rPr>
              <a:t>Age, N_days</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Robust Scaler: </a:t>
            </a:r>
            <a:r>
              <a:rPr lang="en" sz="1700">
                <a:solidFill>
                  <a:schemeClr val="lt1"/>
                </a:solidFill>
                <a:latin typeface="Lato"/>
                <a:ea typeface="Lato"/>
                <a:cs typeface="Lato"/>
                <a:sym typeface="Lato"/>
              </a:rPr>
              <a:t>Rest all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Hyperparameter Tuning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hyperopt</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297500" y="393750"/>
            <a:ext cx="7038900" cy="4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Iteration 5 - ML Flow V7.2 = V6 </a:t>
            </a:r>
            <a:endParaRPr sz="3600"/>
          </a:p>
        </p:txBody>
      </p:sp>
      <p:pic>
        <p:nvPicPr>
          <p:cNvPr id="257" name="Google Shape;257;p29"/>
          <p:cNvPicPr preferRelativeResize="0"/>
          <p:nvPr/>
        </p:nvPicPr>
        <p:blipFill>
          <a:blip r:embed="rId3">
            <a:alphaModFix/>
          </a:blip>
          <a:stretch>
            <a:fillRect/>
          </a:stretch>
        </p:blipFill>
        <p:spPr>
          <a:xfrm>
            <a:off x="5015650" y="2039825"/>
            <a:ext cx="3717350" cy="2696676"/>
          </a:xfrm>
          <a:prstGeom prst="rect">
            <a:avLst/>
          </a:prstGeom>
          <a:noFill/>
          <a:ln>
            <a:noFill/>
          </a:ln>
        </p:spPr>
      </p:pic>
      <p:sp>
        <p:nvSpPr>
          <p:cNvPr id="258" name="Google Shape;258;p29"/>
          <p:cNvSpPr txBox="1"/>
          <p:nvPr/>
        </p:nvSpPr>
        <p:spPr>
          <a:xfrm>
            <a:off x="4531250" y="1152325"/>
            <a:ext cx="42783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Replace the image with the ML Flow Log of V7.2</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Check with Abishek on what’s the difference between V6 and V7.2</a:t>
            </a:r>
            <a:endParaRPr sz="1300">
              <a:solidFill>
                <a:schemeClr val="lt1"/>
              </a:solidFill>
              <a:latin typeface="Lato"/>
              <a:ea typeface="Lato"/>
              <a:cs typeface="Lato"/>
              <a:sym typeface="Lato"/>
            </a:endParaRPr>
          </a:p>
        </p:txBody>
      </p:sp>
      <p:sp>
        <p:nvSpPr>
          <p:cNvPr id="259" name="Google Shape;259;p29"/>
          <p:cNvSpPr txBox="1"/>
          <p:nvPr/>
        </p:nvSpPr>
        <p:spPr>
          <a:xfrm>
            <a:off x="458025" y="1525050"/>
            <a:ext cx="38433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Preprocessing Steps:</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Categorical Encoding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One-hot: Edema col..</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Ordinal: Target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Scaling Technique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MinMax Scaler: Age, N_days</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Robust Scaler: Rest all col.</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Hyperparameter Tuning</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hyperopt</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nvSpPr>
        <p:spPr>
          <a:xfrm>
            <a:off x="458025" y="1525050"/>
            <a:ext cx="32958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Lato"/>
                <a:ea typeface="Lato"/>
                <a:cs typeface="Lato"/>
                <a:sym typeface="Lato"/>
              </a:rPr>
              <a:t>Preprocessing Steps:</a:t>
            </a:r>
            <a:endParaRPr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t/>
            </a:r>
            <a:endParaRPr sz="1800">
              <a:solidFill>
                <a:schemeClr val="lt1"/>
              </a:solidFill>
              <a:latin typeface="Lato"/>
              <a:ea typeface="Lato"/>
              <a:cs typeface="Lato"/>
              <a:sym typeface="Lato"/>
            </a:endParaRPr>
          </a:p>
        </p:txBody>
      </p:sp>
      <p:sp>
        <p:nvSpPr>
          <p:cNvPr id="265" name="Google Shape;265;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Iteration 6(Best model)</a:t>
            </a:r>
            <a:endParaRPr sz="3600"/>
          </a:p>
          <a:p>
            <a:pPr indent="0" lvl="0" marL="0" rtl="0" algn="l">
              <a:spcBef>
                <a:spcPts val="0"/>
              </a:spcBef>
              <a:spcAft>
                <a:spcPts val="0"/>
              </a:spcAft>
              <a:buNone/>
            </a:pPr>
            <a:r>
              <a:t/>
            </a:r>
            <a:endParaRPr sz="3600"/>
          </a:p>
        </p:txBody>
      </p:sp>
      <p:pic>
        <p:nvPicPr>
          <p:cNvPr id="266" name="Google Shape;266;p30"/>
          <p:cNvPicPr preferRelativeResize="0"/>
          <p:nvPr/>
        </p:nvPicPr>
        <p:blipFill>
          <a:blip r:embed="rId3">
            <a:alphaModFix/>
          </a:blip>
          <a:stretch>
            <a:fillRect/>
          </a:stretch>
        </p:blipFill>
        <p:spPr>
          <a:xfrm>
            <a:off x="272550" y="2515850"/>
            <a:ext cx="8598901" cy="175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1"/>
          <p:cNvPicPr preferRelativeResize="0"/>
          <p:nvPr/>
        </p:nvPicPr>
        <p:blipFill>
          <a:blip r:embed="rId3">
            <a:alphaModFix/>
          </a:blip>
          <a:stretch>
            <a:fillRect/>
          </a:stretch>
        </p:blipFill>
        <p:spPr>
          <a:xfrm>
            <a:off x="2179050" y="304800"/>
            <a:ext cx="5190771"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078725" y="634825"/>
            <a:ext cx="5253900" cy="234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3600"/>
              <a:t>Multi-Class Classification of Liver Cirrhosis Outcomes</a:t>
            </a:r>
            <a:endParaRPr sz="3600"/>
          </a:p>
          <a:p>
            <a:pPr indent="0" lvl="0" marL="0" rtl="0" algn="l">
              <a:spcBef>
                <a:spcPts val="1200"/>
              </a:spcBef>
              <a:spcAft>
                <a:spcPts val="0"/>
              </a:spcAft>
              <a:buSzPts val="990"/>
              <a:buNone/>
            </a:pPr>
            <a:r>
              <a:t/>
            </a:r>
            <a:endParaRPr sz="3600"/>
          </a:p>
        </p:txBody>
      </p:sp>
      <p:sp>
        <p:nvSpPr>
          <p:cNvPr id="141" name="Google Shape;141;p14"/>
          <p:cNvSpPr txBox="1"/>
          <p:nvPr>
            <p:ph idx="1" type="subTitle"/>
          </p:nvPr>
        </p:nvSpPr>
        <p:spPr>
          <a:xfrm>
            <a:off x="4713250" y="2975125"/>
            <a:ext cx="3948900" cy="200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2000">
                <a:latin typeface="Montserrat"/>
                <a:ea typeface="Montserrat"/>
                <a:cs typeface="Montserrat"/>
                <a:sym typeface="Montserrat"/>
              </a:rPr>
              <a:t>Ashwanth - </a:t>
            </a:r>
            <a:r>
              <a:rPr lang="en" sz="2000">
                <a:latin typeface="Montserrat"/>
                <a:ea typeface="Montserrat"/>
                <a:cs typeface="Montserrat"/>
                <a:sym typeface="Montserrat"/>
              </a:rPr>
              <a:t>AXR230028</a:t>
            </a:r>
            <a:endParaRPr sz="2000">
              <a:latin typeface="Montserrat"/>
              <a:ea typeface="Montserrat"/>
              <a:cs typeface="Montserrat"/>
              <a:sym typeface="Montserrat"/>
            </a:endParaRPr>
          </a:p>
          <a:p>
            <a:pPr indent="0" lvl="0" marL="0" rtl="0" algn="l">
              <a:lnSpc>
                <a:spcPct val="95000"/>
              </a:lnSpc>
              <a:spcBef>
                <a:spcPts val="0"/>
              </a:spcBef>
              <a:spcAft>
                <a:spcPts val="0"/>
              </a:spcAft>
              <a:buSzPts val="275"/>
              <a:buNone/>
            </a:pPr>
            <a:r>
              <a:rPr lang="en" sz="2000">
                <a:latin typeface="Montserrat"/>
                <a:ea typeface="Montserrat"/>
                <a:cs typeface="Montserrat"/>
                <a:sym typeface="Montserrat"/>
              </a:rPr>
              <a:t>Abishek - AXB220123</a:t>
            </a:r>
            <a:endParaRPr sz="2000">
              <a:latin typeface="Montserrat"/>
              <a:ea typeface="Montserrat"/>
              <a:cs typeface="Montserrat"/>
              <a:sym typeface="Montserrat"/>
            </a:endParaRPr>
          </a:p>
          <a:p>
            <a:pPr indent="0" lvl="0" marL="0" rtl="0" algn="l">
              <a:lnSpc>
                <a:spcPct val="95000"/>
              </a:lnSpc>
              <a:spcBef>
                <a:spcPts val="0"/>
              </a:spcBef>
              <a:spcAft>
                <a:spcPts val="0"/>
              </a:spcAft>
              <a:buSzPts val="275"/>
              <a:buNone/>
            </a:pPr>
            <a:r>
              <a:rPr lang="en" sz="2000">
                <a:latin typeface="Montserrat"/>
                <a:ea typeface="Montserrat"/>
                <a:cs typeface="Montserrat"/>
                <a:sym typeface="Montserrat"/>
              </a:rPr>
              <a:t>Damian Thomas - DXT230012 Thirunarayanan - TXR220025</a:t>
            </a:r>
            <a:endParaRPr sz="2000">
              <a:latin typeface="Montserrat"/>
              <a:ea typeface="Montserrat"/>
              <a:cs typeface="Montserrat"/>
              <a:sym typeface="Montserrat"/>
            </a:endParaRPr>
          </a:p>
          <a:p>
            <a:pPr indent="0" lvl="0" marL="0" rtl="0" algn="l">
              <a:lnSpc>
                <a:spcPct val="95000"/>
              </a:lnSpc>
              <a:spcBef>
                <a:spcPts val="0"/>
              </a:spcBef>
              <a:spcAft>
                <a:spcPts val="0"/>
              </a:spcAft>
              <a:buSzPts val="275"/>
              <a:buNone/>
            </a:pPr>
            <a:r>
              <a:rPr lang="en" sz="2000">
                <a:latin typeface="Montserrat"/>
                <a:ea typeface="Montserrat"/>
                <a:cs typeface="Montserrat"/>
                <a:sym typeface="Montserrat"/>
              </a:rPr>
              <a:t>Vinayak - VXS230023</a:t>
            </a:r>
            <a:endParaRPr sz="2000"/>
          </a:p>
          <a:p>
            <a:pPr indent="0" lvl="0" marL="0" rtl="0" algn="l">
              <a:lnSpc>
                <a:spcPct val="80000"/>
              </a:lnSpc>
              <a:spcBef>
                <a:spcPts val="0"/>
              </a:spcBef>
              <a:spcAft>
                <a:spcPts val="0"/>
              </a:spcAft>
              <a:buSzPts val="275"/>
              <a:buNone/>
            </a:pPr>
            <a:r>
              <a:t/>
            </a:r>
            <a:endParaRPr sz="2000"/>
          </a:p>
        </p:txBody>
      </p:sp>
      <p:pic>
        <p:nvPicPr>
          <p:cNvPr id="142" name="Google Shape;142;p14"/>
          <p:cNvPicPr preferRelativeResize="0"/>
          <p:nvPr/>
        </p:nvPicPr>
        <p:blipFill>
          <a:blip r:embed="rId3">
            <a:alphaModFix/>
          </a:blip>
          <a:stretch>
            <a:fillRect/>
          </a:stretch>
        </p:blipFill>
        <p:spPr>
          <a:xfrm>
            <a:off x="191650" y="3148400"/>
            <a:ext cx="3462875" cy="184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2"/>
          <p:cNvPicPr preferRelativeResize="0"/>
          <p:nvPr/>
        </p:nvPicPr>
        <p:blipFill>
          <a:blip r:embed="rId3">
            <a:alphaModFix/>
          </a:blip>
          <a:stretch>
            <a:fillRect/>
          </a:stretch>
        </p:blipFill>
        <p:spPr>
          <a:xfrm>
            <a:off x="2151875" y="152400"/>
            <a:ext cx="3012376" cy="48387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Managerial Actions:</a:t>
            </a:r>
            <a:endParaRPr/>
          </a:p>
        </p:txBody>
      </p:sp>
      <p:sp>
        <p:nvSpPr>
          <p:cNvPr id="282" name="Google Shape;282;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26600" y="1269050"/>
            <a:ext cx="4587000" cy="32166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AutoNum type="arabicPeriod"/>
            </a:pPr>
            <a:r>
              <a:rPr lang="en"/>
              <a:t>Introduction</a:t>
            </a:r>
            <a:endParaRPr/>
          </a:p>
          <a:p>
            <a:pPr indent="-406400" lvl="0" marL="457200" rtl="0" algn="l">
              <a:spcBef>
                <a:spcPts val="0"/>
              </a:spcBef>
              <a:spcAft>
                <a:spcPts val="0"/>
              </a:spcAft>
              <a:buSzPts val="2800"/>
              <a:buAutoNum type="arabicPeriod"/>
            </a:pPr>
            <a:r>
              <a:rPr lang="en"/>
              <a:t>EDA</a:t>
            </a:r>
            <a:endParaRPr/>
          </a:p>
          <a:p>
            <a:pPr indent="-406400" lvl="0" marL="457200" rtl="0" algn="l">
              <a:spcBef>
                <a:spcPts val="0"/>
              </a:spcBef>
              <a:spcAft>
                <a:spcPts val="0"/>
              </a:spcAft>
              <a:buSzPts val="2800"/>
              <a:buAutoNum type="arabicPeriod"/>
            </a:pPr>
            <a:r>
              <a:rPr lang="en"/>
              <a:t>Preprocessing &amp; </a:t>
            </a:r>
            <a:r>
              <a:rPr lang="en"/>
              <a:t>Model Building</a:t>
            </a:r>
            <a:endParaRPr/>
          </a:p>
          <a:p>
            <a:pPr indent="-406400" lvl="0" marL="457200" rtl="0" algn="l">
              <a:spcBef>
                <a:spcPts val="0"/>
              </a:spcBef>
              <a:spcAft>
                <a:spcPts val="0"/>
              </a:spcAft>
              <a:buSzPts val="2800"/>
              <a:buAutoNum type="arabicPeriod"/>
            </a:pPr>
            <a:r>
              <a:rPr lang="en"/>
              <a:t>Evaluation</a:t>
            </a:r>
            <a:endParaRPr/>
          </a:p>
          <a:p>
            <a:pPr indent="-406400" lvl="0" marL="457200" rtl="0" algn="l">
              <a:spcBef>
                <a:spcPts val="0"/>
              </a:spcBef>
              <a:spcAft>
                <a:spcPts val="0"/>
              </a:spcAft>
              <a:buSzPts val="2800"/>
              <a:buAutoNum type="arabicPeriod"/>
            </a:pPr>
            <a:r>
              <a:rPr lang="en"/>
              <a:t>ML-Flow</a:t>
            </a:r>
            <a:endParaRPr/>
          </a:p>
        </p:txBody>
      </p:sp>
      <p:sp>
        <p:nvSpPr>
          <p:cNvPr id="148" name="Google Shape;148;p15"/>
          <p:cNvSpPr txBox="1"/>
          <p:nvPr>
            <p:ph idx="4294967295" type="ctrTitle"/>
          </p:nvPr>
        </p:nvSpPr>
        <p:spPr>
          <a:xfrm>
            <a:off x="326600" y="541600"/>
            <a:ext cx="50706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Table of Contents</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Business Context</a:t>
            </a:r>
            <a:endParaRPr sz="3600"/>
          </a:p>
          <a:p>
            <a:pPr indent="0" lvl="0" marL="0" rtl="0" algn="l">
              <a:spcBef>
                <a:spcPts val="0"/>
              </a:spcBef>
              <a:spcAft>
                <a:spcPts val="0"/>
              </a:spcAft>
              <a:buNone/>
            </a:pPr>
            <a:r>
              <a:t/>
            </a:r>
            <a:endParaRPr sz="3600"/>
          </a:p>
        </p:txBody>
      </p:sp>
      <p:sp>
        <p:nvSpPr>
          <p:cNvPr id="154" name="Google Shape;154;p16"/>
          <p:cNvSpPr txBox="1"/>
          <p:nvPr>
            <p:ph idx="1" type="body"/>
          </p:nvPr>
        </p:nvSpPr>
        <p:spPr>
          <a:xfrm>
            <a:off x="123375" y="1567550"/>
            <a:ext cx="4279800" cy="3267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40">
                <a:latin typeface="Montserrat"/>
                <a:ea typeface="Montserrat"/>
                <a:cs typeface="Montserrat"/>
                <a:sym typeface="Montserrat"/>
              </a:rPr>
              <a:t>Liver Cirrhosis Impact:</a:t>
            </a:r>
            <a:endParaRPr b="1" sz="1640">
              <a:latin typeface="Montserrat"/>
              <a:ea typeface="Montserrat"/>
              <a:cs typeface="Montserrat"/>
              <a:sym typeface="Montserrat"/>
            </a:endParaRPr>
          </a:p>
          <a:p>
            <a:pPr indent="-332740" lvl="0" marL="457200" rtl="0" algn="l">
              <a:spcBef>
                <a:spcPts val="1200"/>
              </a:spcBef>
              <a:spcAft>
                <a:spcPts val="0"/>
              </a:spcAft>
              <a:buSzPts val="1640"/>
              <a:buFont typeface="Montserrat"/>
              <a:buChar char="●"/>
            </a:pPr>
            <a:r>
              <a:rPr lang="en" sz="1640">
                <a:latin typeface="Montserrat"/>
                <a:ea typeface="Montserrat"/>
                <a:cs typeface="Montserrat"/>
                <a:sym typeface="Montserrat"/>
              </a:rPr>
              <a:t>Globally significant cause of morbidity and mortality, contributing to 2.4% of global deaths in 2019.</a:t>
            </a:r>
            <a:endParaRPr sz="1640">
              <a:latin typeface="Montserrat"/>
              <a:ea typeface="Montserrat"/>
              <a:cs typeface="Montserrat"/>
              <a:sym typeface="Montserrat"/>
            </a:endParaRPr>
          </a:p>
          <a:p>
            <a:pPr indent="-332740" lvl="0" marL="457200" rtl="0" algn="l">
              <a:spcBef>
                <a:spcPts val="0"/>
              </a:spcBef>
              <a:spcAft>
                <a:spcPts val="0"/>
              </a:spcAft>
              <a:buSzPts val="1640"/>
              <a:buFont typeface="Montserrat"/>
              <a:buChar char="●"/>
            </a:pPr>
            <a:r>
              <a:rPr lang="en" sz="1640">
                <a:latin typeface="Montserrat"/>
                <a:ea typeface="Montserrat"/>
                <a:cs typeface="Montserrat"/>
                <a:sym typeface="Montserrat"/>
              </a:rPr>
              <a:t>Develops from liver scarring due to diseases like hepatitis and chronic alcoholism.</a:t>
            </a:r>
            <a:endParaRPr sz="1640">
              <a:latin typeface="Montserrat"/>
              <a:ea typeface="Montserrat"/>
              <a:cs typeface="Montserrat"/>
              <a:sym typeface="Montserrat"/>
            </a:endParaRPr>
          </a:p>
        </p:txBody>
      </p:sp>
      <p:sp>
        <p:nvSpPr>
          <p:cNvPr id="155" name="Google Shape;155;p16"/>
          <p:cNvSpPr txBox="1"/>
          <p:nvPr>
            <p:ph idx="1" type="body"/>
          </p:nvPr>
        </p:nvSpPr>
        <p:spPr>
          <a:xfrm>
            <a:off x="4334400" y="1567550"/>
            <a:ext cx="4643100" cy="340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40">
                <a:latin typeface="Montserrat"/>
                <a:ea typeface="Montserrat"/>
                <a:cs typeface="Montserrat"/>
                <a:sym typeface="Montserrat"/>
              </a:rPr>
              <a:t>Use Cases:</a:t>
            </a:r>
            <a:endParaRPr b="1" sz="1640">
              <a:latin typeface="Montserrat"/>
              <a:ea typeface="Montserrat"/>
              <a:cs typeface="Montserrat"/>
              <a:sym typeface="Montserrat"/>
            </a:endParaRPr>
          </a:p>
          <a:p>
            <a:pPr indent="-332740" lvl="0" marL="457200" rtl="0" algn="l">
              <a:spcBef>
                <a:spcPts val="1200"/>
              </a:spcBef>
              <a:spcAft>
                <a:spcPts val="0"/>
              </a:spcAft>
              <a:buSzPts val="1640"/>
              <a:buFont typeface="Montserrat"/>
              <a:buChar char="●"/>
            </a:pPr>
            <a:r>
              <a:rPr lang="en" sz="1640">
                <a:latin typeface="Montserrat"/>
                <a:ea typeface="Montserrat"/>
                <a:cs typeface="Montserrat"/>
                <a:sym typeface="Montserrat"/>
              </a:rPr>
              <a:t>Patient Selection for Transplantation: This ensures that scarce resources such as donor organs are allocated efficiently to those who are most likely to benefit.</a:t>
            </a:r>
            <a:endParaRPr sz="1640">
              <a:latin typeface="Montserrat"/>
              <a:ea typeface="Montserrat"/>
              <a:cs typeface="Montserrat"/>
              <a:sym typeface="Montserrat"/>
            </a:endParaRPr>
          </a:p>
          <a:p>
            <a:pPr indent="-332740" lvl="0" marL="457200" rtl="0" algn="l">
              <a:spcBef>
                <a:spcPts val="0"/>
              </a:spcBef>
              <a:spcAft>
                <a:spcPts val="0"/>
              </a:spcAft>
              <a:buSzPts val="1640"/>
              <a:buFont typeface="Montserrat"/>
              <a:buChar char="●"/>
            </a:pPr>
            <a:r>
              <a:rPr lang="en" sz="1640">
                <a:latin typeface="Montserrat"/>
                <a:ea typeface="Montserrat"/>
                <a:cs typeface="Montserrat"/>
                <a:sym typeface="Montserrat"/>
              </a:rPr>
              <a:t>Timing of Transplantation: This can improve patient outcomes by avoiding premature or delayed transplantations.</a:t>
            </a:r>
            <a:endParaRPr sz="1640">
              <a:latin typeface="Montserrat"/>
              <a:ea typeface="Montserrat"/>
              <a:cs typeface="Montserrat"/>
              <a:sym typeface="Montserrat"/>
            </a:endParaRPr>
          </a:p>
          <a:p>
            <a:pPr indent="0" lvl="0" marL="457200" rtl="0" algn="l">
              <a:spcBef>
                <a:spcPts val="1200"/>
              </a:spcBef>
              <a:spcAft>
                <a:spcPts val="0"/>
              </a:spcAft>
              <a:buNone/>
            </a:pPr>
            <a:r>
              <a:t/>
            </a:r>
            <a:endParaRPr sz="164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Metadata</a:t>
            </a:r>
            <a:endParaRPr sz="3600"/>
          </a:p>
        </p:txBody>
      </p:sp>
      <p:sp>
        <p:nvSpPr>
          <p:cNvPr id="161" name="Google Shape;161;p17"/>
          <p:cNvSpPr txBox="1"/>
          <p:nvPr>
            <p:ph idx="1" type="body"/>
          </p:nvPr>
        </p:nvSpPr>
        <p:spPr>
          <a:xfrm>
            <a:off x="220075" y="1615000"/>
            <a:ext cx="3642900" cy="343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40">
                <a:latin typeface="Montserrat"/>
                <a:ea typeface="Montserrat"/>
                <a:cs typeface="Montserrat"/>
                <a:sym typeface="Montserrat"/>
              </a:rPr>
              <a:t>This dataset was </a:t>
            </a:r>
            <a:r>
              <a:rPr lang="en" sz="1640">
                <a:latin typeface="Montserrat"/>
                <a:ea typeface="Montserrat"/>
                <a:cs typeface="Montserrat"/>
                <a:sym typeface="Montserrat"/>
              </a:rPr>
              <a:t>synthetically generated using a DL model </a:t>
            </a:r>
            <a:r>
              <a:rPr lang="en" sz="1640">
                <a:latin typeface="Montserrat"/>
                <a:ea typeface="Montserrat"/>
                <a:cs typeface="Montserrat"/>
                <a:sym typeface="Montserrat"/>
              </a:rPr>
              <a:t> and provided by Kaggle as a part of 2023 Playground Series competition.</a:t>
            </a:r>
            <a:endParaRPr sz="1640">
              <a:latin typeface="Montserrat"/>
              <a:ea typeface="Montserrat"/>
              <a:cs typeface="Montserrat"/>
              <a:sym typeface="Montserrat"/>
            </a:endParaRPr>
          </a:p>
          <a:p>
            <a:pPr indent="-332740" lvl="0" marL="457200" rtl="0" algn="l">
              <a:spcBef>
                <a:spcPts val="1200"/>
              </a:spcBef>
              <a:spcAft>
                <a:spcPts val="0"/>
              </a:spcAft>
              <a:buSzPts val="1640"/>
              <a:buFont typeface="Montserrat"/>
              <a:buChar char="●"/>
            </a:pPr>
            <a:r>
              <a:rPr lang="en" sz="1640">
                <a:latin typeface="Montserrat"/>
                <a:ea typeface="Montserrat"/>
                <a:cs typeface="Montserrat"/>
                <a:sym typeface="Montserrat"/>
              </a:rPr>
              <a:t>No. of records</a:t>
            </a:r>
            <a:endParaRPr sz="1640">
              <a:latin typeface="Montserrat"/>
              <a:ea typeface="Montserrat"/>
              <a:cs typeface="Montserrat"/>
              <a:sym typeface="Montserrat"/>
            </a:endParaRPr>
          </a:p>
          <a:p>
            <a:pPr indent="-332740" lvl="1" marL="914400" rtl="0" algn="l">
              <a:spcBef>
                <a:spcPts val="0"/>
              </a:spcBef>
              <a:spcAft>
                <a:spcPts val="0"/>
              </a:spcAft>
              <a:buSzPts val="1640"/>
              <a:buFont typeface="Montserrat"/>
              <a:buChar char="○"/>
            </a:pPr>
            <a:r>
              <a:rPr lang="en" sz="1640">
                <a:latin typeface="Montserrat"/>
                <a:ea typeface="Montserrat"/>
                <a:cs typeface="Montserrat"/>
                <a:sym typeface="Montserrat"/>
              </a:rPr>
              <a:t>Train:  7905</a:t>
            </a:r>
            <a:endParaRPr sz="1640">
              <a:latin typeface="Montserrat"/>
              <a:ea typeface="Montserrat"/>
              <a:cs typeface="Montserrat"/>
              <a:sym typeface="Montserrat"/>
            </a:endParaRPr>
          </a:p>
          <a:p>
            <a:pPr indent="-332740" lvl="1" marL="914400" rtl="0" algn="l">
              <a:spcBef>
                <a:spcPts val="0"/>
              </a:spcBef>
              <a:spcAft>
                <a:spcPts val="0"/>
              </a:spcAft>
              <a:buSzPts val="1640"/>
              <a:buFont typeface="Montserrat"/>
              <a:buChar char="○"/>
            </a:pPr>
            <a:r>
              <a:rPr lang="en" sz="1640">
                <a:latin typeface="Montserrat"/>
                <a:ea typeface="Montserrat"/>
                <a:cs typeface="Montserrat"/>
                <a:sym typeface="Montserrat"/>
              </a:rPr>
              <a:t>Test: 5271</a:t>
            </a:r>
            <a:endParaRPr sz="1640">
              <a:latin typeface="Montserrat"/>
              <a:ea typeface="Montserrat"/>
              <a:cs typeface="Montserrat"/>
              <a:sym typeface="Montserrat"/>
            </a:endParaRPr>
          </a:p>
          <a:p>
            <a:pPr indent="-332740" lvl="0" marL="457200" rtl="0" algn="l">
              <a:spcBef>
                <a:spcPts val="0"/>
              </a:spcBef>
              <a:spcAft>
                <a:spcPts val="0"/>
              </a:spcAft>
              <a:buSzPts val="1640"/>
              <a:buFont typeface="Montserrat"/>
              <a:buChar char="●"/>
            </a:pPr>
            <a:r>
              <a:rPr lang="en" sz="1640">
                <a:latin typeface="Montserrat"/>
                <a:ea typeface="Montserrat"/>
                <a:cs typeface="Montserrat"/>
                <a:sym typeface="Montserrat"/>
              </a:rPr>
              <a:t>No. of attributes: 20</a:t>
            </a:r>
            <a:endParaRPr sz="1640">
              <a:latin typeface="Montserrat"/>
              <a:ea typeface="Montserrat"/>
              <a:cs typeface="Montserrat"/>
              <a:sym typeface="Montserrat"/>
            </a:endParaRPr>
          </a:p>
          <a:p>
            <a:pPr indent="-332740" lvl="1" marL="914400" rtl="0" algn="l">
              <a:spcBef>
                <a:spcPts val="0"/>
              </a:spcBef>
              <a:spcAft>
                <a:spcPts val="0"/>
              </a:spcAft>
              <a:buSzPts val="1640"/>
              <a:buFont typeface="Montserrat"/>
              <a:buChar char="○"/>
            </a:pPr>
            <a:r>
              <a:rPr lang="en" sz="1640">
                <a:latin typeface="Montserrat"/>
                <a:ea typeface="Montserrat"/>
                <a:cs typeface="Montserrat"/>
                <a:sym typeface="Montserrat"/>
              </a:rPr>
              <a:t>Numeric: 12</a:t>
            </a:r>
            <a:endParaRPr sz="1640">
              <a:latin typeface="Montserrat"/>
              <a:ea typeface="Montserrat"/>
              <a:cs typeface="Montserrat"/>
              <a:sym typeface="Montserrat"/>
            </a:endParaRPr>
          </a:p>
          <a:p>
            <a:pPr indent="-332740" lvl="1" marL="914400" rtl="0" algn="l">
              <a:spcBef>
                <a:spcPts val="0"/>
              </a:spcBef>
              <a:spcAft>
                <a:spcPts val="0"/>
              </a:spcAft>
              <a:buSzPts val="1640"/>
              <a:buFont typeface="Montserrat"/>
              <a:buChar char="○"/>
            </a:pPr>
            <a:r>
              <a:rPr lang="en" sz="1640">
                <a:latin typeface="Montserrat"/>
                <a:ea typeface="Montserrat"/>
                <a:cs typeface="Montserrat"/>
                <a:sym typeface="Montserrat"/>
              </a:rPr>
              <a:t>Categorical: 8</a:t>
            </a:r>
            <a:endParaRPr sz="1640">
              <a:latin typeface="Montserrat"/>
              <a:ea typeface="Montserrat"/>
              <a:cs typeface="Montserrat"/>
              <a:sym typeface="Montserrat"/>
            </a:endParaRPr>
          </a:p>
        </p:txBody>
      </p:sp>
      <p:sp>
        <p:nvSpPr>
          <p:cNvPr id="162" name="Google Shape;162;p17"/>
          <p:cNvSpPr txBox="1"/>
          <p:nvPr>
            <p:ph idx="1" type="body"/>
          </p:nvPr>
        </p:nvSpPr>
        <p:spPr>
          <a:xfrm>
            <a:off x="3862964" y="1567551"/>
            <a:ext cx="5043600" cy="1792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40">
                <a:latin typeface="Montserrat"/>
                <a:ea typeface="Montserrat"/>
                <a:cs typeface="Montserrat"/>
                <a:sym typeface="Montserrat"/>
              </a:rPr>
              <a:t>The target </a:t>
            </a:r>
            <a:r>
              <a:rPr lang="en" sz="1640">
                <a:latin typeface="Montserrat"/>
                <a:ea typeface="Montserrat"/>
                <a:cs typeface="Montserrat"/>
                <a:sym typeface="Montserrat"/>
              </a:rPr>
              <a:t>variable </a:t>
            </a:r>
            <a:r>
              <a:rPr b="1" lang="en" sz="1640">
                <a:latin typeface="Montserrat"/>
                <a:ea typeface="Montserrat"/>
                <a:cs typeface="Montserrat"/>
                <a:sym typeface="Montserrat"/>
              </a:rPr>
              <a:t>Status</a:t>
            </a:r>
            <a:r>
              <a:rPr lang="en" sz="1640">
                <a:latin typeface="Montserrat"/>
                <a:ea typeface="Montserrat"/>
                <a:cs typeface="Montserrat"/>
                <a:sym typeface="Montserrat"/>
              </a:rPr>
              <a:t> contains the following </a:t>
            </a:r>
            <a:r>
              <a:rPr lang="en" sz="1640">
                <a:latin typeface="Montserrat"/>
                <a:ea typeface="Montserrat"/>
                <a:cs typeface="Montserrat"/>
                <a:sym typeface="Montserrat"/>
              </a:rPr>
              <a:t>labels</a:t>
            </a:r>
            <a:endParaRPr sz="1640">
              <a:latin typeface="Montserrat"/>
              <a:ea typeface="Montserrat"/>
              <a:cs typeface="Montserrat"/>
              <a:sym typeface="Montserrat"/>
            </a:endParaRPr>
          </a:p>
          <a:p>
            <a:pPr indent="-332740" lvl="0" marL="457200" rtl="0" algn="l">
              <a:spcBef>
                <a:spcPts val="1200"/>
              </a:spcBef>
              <a:spcAft>
                <a:spcPts val="0"/>
              </a:spcAft>
              <a:buSzPts val="1640"/>
              <a:buFont typeface="Montserrat"/>
              <a:buChar char="●"/>
            </a:pPr>
            <a:r>
              <a:rPr lang="en" sz="1640">
                <a:latin typeface="Montserrat"/>
                <a:ea typeface="Montserrat"/>
                <a:cs typeface="Montserrat"/>
                <a:sym typeface="Montserrat"/>
              </a:rPr>
              <a:t>D = 0 (Death)</a:t>
            </a:r>
            <a:endParaRPr sz="1640">
              <a:latin typeface="Montserrat"/>
              <a:ea typeface="Montserrat"/>
              <a:cs typeface="Montserrat"/>
              <a:sym typeface="Montserrat"/>
            </a:endParaRPr>
          </a:p>
          <a:p>
            <a:pPr indent="-332740" lvl="0" marL="457200" rtl="0" algn="l">
              <a:spcBef>
                <a:spcPts val="0"/>
              </a:spcBef>
              <a:spcAft>
                <a:spcPts val="0"/>
              </a:spcAft>
              <a:buSzPts val="1640"/>
              <a:buFont typeface="Montserrat"/>
              <a:buChar char="●"/>
            </a:pPr>
            <a:r>
              <a:rPr lang="en" sz="1640">
                <a:latin typeface="Montserrat"/>
                <a:ea typeface="Montserrat"/>
                <a:cs typeface="Montserrat"/>
                <a:sym typeface="Montserrat"/>
              </a:rPr>
              <a:t>C = 1 (Censored due to lost follow-up)</a:t>
            </a:r>
            <a:endParaRPr sz="1640">
              <a:latin typeface="Montserrat"/>
              <a:ea typeface="Montserrat"/>
              <a:cs typeface="Montserrat"/>
              <a:sym typeface="Montserrat"/>
            </a:endParaRPr>
          </a:p>
          <a:p>
            <a:pPr indent="-332740" lvl="0" marL="457200" rtl="0" algn="l">
              <a:spcBef>
                <a:spcPts val="0"/>
              </a:spcBef>
              <a:spcAft>
                <a:spcPts val="0"/>
              </a:spcAft>
              <a:buSzPts val="1640"/>
              <a:buFont typeface="Montserrat"/>
              <a:buChar char="●"/>
            </a:pPr>
            <a:r>
              <a:rPr lang="en" sz="1640">
                <a:latin typeface="Montserrat"/>
                <a:ea typeface="Montserrat"/>
                <a:cs typeface="Montserrat"/>
                <a:sym typeface="Montserrat"/>
              </a:rPr>
              <a:t>CL = 2 (</a:t>
            </a:r>
            <a:r>
              <a:rPr lang="en" sz="1640">
                <a:latin typeface="Montserrat"/>
                <a:ea typeface="Montserrat"/>
                <a:cs typeface="Montserrat"/>
                <a:sym typeface="Montserrat"/>
              </a:rPr>
              <a:t>Censored due to Liver transplant)</a:t>
            </a:r>
            <a:endParaRPr sz="1640">
              <a:latin typeface="Montserrat"/>
              <a:ea typeface="Montserrat"/>
              <a:cs typeface="Montserrat"/>
              <a:sym typeface="Montserrat"/>
            </a:endParaRPr>
          </a:p>
          <a:p>
            <a:pPr indent="0" lvl="0" marL="0" rtl="0" algn="l">
              <a:spcBef>
                <a:spcPts val="1200"/>
              </a:spcBef>
              <a:spcAft>
                <a:spcPts val="0"/>
              </a:spcAft>
              <a:buNone/>
            </a:pPr>
            <a:r>
              <a:t/>
            </a:r>
            <a:endParaRPr sz="1640">
              <a:latin typeface="Montserrat"/>
              <a:ea typeface="Montserrat"/>
              <a:cs typeface="Montserrat"/>
              <a:sym typeface="Montserrat"/>
            </a:endParaRPr>
          </a:p>
          <a:p>
            <a:pPr indent="0" lvl="0" marL="457200" rtl="0" algn="l">
              <a:spcBef>
                <a:spcPts val="1200"/>
              </a:spcBef>
              <a:spcAft>
                <a:spcPts val="0"/>
              </a:spcAft>
              <a:buNone/>
            </a:pPr>
            <a:r>
              <a:t/>
            </a:r>
            <a:endParaRPr sz="1640">
              <a:latin typeface="Montserrat"/>
              <a:ea typeface="Montserrat"/>
              <a:cs typeface="Montserrat"/>
              <a:sym typeface="Montserrat"/>
            </a:endParaRPr>
          </a:p>
          <a:p>
            <a:pPr indent="0" lvl="0" marL="0" rtl="0" algn="l">
              <a:spcBef>
                <a:spcPts val="1200"/>
              </a:spcBef>
              <a:spcAft>
                <a:spcPts val="0"/>
              </a:spcAft>
              <a:buNone/>
            </a:pPr>
            <a:r>
              <a:t/>
            </a:r>
            <a:endParaRPr sz="164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4294967295" type="title"/>
          </p:nvPr>
        </p:nvSpPr>
        <p:spPr>
          <a:xfrm>
            <a:off x="550350" y="252200"/>
            <a:ext cx="82461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EDA - Training Data Augmentation</a:t>
            </a:r>
            <a:endParaRPr sz="3600"/>
          </a:p>
        </p:txBody>
      </p:sp>
      <p:pic>
        <p:nvPicPr>
          <p:cNvPr id="168" name="Google Shape;168;p18"/>
          <p:cNvPicPr preferRelativeResize="0"/>
          <p:nvPr/>
        </p:nvPicPr>
        <p:blipFill>
          <a:blip r:embed="rId3">
            <a:alphaModFix/>
          </a:blip>
          <a:stretch>
            <a:fillRect/>
          </a:stretch>
        </p:blipFill>
        <p:spPr>
          <a:xfrm>
            <a:off x="228600" y="1423470"/>
            <a:ext cx="4340499" cy="1117050"/>
          </a:xfrm>
          <a:prstGeom prst="rect">
            <a:avLst/>
          </a:prstGeom>
          <a:noFill/>
          <a:ln>
            <a:noFill/>
          </a:ln>
        </p:spPr>
      </p:pic>
      <p:pic>
        <p:nvPicPr>
          <p:cNvPr id="169" name="Google Shape;169;p18"/>
          <p:cNvPicPr preferRelativeResize="0"/>
          <p:nvPr/>
        </p:nvPicPr>
        <p:blipFill>
          <a:blip r:embed="rId4">
            <a:alphaModFix/>
          </a:blip>
          <a:stretch>
            <a:fillRect/>
          </a:stretch>
        </p:blipFill>
        <p:spPr>
          <a:xfrm>
            <a:off x="228600" y="2600481"/>
            <a:ext cx="4340500" cy="1217100"/>
          </a:xfrm>
          <a:prstGeom prst="rect">
            <a:avLst/>
          </a:prstGeom>
          <a:noFill/>
          <a:ln>
            <a:noFill/>
          </a:ln>
        </p:spPr>
      </p:pic>
      <p:sp>
        <p:nvSpPr>
          <p:cNvPr id="170" name="Google Shape;170;p18"/>
          <p:cNvSpPr txBox="1"/>
          <p:nvPr>
            <p:ph idx="4294967295" type="body"/>
          </p:nvPr>
        </p:nvSpPr>
        <p:spPr>
          <a:xfrm>
            <a:off x="4715250" y="1423475"/>
            <a:ext cx="4157400" cy="3673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40">
                <a:latin typeface="Montserrat"/>
                <a:ea typeface="Montserrat"/>
                <a:cs typeface="Montserrat"/>
                <a:sym typeface="Montserrat"/>
              </a:rPr>
              <a:t>Firstly, we wanted to check if we could utilize the original cirrhosis dataset for modeling purposes as it would provide more data and utilizing a larger dataset for training could improve the model efficiency, so we analyzed the distributions of all the features in both to see if they were compatible and can be merged.</a:t>
            </a:r>
            <a:endParaRPr sz="1440">
              <a:latin typeface="Montserrat"/>
              <a:ea typeface="Montserrat"/>
              <a:cs typeface="Montserrat"/>
              <a:sym typeface="Montserrat"/>
            </a:endParaRPr>
          </a:p>
          <a:p>
            <a:pPr indent="0" lvl="0" marL="0" rtl="0" algn="l">
              <a:spcBef>
                <a:spcPts val="1200"/>
              </a:spcBef>
              <a:spcAft>
                <a:spcPts val="0"/>
              </a:spcAft>
              <a:buNone/>
            </a:pPr>
            <a:r>
              <a:rPr lang="en" sz="1440">
                <a:latin typeface="Montserrat"/>
                <a:ea typeface="Montserrat"/>
                <a:cs typeface="Montserrat"/>
                <a:sym typeface="Montserrat"/>
              </a:rPr>
              <a:t>The visuals suggest that is viable due to their distributions being similar in nature and thus we go ahead and merge the same.</a:t>
            </a:r>
            <a:endParaRPr sz="1440">
              <a:latin typeface="Montserrat"/>
              <a:ea typeface="Montserrat"/>
              <a:cs typeface="Montserrat"/>
              <a:sym typeface="Montserrat"/>
            </a:endParaRPr>
          </a:p>
        </p:txBody>
      </p:sp>
      <p:pic>
        <p:nvPicPr>
          <p:cNvPr id="171" name="Google Shape;171;p18"/>
          <p:cNvPicPr preferRelativeResize="0"/>
          <p:nvPr/>
        </p:nvPicPr>
        <p:blipFill>
          <a:blip r:embed="rId5">
            <a:alphaModFix/>
          </a:blip>
          <a:stretch>
            <a:fillRect/>
          </a:stretch>
        </p:blipFill>
        <p:spPr>
          <a:xfrm>
            <a:off x="228600" y="3880040"/>
            <a:ext cx="4340499" cy="121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idx="4294967295" type="title"/>
          </p:nvPr>
        </p:nvSpPr>
        <p:spPr>
          <a:xfrm>
            <a:off x="550350" y="252200"/>
            <a:ext cx="82461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EDA - Training Data Augmentation</a:t>
            </a:r>
            <a:endParaRPr sz="3600"/>
          </a:p>
        </p:txBody>
      </p:sp>
      <p:pic>
        <p:nvPicPr>
          <p:cNvPr id="177" name="Google Shape;177;p19"/>
          <p:cNvPicPr preferRelativeResize="0"/>
          <p:nvPr/>
        </p:nvPicPr>
        <p:blipFill>
          <a:blip r:embed="rId3">
            <a:alphaModFix/>
          </a:blip>
          <a:stretch>
            <a:fillRect/>
          </a:stretch>
        </p:blipFill>
        <p:spPr>
          <a:xfrm>
            <a:off x="228600" y="1423470"/>
            <a:ext cx="4340499" cy="1117050"/>
          </a:xfrm>
          <a:prstGeom prst="rect">
            <a:avLst/>
          </a:prstGeom>
          <a:noFill/>
          <a:ln>
            <a:noFill/>
          </a:ln>
        </p:spPr>
      </p:pic>
      <p:pic>
        <p:nvPicPr>
          <p:cNvPr id="178" name="Google Shape;178;p19"/>
          <p:cNvPicPr preferRelativeResize="0"/>
          <p:nvPr/>
        </p:nvPicPr>
        <p:blipFill>
          <a:blip r:embed="rId4">
            <a:alphaModFix/>
          </a:blip>
          <a:stretch>
            <a:fillRect/>
          </a:stretch>
        </p:blipFill>
        <p:spPr>
          <a:xfrm>
            <a:off x="228600" y="2600481"/>
            <a:ext cx="4340500" cy="1217100"/>
          </a:xfrm>
          <a:prstGeom prst="rect">
            <a:avLst/>
          </a:prstGeom>
          <a:noFill/>
          <a:ln>
            <a:noFill/>
          </a:ln>
        </p:spPr>
      </p:pic>
      <p:sp>
        <p:nvSpPr>
          <p:cNvPr id="179" name="Google Shape;179;p19"/>
          <p:cNvSpPr txBox="1"/>
          <p:nvPr>
            <p:ph idx="4294967295" type="body"/>
          </p:nvPr>
        </p:nvSpPr>
        <p:spPr>
          <a:xfrm>
            <a:off x="4715250" y="1423475"/>
            <a:ext cx="4157400" cy="2010000"/>
          </a:xfrm>
          <a:prstGeom prst="rect">
            <a:avLst/>
          </a:prstGeom>
        </p:spPr>
        <p:txBody>
          <a:bodyPr anchorCtr="0" anchor="t" bIns="91425" lIns="91425" spcFirstLastPara="1" rIns="91425" wrap="square" tIns="91425">
            <a:noAutofit/>
          </a:bodyPr>
          <a:lstStyle/>
          <a:p>
            <a:pPr indent="-320040" lvl="0" marL="457200" rtl="0" algn="l">
              <a:spcBef>
                <a:spcPts val="1200"/>
              </a:spcBef>
              <a:spcAft>
                <a:spcPts val="0"/>
              </a:spcAft>
              <a:buSzPts val="1440"/>
              <a:buFont typeface="Montserrat"/>
              <a:buChar char="●"/>
            </a:pPr>
            <a:r>
              <a:rPr lang="en" sz="1440">
                <a:latin typeface="Montserrat"/>
                <a:ea typeface="Montserrat"/>
                <a:cs typeface="Montserrat"/>
                <a:sym typeface="Montserrat"/>
              </a:rPr>
              <a:t>Checked the compatibility of original cirrhosis dataset for modeling purposes.</a:t>
            </a:r>
            <a:endParaRPr sz="1440">
              <a:latin typeface="Montserrat"/>
              <a:ea typeface="Montserrat"/>
              <a:cs typeface="Montserrat"/>
              <a:sym typeface="Montserrat"/>
            </a:endParaRPr>
          </a:p>
          <a:p>
            <a:pPr indent="-320040" lvl="0" marL="457200" rtl="0" algn="l">
              <a:spcBef>
                <a:spcPts val="0"/>
              </a:spcBef>
              <a:spcAft>
                <a:spcPts val="0"/>
              </a:spcAft>
              <a:buSzPts val="1440"/>
              <a:buFont typeface="Montserrat"/>
              <a:buChar char="●"/>
            </a:pPr>
            <a:r>
              <a:rPr lang="en" sz="1440">
                <a:latin typeface="Montserrat"/>
                <a:ea typeface="Montserrat"/>
                <a:cs typeface="Montserrat"/>
                <a:sym typeface="Montserrat"/>
              </a:rPr>
              <a:t>Analyze feature distributions in both datasets.</a:t>
            </a:r>
            <a:endParaRPr sz="1440">
              <a:latin typeface="Montserrat"/>
              <a:ea typeface="Montserrat"/>
              <a:cs typeface="Montserrat"/>
              <a:sym typeface="Montserrat"/>
            </a:endParaRPr>
          </a:p>
          <a:p>
            <a:pPr indent="-320040" lvl="0" marL="457200" rtl="0" algn="l">
              <a:spcBef>
                <a:spcPts val="0"/>
              </a:spcBef>
              <a:spcAft>
                <a:spcPts val="0"/>
              </a:spcAft>
              <a:buSzPts val="1440"/>
              <a:buFont typeface="Montserrat"/>
              <a:buChar char="●"/>
            </a:pPr>
            <a:r>
              <a:rPr lang="en" sz="1440">
                <a:latin typeface="Montserrat"/>
                <a:ea typeface="Montserrat"/>
                <a:cs typeface="Montserrat"/>
                <a:sym typeface="Montserrat"/>
              </a:rPr>
              <a:t>Merge datasets if distributions are similar.</a:t>
            </a:r>
            <a:endParaRPr sz="1440">
              <a:latin typeface="Montserrat"/>
              <a:ea typeface="Montserrat"/>
              <a:cs typeface="Montserrat"/>
              <a:sym typeface="Montserrat"/>
            </a:endParaRPr>
          </a:p>
          <a:p>
            <a:pPr indent="0" lvl="0" marL="0" rtl="0" algn="l">
              <a:spcBef>
                <a:spcPts val="1200"/>
              </a:spcBef>
              <a:spcAft>
                <a:spcPts val="0"/>
              </a:spcAft>
              <a:buNone/>
            </a:pPr>
            <a:r>
              <a:t/>
            </a:r>
            <a:endParaRPr sz="1440">
              <a:latin typeface="Montserrat"/>
              <a:ea typeface="Montserrat"/>
              <a:cs typeface="Montserrat"/>
              <a:sym typeface="Montserrat"/>
            </a:endParaRPr>
          </a:p>
        </p:txBody>
      </p:sp>
      <p:pic>
        <p:nvPicPr>
          <p:cNvPr id="180" name="Google Shape;180;p19"/>
          <p:cNvPicPr preferRelativeResize="0"/>
          <p:nvPr/>
        </p:nvPicPr>
        <p:blipFill>
          <a:blip r:embed="rId5">
            <a:alphaModFix/>
          </a:blip>
          <a:stretch>
            <a:fillRect/>
          </a:stretch>
        </p:blipFill>
        <p:spPr>
          <a:xfrm>
            <a:off x="228600" y="3880040"/>
            <a:ext cx="4340499" cy="121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4294967295" type="title"/>
          </p:nvPr>
        </p:nvSpPr>
        <p:spPr>
          <a:xfrm>
            <a:off x="431000" y="208375"/>
            <a:ext cx="74832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EDA - Univariate Analysis</a:t>
            </a:r>
            <a:endParaRPr sz="3600"/>
          </a:p>
        </p:txBody>
      </p:sp>
      <p:sp>
        <p:nvSpPr>
          <p:cNvPr id="186" name="Google Shape;186;p20"/>
          <p:cNvSpPr txBox="1"/>
          <p:nvPr>
            <p:ph idx="4294967295" type="body"/>
          </p:nvPr>
        </p:nvSpPr>
        <p:spPr>
          <a:xfrm>
            <a:off x="4639050" y="1423475"/>
            <a:ext cx="4157400" cy="3673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740">
              <a:latin typeface="Montserrat"/>
              <a:ea typeface="Montserrat"/>
              <a:cs typeface="Montserrat"/>
              <a:sym typeface="Montserrat"/>
            </a:endParaRPr>
          </a:p>
          <a:p>
            <a:pPr indent="0" lvl="0" marL="0" rtl="0" algn="l">
              <a:spcBef>
                <a:spcPts val="1200"/>
              </a:spcBef>
              <a:spcAft>
                <a:spcPts val="0"/>
              </a:spcAft>
              <a:buNone/>
            </a:pPr>
            <a:r>
              <a:t/>
            </a:r>
            <a:endParaRPr sz="1740">
              <a:latin typeface="Montserrat"/>
              <a:ea typeface="Montserrat"/>
              <a:cs typeface="Montserrat"/>
              <a:sym typeface="Montserrat"/>
            </a:endParaRPr>
          </a:p>
        </p:txBody>
      </p:sp>
      <p:sp>
        <p:nvSpPr>
          <p:cNvPr id="187" name="Google Shape;187;p20"/>
          <p:cNvSpPr txBox="1"/>
          <p:nvPr/>
        </p:nvSpPr>
        <p:spPr>
          <a:xfrm>
            <a:off x="431000" y="902925"/>
            <a:ext cx="71277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Using the integrated dataset, we initiated an exploration of its diverse facets to gain deeper insights and determine which features could be most beneficial in predicting patient outcomes.</a:t>
            </a:r>
            <a:endParaRPr sz="1300">
              <a:solidFill>
                <a:schemeClr val="lt1"/>
              </a:solidFill>
              <a:latin typeface="Lato"/>
              <a:ea typeface="Lato"/>
              <a:cs typeface="Lato"/>
              <a:sym typeface="Lato"/>
            </a:endParaRPr>
          </a:p>
        </p:txBody>
      </p:sp>
      <p:pic>
        <p:nvPicPr>
          <p:cNvPr id="188" name="Google Shape;188;p20"/>
          <p:cNvPicPr preferRelativeResize="0"/>
          <p:nvPr/>
        </p:nvPicPr>
        <p:blipFill>
          <a:blip r:embed="rId3">
            <a:alphaModFix/>
          </a:blip>
          <a:stretch>
            <a:fillRect/>
          </a:stretch>
        </p:blipFill>
        <p:spPr>
          <a:xfrm>
            <a:off x="270400" y="1735950"/>
            <a:ext cx="4186327" cy="3256551"/>
          </a:xfrm>
          <a:prstGeom prst="rect">
            <a:avLst/>
          </a:prstGeom>
          <a:noFill/>
          <a:ln>
            <a:noFill/>
          </a:ln>
        </p:spPr>
      </p:pic>
      <p:pic>
        <p:nvPicPr>
          <p:cNvPr id="189" name="Google Shape;189;p20"/>
          <p:cNvPicPr preferRelativeResize="0"/>
          <p:nvPr/>
        </p:nvPicPr>
        <p:blipFill>
          <a:blip r:embed="rId4">
            <a:alphaModFix/>
          </a:blip>
          <a:stretch>
            <a:fillRect/>
          </a:stretch>
        </p:blipFill>
        <p:spPr>
          <a:xfrm>
            <a:off x="4551900" y="1735950"/>
            <a:ext cx="4428526" cy="325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1"/>
          <p:cNvPicPr preferRelativeResize="0"/>
          <p:nvPr/>
        </p:nvPicPr>
        <p:blipFill>
          <a:blip r:embed="rId3">
            <a:alphaModFix/>
          </a:blip>
          <a:stretch>
            <a:fillRect/>
          </a:stretch>
        </p:blipFill>
        <p:spPr>
          <a:xfrm>
            <a:off x="443350" y="1623025"/>
            <a:ext cx="8377226" cy="3411525"/>
          </a:xfrm>
          <a:prstGeom prst="rect">
            <a:avLst/>
          </a:prstGeom>
          <a:noFill/>
          <a:ln>
            <a:noFill/>
          </a:ln>
        </p:spPr>
      </p:pic>
      <p:sp>
        <p:nvSpPr>
          <p:cNvPr id="195" name="Google Shape;195;p21"/>
          <p:cNvSpPr txBox="1"/>
          <p:nvPr>
            <p:ph idx="4294967295" type="title"/>
          </p:nvPr>
        </p:nvSpPr>
        <p:spPr>
          <a:xfrm>
            <a:off x="868800" y="169700"/>
            <a:ext cx="7406400" cy="56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Distribution of numerical variables across output classes</a:t>
            </a:r>
            <a:endParaRPr/>
          </a:p>
        </p:txBody>
      </p:sp>
      <p:sp>
        <p:nvSpPr>
          <p:cNvPr id="196" name="Google Shape;196;p21"/>
          <p:cNvSpPr txBox="1"/>
          <p:nvPr/>
        </p:nvSpPr>
        <p:spPr>
          <a:xfrm>
            <a:off x="746525" y="1006525"/>
            <a:ext cx="7935900" cy="6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Further delving into the analysis, we examined the distributions of various features across different classes to identify potential patterns unique to specific output classes that could be utilized in the modeling process.</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