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</p:sldMasterIdLst>
  <p:notesMasterIdLst>
    <p:notesMasterId r:id="rId17"/>
  </p:notesMasterIdLst>
  <p:sldIdLst>
    <p:sldId id="2147474977" r:id="rId5"/>
    <p:sldId id="2147471918" r:id="rId6"/>
    <p:sldId id="2147475022" r:id="rId7"/>
    <p:sldId id="2147475008" r:id="rId8"/>
    <p:sldId id="2147475021" r:id="rId9"/>
    <p:sldId id="4499" r:id="rId10"/>
    <p:sldId id="2147475009" r:id="rId11"/>
    <p:sldId id="2147471781" r:id="rId12"/>
    <p:sldId id="2147475020" r:id="rId13"/>
    <p:sldId id="2147474999" r:id="rId14"/>
    <p:sldId id="2147475006" r:id="rId15"/>
    <p:sldId id="21474718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770613-0060-1742-FA88-7E965A938735}" name="Jeffrey S Von Hendy" initials="JSVH" userId="S::jvonhen@sutherlandglobal.com::4d6c7291-215e-4387-93b5-11f7103803a1" providerId="AD"/>
  <p188:author id="{7159EE15-BEBA-B16D-CF87-2E620FB3EF32}" name="Gopal Ummadisetti" initials="GU" userId="S::ummgopal@sutherlandglobal.com::ff685959-a57e-4e14-b13b-d7075fe5ff55" providerId="AD"/>
  <p188:author id="{7B570ABF-20B3-39ED-93B2-319B2A4BA20A}" name="Anshu Biswas" initials="" userId="S::bisanshu@sutherlandglobal.com::d4109fdd-7c83-42e1-82c3-d01f2a8a4a2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B54"/>
    <a:srgbClr val="26235D"/>
    <a:srgbClr val="FEB760"/>
    <a:srgbClr val="A6A6A6"/>
    <a:srgbClr val="FAE4C1"/>
    <a:srgbClr val="FD5722"/>
    <a:srgbClr val="B4F3FF"/>
    <a:srgbClr val="156081"/>
    <a:srgbClr val="48B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6327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D17F5-A79C-4216-8759-72236EB17A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6FBD6-CD71-4B06-A5F5-E2DE3708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6FBD6-CD71-4B06-A5F5-E2DE370809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9DF8-F4B5-E749-AB76-4E424D7B5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148CB-715D-4C55-BADA-FF5C049903B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6FBD6-CD71-4B06-A5F5-E2DE370809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8AE1B7D-68C8-4682-AE79-CEABDD1FFDDA}"/>
              </a:ext>
            </a:extLst>
          </p:cNvPr>
          <p:cNvSpPr/>
          <p:nvPr userDrawn="1"/>
        </p:nvSpPr>
        <p:spPr>
          <a:xfrm>
            <a:off x="0" y="-3480"/>
            <a:ext cx="12192000" cy="6857999"/>
          </a:xfrm>
          <a:prstGeom prst="rect">
            <a:avLst/>
          </a:prstGeom>
          <a:gradFill>
            <a:gsLst>
              <a:gs pos="68000">
                <a:schemeClr val="accent1">
                  <a:lumMod val="90000"/>
                  <a:lumOff val="10000"/>
                </a:schemeClr>
              </a:gs>
              <a:gs pos="37000">
                <a:schemeClr val="accent1">
                  <a:lumMod val="99000"/>
                  <a:lumOff val="1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BA84E-429D-40F8-A152-47A03BFC8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5" r="21965" b="17091"/>
          <a:stretch/>
        </p:blipFill>
        <p:spPr>
          <a:xfrm>
            <a:off x="3094228" y="0"/>
            <a:ext cx="9097772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D4A7DD-6F0A-44A3-BA4F-F803E26F97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23551" y="5848338"/>
            <a:ext cx="3275930" cy="4995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FC090D-B7B9-406A-93C3-D7F3E716121F}"/>
              </a:ext>
            </a:extLst>
          </p:cNvPr>
          <p:cNvSpPr/>
          <p:nvPr userDrawn="1"/>
        </p:nvSpPr>
        <p:spPr>
          <a:xfrm>
            <a:off x="4918843" y="1902372"/>
            <a:ext cx="3930867" cy="2165131"/>
          </a:xfrm>
          <a:prstGeom prst="rect">
            <a:avLst/>
          </a:prstGeom>
          <a:solidFill>
            <a:srgbClr val="27245F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FB1810-235C-4A83-9110-83814C0FE1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7515" y="2668595"/>
            <a:ext cx="11059424" cy="756483"/>
          </a:xfrm>
        </p:spPr>
        <p:txBody>
          <a:bodyPr anchor="t">
            <a:noAutofit/>
          </a:bodyPr>
          <a:lstStyle>
            <a:lvl1pPr algn="l">
              <a:defRPr sz="4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08A9500-1F53-420A-8E30-4BCD277572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7514" y="3840796"/>
            <a:ext cx="11059425" cy="499510"/>
          </a:xfrm>
        </p:spPr>
        <p:txBody>
          <a:bodyPr>
            <a:normAutofit/>
          </a:bodyPr>
          <a:lstStyle>
            <a:lvl1pPr marL="55563" indent="0" algn="l"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 or Version Number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70C0312-DD63-45AD-82C2-7CF81B0FE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850" y="3271950"/>
            <a:ext cx="11058525" cy="600075"/>
          </a:xfrm>
        </p:spPr>
        <p:txBody>
          <a:bodyPr anchor="b">
            <a:normAutofit/>
          </a:bodyPr>
          <a:lstStyle>
            <a:lvl1pPr marL="55563" indent="0">
              <a:buNone/>
              <a:defRPr sz="2800" b="1" baseline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DE1B54"/>
                </a:solidFill>
              </a:defRPr>
            </a:lvl2pPr>
            <a:lvl3pPr>
              <a:defRPr b="1">
                <a:solidFill>
                  <a:srgbClr val="DE1B54"/>
                </a:solidFill>
              </a:defRPr>
            </a:lvl3pPr>
            <a:lvl4pPr>
              <a:defRPr b="1">
                <a:solidFill>
                  <a:srgbClr val="DE1B54"/>
                </a:solidFill>
              </a:defRPr>
            </a:lvl4pPr>
            <a:lvl5pPr>
              <a:defRPr b="1">
                <a:solidFill>
                  <a:srgbClr val="DE1B54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9064181-2853-DF52-017A-12A124118A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0696" y="5803970"/>
            <a:ext cx="1770336" cy="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8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EEF8213-A476-4E8D-BBCB-D0F3A28761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9983" y="514350"/>
            <a:ext cx="11485746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303B5D-945F-BC4A-B981-A2075D6A3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013" y="6236208"/>
            <a:ext cx="385277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2022 Sutherland Global Services, Inc. All Rights Reserved.	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DA4E71-5DD5-3242-A1D5-074340204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83" y="6236208"/>
            <a:ext cx="365123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57994-8820-4C47-A89E-A6DC208EA3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167" y="1116597"/>
            <a:ext cx="1148556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1DB329-8EC4-451F-B610-5E55DA34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83" y="1453896"/>
            <a:ext cx="11485746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AE8BC8-BA96-45E7-AF3C-8114AB796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5400" y="6176963"/>
            <a:ext cx="366617" cy="37371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81474AB-2DCE-1322-60BF-A7D579D7D8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3393" y="6086885"/>
            <a:ext cx="1391964" cy="4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4F22E5-1950-49D7-AF1F-71A7B93C4A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83" y="1097266"/>
            <a:ext cx="5322075" cy="1582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4268A-9C18-4F63-A2D0-138A288D0E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23551" y="5848339"/>
            <a:ext cx="3275932" cy="4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7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EEF8213-A476-4E8D-BBCB-D0F3A28761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9983" y="514352"/>
            <a:ext cx="11485747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57994-8820-4C47-A89E-A6DC208EA3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166" y="1116597"/>
            <a:ext cx="11485563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1DB329-8EC4-451F-B610-5E55DA34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83" y="1453896"/>
            <a:ext cx="11485747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AE8BC8-BA96-45E7-AF3C-8114AB796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5401" y="6176963"/>
            <a:ext cx="366617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4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13" y="6236208"/>
            <a:ext cx="385277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900" b="0" i="0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900" b="0" i="0" u="none" strike="noStrike" kern="1200" cap="none" spc="0" normalizeH="0" baseline="0" noProof="0">
                <a:ln>
                  <a:noFill/>
                </a:ln>
                <a:solidFill>
                  <a:srgbClr val="C5C7C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// © 2022 Sutherland Global Services, Inc. All Rights Reserved.	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9983" y="6236208"/>
            <a:ext cx="365123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DCA4D-B942-BC47-92B6-393DE0C9950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C5C7C5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C5C7C5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69" r:id="rId3"/>
    <p:sldLayoutId id="214748387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136EFE6-3935-45FA-93F5-8A7136C6F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2105999"/>
            <a:ext cx="11059424" cy="7564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Predictive Quality Analytics PoC 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04738C-0031-46CF-A57E-B7592AE81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5" y="3995519"/>
            <a:ext cx="11059425" cy="499510"/>
          </a:xfrm>
        </p:spPr>
        <p:txBody>
          <a:bodyPr/>
          <a:lstStyle/>
          <a:p>
            <a:r>
              <a:rPr lang="en-US" dirty="0"/>
              <a:t>Dec 2023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784C2F-C7AD-6D9B-34E5-732952900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8414" y="3395444"/>
            <a:ext cx="11058525" cy="600075"/>
          </a:xfrm>
        </p:spPr>
        <p:txBody>
          <a:bodyPr/>
          <a:lstStyle/>
          <a:p>
            <a:r>
              <a:rPr lang="en-US" b="0"/>
              <a:t>Sutherland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2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D5BE-1AB4-94E8-1DD0-B8A96BA6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83" y="438084"/>
            <a:ext cx="11485746" cy="545612"/>
          </a:xfrm>
        </p:spPr>
        <p:txBody>
          <a:bodyPr/>
          <a:lstStyle/>
          <a:p>
            <a:r>
              <a:rPr lang="en-US" sz="2800" dirty="0"/>
              <a:t>Indicative Plan and Price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492A2-62CE-D2AA-5B71-53652BBC7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DCA4D-B942-BC47-92B6-393DE0C9950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C5C7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C5C7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B607B121-B2FB-286D-BED7-3E3AA99AE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2161"/>
              </p:ext>
            </p:extLst>
          </p:nvPr>
        </p:nvGraphicFramePr>
        <p:xfrm>
          <a:off x="1275080" y="4210595"/>
          <a:ext cx="70112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834">
                  <a:extLst>
                    <a:ext uri="{9D8B030D-6E8A-4147-A177-3AD203B41FA5}">
                      <a16:colId xmlns:a16="http://schemas.microsoft.com/office/drawing/2014/main" val="2257794014"/>
                    </a:ext>
                  </a:extLst>
                </a:gridCol>
                <a:gridCol w="2054073">
                  <a:extLst>
                    <a:ext uri="{9D8B030D-6E8A-4147-A177-3AD203B41FA5}">
                      <a16:colId xmlns:a16="http://schemas.microsoft.com/office/drawing/2014/main" val="1181445630"/>
                    </a:ext>
                  </a:extLst>
                </a:gridCol>
                <a:gridCol w="2509337">
                  <a:extLst>
                    <a:ext uri="{9D8B030D-6E8A-4147-A177-3AD203B41FA5}">
                      <a16:colId xmlns:a16="http://schemas.microsoft.com/office/drawing/2014/main" val="22921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in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25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3510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F9FDB01-79D7-5E09-92E7-F0D70278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79" y="1406526"/>
            <a:ext cx="6962445" cy="2185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CC097E-E252-C5C9-31B3-8F047077F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354" y="1406526"/>
            <a:ext cx="2445567" cy="21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D5BE-1AB4-94E8-1DD0-B8A96BA6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83" y="438084"/>
            <a:ext cx="11485746" cy="545612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492A2-62CE-D2AA-5B71-53652BBC7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DCA4D-B942-BC47-92B6-393DE0C9950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C5C7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C5C7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D7A1DC4B-3D10-5D11-A82D-380D4BB20DA0}"/>
              </a:ext>
            </a:extLst>
          </p:cNvPr>
          <p:cNvSpPr/>
          <p:nvPr/>
        </p:nvSpPr>
        <p:spPr>
          <a:xfrm>
            <a:off x="1635760" y="1711396"/>
            <a:ext cx="8920480" cy="305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Arial" panose="020B0604020202020204"/>
              </a:rPr>
              <a:t>The estimation is based on high level understanding of the system and the data required Once we understand the clear requirements, the estimation, plan and pricing may change.</a:t>
            </a:r>
          </a:p>
        </p:txBody>
      </p:sp>
    </p:spTree>
    <p:extLst>
      <p:ext uri="{BB962C8B-B14F-4D97-AF65-F5344CB8AC3E}">
        <p14:creationId xmlns:p14="http://schemas.microsoft.com/office/powerpoint/2010/main" val="353141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14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03BF045-0537-80AC-9DFF-4D5B2F76F4F7}"/>
              </a:ext>
            </a:extLst>
          </p:cNvPr>
          <p:cNvSpPr/>
          <p:nvPr/>
        </p:nvSpPr>
        <p:spPr>
          <a:xfrm>
            <a:off x="20705" y="0"/>
            <a:ext cx="6096000" cy="6858000"/>
          </a:xfrm>
          <a:prstGeom prst="rect">
            <a:avLst/>
          </a:prstGeom>
          <a:solidFill>
            <a:srgbClr val="000048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1B4F87D-01CD-76A8-1C3A-8EFF679DFE88}"/>
              </a:ext>
            </a:extLst>
          </p:cNvPr>
          <p:cNvSpPr txBox="1">
            <a:spLocks/>
          </p:cNvSpPr>
          <p:nvPr/>
        </p:nvSpPr>
        <p:spPr>
          <a:xfrm>
            <a:off x="6365716" y="1531291"/>
            <a:ext cx="5321500" cy="3187796"/>
          </a:xfrm>
          <a:prstGeom prst="rect">
            <a:avLst/>
          </a:prstGeom>
        </p:spPr>
        <p:txBody>
          <a:bodyPr vert="horz" wrap="square" lIns="121920" tIns="60960" rIns="121920" bIns="60960" rtlCol="0" anchor="t" anchorCtr="0">
            <a:spAutoFit/>
          </a:bodyPr>
          <a:lstStyle>
            <a:lvl1pPr algn="l" defTabSz="121888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6" b="0" kern="1200">
                <a:solidFill>
                  <a:srgbClr val="3C10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1218886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defRPr/>
            </a:pPr>
            <a:r>
              <a:rPr lang="en-US" sz="1400" b="1" dirty="0">
                <a:solidFill>
                  <a:srgbClr val="002060"/>
                </a:solidFill>
                <a:ea typeface="Arial" panose="020B0604020202020204" pitchFamily="34" charset="0"/>
              </a:rPr>
              <a:t> What is Predictive Q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defRPr/>
            </a:pPr>
            <a:r>
              <a:rPr lang="en-US" sz="1400" b="1" dirty="0">
                <a:solidFill>
                  <a:srgbClr val="002060"/>
                </a:solidFill>
                <a:ea typeface="Arial" panose="020B0604020202020204" pitchFamily="34" charset="0"/>
              </a:rPr>
              <a:t>Performance Benchmarking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defRPr/>
            </a:pPr>
            <a:r>
              <a:rPr lang="en-US" sz="1400" b="1" dirty="0">
                <a:solidFill>
                  <a:srgbClr val="002060"/>
                </a:solidFill>
                <a:ea typeface="Arial" panose="020B0604020202020204" pitchFamily="34" charset="0"/>
              </a:rPr>
              <a:t>Cost-Benefit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defRPr/>
            </a:pPr>
            <a:r>
              <a:rPr lang="en-US" sz="1400" b="1" dirty="0">
                <a:solidFill>
                  <a:srgbClr val="002060"/>
                </a:solidFill>
                <a:ea typeface="Arial" panose="020B0604020202020204" pitchFamily="34" charset="0"/>
              </a:rPr>
              <a:t>Performance Monitoring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defRPr/>
            </a:pPr>
            <a:r>
              <a:rPr lang="en-US" sz="1400" b="1" dirty="0">
                <a:solidFill>
                  <a:srgbClr val="002060"/>
                </a:solidFill>
                <a:ea typeface="Arial" panose="020B0604020202020204" pitchFamily="34" charset="0"/>
              </a:rPr>
              <a:t>Feedback Loop Creation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endParaRPr kumimoji="0" lang="en-US" sz="534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/>
              <a:ea typeface="Arial" panose="020B0604020202020204" pitchFamily="34" charset="0"/>
              <a:cs typeface="+mn-cs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defRPr/>
            </a:pPr>
            <a:endParaRPr lang="en-US" sz="534" b="1" dirty="0">
              <a:solidFill>
                <a:srgbClr val="002060"/>
              </a:solidFill>
              <a:ea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1218886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/>
              <a:ea typeface="+mj-ea"/>
              <a:cs typeface="Arial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614E4880-8A9E-37ED-CA5A-9A975DC0CFD4}"/>
              </a:ext>
            </a:extLst>
          </p:cNvPr>
          <p:cNvSpPr txBox="1">
            <a:spLocks/>
          </p:cNvSpPr>
          <p:nvPr/>
        </p:nvSpPr>
        <p:spPr>
          <a:xfrm>
            <a:off x="6247190" y="811457"/>
            <a:ext cx="5558553" cy="492443"/>
          </a:xfrm>
          <a:prstGeom prst="rect">
            <a:avLst/>
          </a:prstGeom>
        </p:spPr>
        <p:txBody>
          <a:bodyPr vert="horz" wrap="square" lIns="121920" tIns="60960" rIns="121920" bIns="60960" rtlCol="0" anchor="t">
            <a:spAutoFit/>
          </a:bodyPr>
          <a:lstStyle>
            <a:defPPr>
              <a:defRPr lang="en-US"/>
            </a:defPPr>
            <a:lvl1pPr defTabSz="685766">
              <a:lnSpc>
                <a:spcPct val="90000"/>
              </a:lnSpc>
              <a:spcBef>
                <a:spcPct val="0"/>
              </a:spcBef>
              <a:buNone/>
              <a:defRPr sz="3200" b="0" i="0" cap="none" spc="-100" baseline="0">
                <a:solidFill>
                  <a:schemeClr val="tx2"/>
                </a:solidFill>
                <a:ea typeface="Avenir Next" charset="0"/>
                <a:cs typeface="Avenir Next" charset="0"/>
              </a:defRPr>
            </a:lvl1pPr>
            <a:lvl2pPr marL="228547" indent="-228547" defTabSz="1218886">
              <a:lnSpc>
                <a:spcPct val="100000"/>
              </a:lnSpc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tabLst/>
              <a:defRPr sz="1866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33276" indent="-228547" defTabSz="1218886">
              <a:lnSpc>
                <a:spcPct val="100000"/>
              </a:lnSpc>
              <a:spcBef>
                <a:spcPts val="533"/>
              </a:spcBef>
              <a:buClrTx/>
              <a:buSzPct val="100000"/>
              <a:buFont typeface="Arial" panose="020B0604020202020204" pitchFamily="34" charset="0"/>
              <a:buChar char="–"/>
              <a:tabLst/>
              <a:defRPr sz="16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3938" indent="-154481" defTabSz="1218886">
              <a:lnSpc>
                <a:spcPct val="100000"/>
              </a:lnSpc>
              <a:spcBef>
                <a:spcPts val="533"/>
              </a:spcBef>
              <a:buClrTx/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4850" indent="-230664" defTabSz="1218886">
              <a:lnSpc>
                <a:spcPct val="100000"/>
              </a:lnSpc>
              <a:spcBef>
                <a:spcPts val="533"/>
              </a:spcBef>
              <a:buClrTx/>
              <a:buSzPct val="100000"/>
              <a:buFont typeface="Arial" panose="020B0604020202020204" pitchFamily="34" charset="0"/>
              <a:buChar char="–"/>
              <a:tabLst/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23607" indent="-304721" defTabSz="1218886">
              <a:lnSpc>
                <a:spcPct val="100000"/>
              </a:lnSpc>
              <a:spcBef>
                <a:spcPts val="533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28327" indent="-304721" defTabSz="1218886">
              <a:lnSpc>
                <a:spcPct val="100000"/>
              </a:lnSpc>
              <a:spcBef>
                <a:spcPts val="533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2133">
                <a:solidFill>
                  <a:schemeClr val="tx2"/>
                </a:solidFill>
              </a:defRPr>
            </a:lvl7pPr>
            <a:lvl8pPr marL="2133048" indent="-304721" defTabSz="1218886">
              <a:lnSpc>
                <a:spcPct val="100000"/>
              </a:lnSpc>
              <a:spcBef>
                <a:spcPts val="533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2133">
                <a:solidFill>
                  <a:schemeClr val="tx2"/>
                </a:solidFill>
              </a:defRPr>
            </a:lvl8pPr>
            <a:lvl9pPr marL="2133048" indent="-304721" defTabSz="1218886">
              <a:lnSpc>
                <a:spcPct val="100000"/>
              </a:lnSpc>
              <a:spcBef>
                <a:spcPts val="533"/>
              </a:spcBef>
              <a:buClrTx/>
              <a:buSzPct val="90000"/>
              <a:buFont typeface="Courier New" panose="02070309020205020404" pitchFamily="49" charset="0"/>
              <a:buChar char="o"/>
              <a:defRPr sz="2133">
                <a:solidFill>
                  <a:schemeClr val="tx2"/>
                </a:solidFill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0048"/>
                </a:solidFill>
                <a:effectLst/>
                <a:uLnTx/>
                <a:uFillTx/>
                <a:latin typeface="Arial" panose="020B0604020202020204"/>
              </a:rPr>
              <a:t>Objectives of the POC:</a:t>
            </a:r>
            <a:endParaRPr kumimoji="0" lang="en-US" sz="2400" b="1" i="0" u="none" strike="noStrike" kern="0" cap="none" spc="-100" normalizeH="0" baseline="0" noProof="0" dirty="0">
              <a:ln>
                <a:noFill/>
              </a:ln>
              <a:solidFill>
                <a:srgbClr val="2F78C4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85B9EC6C-460B-47B8-DC3B-B5007AA5E103}"/>
              </a:ext>
            </a:extLst>
          </p:cNvPr>
          <p:cNvSpPr txBox="1">
            <a:spLocks/>
          </p:cNvSpPr>
          <p:nvPr/>
        </p:nvSpPr>
        <p:spPr>
          <a:xfrm>
            <a:off x="45638" y="2176395"/>
            <a:ext cx="1029128" cy="2671501"/>
          </a:xfrm>
          <a:prstGeom prst="rect">
            <a:avLst/>
          </a:prstGeom>
        </p:spPr>
        <p:txBody>
          <a:bodyPr vert="horz" wrap="none" lIns="121920" tIns="60960" rIns="121920" bIns="60960" rtlCol="0" anchor="t">
            <a:sp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none" spc="-20" baseline="0">
                <a:solidFill>
                  <a:schemeClr val="tx2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400" b="0" i="0" u="none" strike="noStrike" kern="1200" cap="none" spc="-20" normalizeH="0" baseline="0" noProof="0">
                <a:ln>
                  <a:noFill/>
                </a:ln>
                <a:solidFill>
                  <a:srgbClr val="2F78C4"/>
                </a:solidFill>
                <a:effectLst/>
                <a:uLnTx/>
                <a:uFillTx/>
                <a:latin typeface="Arial" panose="020B0604020202020204"/>
              </a:rPr>
              <a:t>“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AEAE48D-1ED6-33F4-0F2E-447CE1058BEE}"/>
              </a:ext>
            </a:extLst>
          </p:cNvPr>
          <p:cNvSpPr txBox="1">
            <a:spLocks/>
          </p:cNvSpPr>
          <p:nvPr/>
        </p:nvSpPr>
        <p:spPr>
          <a:xfrm>
            <a:off x="4869045" y="3419965"/>
            <a:ext cx="1029128" cy="2671501"/>
          </a:xfrm>
          <a:prstGeom prst="rect">
            <a:avLst/>
          </a:prstGeom>
        </p:spPr>
        <p:txBody>
          <a:bodyPr vert="horz" wrap="none" lIns="121920" tIns="60960" rIns="121920" bIns="60960" rtlCol="0" anchor="t">
            <a:sp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none" spc="-20" baseline="0">
                <a:solidFill>
                  <a:schemeClr val="tx2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400" b="0" i="0" u="none" strike="noStrike" kern="1200" cap="none" spc="-20" normalizeH="0" baseline="0" noProof="0">
                <a:ln>
                  <a:noFill/>
                </a:ln>
                <a:solidFill>
                  <a:srgbClr val="2F78C4"/>
                </a:solidFill>
                <a:effectLst/>
                <a:uLnTx/>
                <a:uFillTx/>
                <a:latin typeface="Arial" panose="020B0604020202020204"/>
              </a:rPr>
              <a:t>”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85925C-5184-1565-A4EC-53AD1427A2A6}"/>
              </a:ext>
            </a:extLst>
          </p:cNvPr>
          <p:cNvCxnSpPr>
            <a:cxnSpLocks/>
          </p:cNvCxnSpPr>
          <p:nvPr/>
        </p:nvCxnSpPr>
        <p:spPr>
          <a:xfrm flipH="1">
            <a:off x="2091665" y="1673231"/>
            <a:ext cx="1933799" cy="0"/>
          </a:xfrm>
          <a:prstGeom prst="line">
            <a:avLst/>
          </a:prstGeom>
          <a:noFill/>
          <a:ln w="76200" cap="flat" cmpd="sng" algn="ctr">
            <a:solidFill>
              <a:srgbClr val="2F78C4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AD3AD0A-AE53-D66D-E3E2-535027A3C033}"/>
              </a:ext>
            </a:extLst>
          </p:cNvPr>
          <p:cNvCxnSpPr>
            <a:cxnSpLocks/>
          </p:cNvCxnSpPr>
          <p:nvPr/>
        </p:nvCxnSpPr>
        <p:spPr>
          <a:xfrm flipH="1">
            <a:off x="6541642" y="688060"/>
            <a:ext cx="2603351" cy="0"/>
          </a:xfrm>
          <a:prstGeom prst="line">
            <a:avLst/>
          </a:prstGeom>
          <a:noFill/>
          <a:ln w="76200" cap="flat" cmpd="sng" algn="ctr">
            <a:solidFill>
              <a:srgbClr val="2F78C4"/>
            </a:solidFill>
            <a:prstDash val="solid"/>
            <a:miter lim="800000"/>
          </a:ln>
          <a:effectLst/>
        </p:spPr>
      </p:cxn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F734CAA2-1951-D65A-669A-C58CB55F6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9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© 2023 Sutherland Global Services, Inc. All Rights Reserved.	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F8BBAA00-4129-C973-11B9-9201B5D8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83" y="6227416"/>
            <a:ext cx="365123" cy="37128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DCA4D-B942-BC47-92B6-393DE0C9950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6A15-9B97-9508-46EA-F21595468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Advantages of PQ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79CC6-EEAB-ACC2-BAB0-DDBA5B1B1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5ADDB-B197-E59C-7ED1-A9723D9F1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BFE3-11C4-386F-65A4-7D7373FDE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Predictive Quality Analytics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9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data basis">
            <a:extLst>
              <a:ext uri="{FF2B5EF4-FFF2-40B4-BE49-F238E27FC236}">
                <a16:creationId xmlns:a16="http://schemas.microsoft.com/office/drawing/2014/main" id="{3FE9C7C5-93F2-8A54-0AC8-3C78580FF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94857"/>
            <a:ext cx="11277600" cy="50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9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60DE-8499-C8D9-1FF1-DCA73D9E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83" y="295277"/>
            <a:ext cx="11485746" cy="584775"/>
          </a:xfrm>
        </p:spPr>
        <p:txBody>
          <a:bodyPr/>
          <a:lstStyle/>
          <a:p>
            <a:r>
              <a:rPr lang="en-US" dirty="0"/>
              <a:t>Solution Architecture for Predictive Quality Analytics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B8CD44-8DB5-AE81-7A7C-8E6C72B2C326}"/>
              </a:ext>
            </a:extLst>
          </p:cNvPr>
          <p:cNvGrpSpPr/>
          <p:nvPr/>
        </p:nvGrpSpPr>
        <p:grpSpPr>
          <a:xfrm>
            <a:off x="2029500" y="1316741"/>
            <a:ext cx="8357147" cy="3971097"/>
            <a:chOff x="803275" y="1645236"/>
            <a:chExt cx="7657194" cy="38977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F9087B-2664-BDAC-E3C1-949D51937F20}"/>
                </a:ext>
              </a:extLst>
            </p:cNvPr>
            <p:cNvSpPr txBox="1"/>
            <p:nvPr/>
          </p:nvSpPr>
          <p:spPr>
            <a:xfrm>
              <a:off x="803275" y="3001448"/>
              <a:ext cx="1570464" cy="5739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Histological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C79D97-9176-3DE1-CF8E-6EFFFCC1325E}"/>
                </a:ext>
              </a:extLst>
            </p:cNvPr>
            <p:cNvSpPr txBox="1"/>
            <p:nvPr/>
          </p:nvSpPr>
          <p:spPr>
            <a:xfrm>
              <a:off x="3311719" y="4111934"/>
              <a:ext cx="2971385" cy="5739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Machine Leaning or Deep Leaning Model</a:t>
              </a:r>
              <a:endParaRPr lang="en-IN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084AB3-7171-865A-514A-E2DA228B95D4}"/>
                </a:ext>
              </a:extLst>
            </p:cNvPr>
            <p:cNvSpPr txBox="1"/>
            <p:nvPr/>
          </p:nvSpPr>
          <p:spPr>
            <a:xfrm flipH="1">
              <a:off x="6978264" y="5019748"/>
              <a:ext cx="11636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Reporting Platform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06B2B63-B5C9-EDBD-6890-A0B86DAEA081}"/>
                </a:ext>
              </a:extLst>
            </p:cNvPr>
            <p:cNvSpPr/>
            <p:nvPr/>
          </p:nvSpPr>
          <p:spPr>
            <a:xfrm>
              <a:off x="2743328" y="3689966"/>
              <a:ext cx="459464" cy="140709"/>
            </a:xfrm>
            <a:prstGeom prst="rightArrow">
              <a:avLst>
                <a:gd name="adj1" fmla="val 18804"/>
                <a:gd name="adj2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7" name="Picture 16" descr="A colorful folders with a gear&#10;&#10;Description automatically generated">
              <a:extLst>
                <a:ext uri="{FF2B5EF4-FFF2-40B4-BE49-F238E27FC236}">
                  <a16:creationId xmlns:a16="http://schemas.microsoft.com/office/drawing/2014/main" id="{7F887E41-B53E-B1C2-B09A-E9B4BBBEE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869" y="2355771"/>
              <a:ext cx="646332" cy="646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1E6F6FF-D3E0-7841-6840-4FEEC3BBC136}"/>
                </a:ext>
              </a:extLst>
            </p:cNvPr>
            <p:cNvGrpSpPr/>
            <p:nvPr/>
          </p:nvGrpSpPr>
          <p:grpSpPr>
            <a:xfrm>
              <a:off x="3682600" y="2597002"/>
              <a:ext cx="2506269" cy="646330"/>
              <a:chOff x="3763413" y="2621880"/>
              <a:chExt cx="2078451" cy="536002"/>
            </a:xfrm>
          </p:grpSpPr>
          <p:pic>
            <p:nvPicPr>
              <p:cNvPr id="23" name="Picture 22" descr="A red circle with a white check mark&#10;&#10;Description automatically generated">
                <a:extLst>
                  <a:ext uri="{FF2B5EF4-FFF2-40B4-BE49-F238E27FC236}">
                    <a16:creationId xmlns:a16="http://schemas.microsoft.com/office/drawing/2014/main" id="{D5A581D7-C519-CF04-BEB6-683E72D8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3413" y="2956940"/>
                <a:ext cx="193667" cy="19366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</p:pic>
          <p:pic>
            <p:nvPicPr>
              <p:cNvPr id="26" name="Picture 25" descr="A colorful graphics on a black background&#10;&#10;Description automatically generated">
                <a:extLst>
                  <a:ext uri="{FF2B5EF4-FFF2-40B4-BE49-F238E27FC236}">
                    <a16:creationId xmlns:a16="http://schemas.microsoft.com/office/drawing/2014/main" id="{160EDEC9-1B2B-2BF3-EADF-F851245D7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4101" y="2642511"/>
                <a:ext cx="515371" cy="51537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</p:pic>
          <p:pic>
            <p:nvPicPr>
              <p:cNvPr id="37" name="Picture 36" descr="A house with a cloud above it&#10;&#10;Description automatically generated">
                <a:extLst>
                  <a:ext uri="{FF2B5EF4-FFF2-40B4-BE49-F238E27FC236}">
                    <a16:creationId xmlns:a16="http://schemas.microsoft.com/office/drawing/2014/main" id="{253D5075-47A0-9690-1BA0-52D1ADE05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6493" y="2621880"/>
                <a:ext cx="515371" cy="51537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</p:pic>
        </p:grpSp>
        <p:pic>
          <p:nvPicPr>
            <p:cNvPr id="42" name="Picture 41" descr="A computer screen with pie chart and graph&#10;&#10;Description automatically generated">
              <a:extLst>
                <a:ext uri="{FF2B5EF4-FFF2-40B4-BE49-F238E27FC236}">
                  <a16:creationId xmlns:a16="http://schemas.microsoft.com/office/drawing/2014/main" id="{FB051BFF-6C5C-600D-FA4E-A0922FD4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88967" y="2172924"/>
              <a:ext cx="1163635" cy="1163635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0F71F1-470E-2526-F4D4-9739310C17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1720" y="3788492"/>
              <a:ext cx="2971385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277374B1-B94D-64AE-DB7B-C0657500C2A0}"/>
                </a:ext>
              </a:extLst>
            </p:cNvPr>
            <p:cNvSpPr/>
            <p:nvPr/>
          </p:nvSpPr>
          <p:spPr>
            <a:xfrm>
              <a:off x="6663118" y="3634099"/>
              <a:ext cx="472446" cy="213910"/>
            </a:xfrm>
            <a:prstGeom prst="rightArrow">
              <a:avLst>
                <a:gd name="adj1" fmla="val 18804"/>
                <a:gd name="adj2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DDFAD4-4EA5-8B3D-5C85-C23BDC53578F}"/>
                </a:ext>
              </a:extLst>
            </p:cNvPr>
            <p:cNvCxnSpPr>
              <a:cxnSpLocks/>
            </p:cNvCxnSpPr>
            <p:nvPr/>
          </p:nvCxnSpPr>
          <p:spPr>
            <a:xfrm>
              <a:off x="7290852" y="3770880"/>
              <a:ext cx="808345" cy="1761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8F93886-21EC-806A-920B-185D3C87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49007" y="4265073"/>
              <a:ext cx="1511462" cy="689776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698AAB2-A349-69C4-20E7-A664CDC493D0}"/>
                </a:ext>
              </a:extLst>
            </p:cNvPr>
            <p:cNvSpPr/>
            <p:nvPr/>
          </p:nvSpPr>
          <p:spPr>
            <a:xfrm>
              <a:off x="959666" y="1645236"/>
              <a:ext cx="1032095" cy="370867"/>
            </a:xfrm>
            <a:prstGeom prst="roundRect">
              <a:avLst>
                <a:gd name="adj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spc="5" dirty="0">
                  <a:solidFill>
                    <a:schemeClr val="bg1"/>
                  </a:solidFill>
                  <a:latin typeface="Arial"/>
                  <a:cs typeface="Arial"/>
                </a:rPr>
                <a:t>Source</a:t>
              </a:r>
              <a:endParaRPr lang="en-IN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D438D70-D441-5BC6-1367-A60EC6DA8C09}"/>
                </a:ext>
              </a:extLst>
            </p:cNvPr>
            <p:cNvSpPr/>
            <p:nvPr/>
          </p:nvSpPr>
          <p:spPr>
            <a:xfrm>
              <a:off x="4083703" y="1645236"/>
              <a:ext cx="1032095" cy="370867"/>
            </a:xfrm>
            <a:prstGeom prst="roundRect">
              <a:avLst>
                <a:gd name="adj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spc="5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7307AF4-81B0-1E94-7321-E7EB9509F860}"/>
                </a:ext>
              </a:extLst>
            </p:cNvPr>
            <p:cNvSpPr/>
            <p:nvPr/>
          </p:nvSpPr>
          <p:spPr>
            <a:xfrm>
              <a:off x="7005533" y="1645236"/>
              <a:ext cx="1032095" cy="370867"/>
            </a:xfrm>
            <a:prstGeom prst="roundRect">
              <a:avLst>
                <a:gd name="adj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spc="5" dirty="0">
                  <a:solidFill>
                    <a:schemeClr val="bg1"/>
                  </a:solidFill>
                  <a:latin typeface="Arial"/>
                  <a:cs typeface="Arial"/>
                </a:rPr>
                <a:t>Present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4C1D38-A89A-4942-6D91-7D866D40B871}"/>
              </a:ext>
            </a:extLst>
          </p:cNvPr>
          <p:cNvSpPr/>
          <p:nvPr/>
        </p:nvSpPr>
        <p:spPr>
          <a:xfrm>
            <a:off x="2029499" y="3411885"/>
            <a:ext cx="1714022" cy="176905"/>
          </a:xfrm>
          <a:prstGeom prst="rightArrow">
            <a:avLst>
              <a:gd name="adj1" fmla="val 18804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Deep Learning vs Machine Learning: What's The Difference? - InterviewBit">
            <a:extLst>
              <a:ext uri="{FF2B5EF4-FFF2-40B4-BE49-F238E27FC236}">
                <a16:creationId xmlns:a16="http://schemas.microsoft.com/office/drawing/2014/main" id="{C3E0F9B1-7FE5-FD22-EA34-F684ED06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507" y="2286421"/>
            <a:ext cx="1270004" cy="7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BFE3-11C4-386F-65A4-7D7373FDE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Proof Of Concept (POC)</a:t>
            </a:r>
          </a:p>
        </p:txBody>
      </p:sp>
    </p:spTree>
    <p:extLst>
      <p:ext uri="{BB962C8B-B14F-4D97-AF65-F5344CB8AC3E}">
        <p14:creationId xmlns:p14="http://schemas.microsoft.com/office/powerpoint/2010/main" val="412802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B4EF-F90A-A1FF-7796-2227E485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83" y="286196"/>
            <a:ext cx="11485746" cy="726678"/>
          </a:xfrm>
        </p:spPr>
        <p:txBody>
          <a:bodyPr>
            <a:normAutofit/>
          </a:bodyPr>
          <a:lstStyle/>
          <a:p>
            <a:r>
              <a:rPr lang="en-US" sz="2400" dirty="0"/>
              <a:t>Scope of PoC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64B10-E459-8180-AA1E-5B0BAF63B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DCA4D-B942-BC47-92B6-393DE0C9950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C5C7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C5C7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F46E6-AAD1-2CB5-1716-E778415AA608}"/>
              </a:ext>
            </a:extLst>
          </p:cNvPr>
          <p:cNvSpPr/>
          <p:nvPr/>
        </p:nvSpPr>
        <p:spPr>
          <a:xfrm>
            <a:off x="1326491" y="1012874"/>
            <a:ext cx="9572730" cy="5594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Exploration: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Feature 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Model 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Preprocessing: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Model Development: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Performance Metrics: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 Points: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Prototype Implementation: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Interface (UI):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Testing and Validation: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 Assessment: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Documentation: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Training Plan: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Feedback Mechanism: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Timeline and Milestones: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Cost Estimation: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Risk Analysis: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Success Criteria: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dirty="0"/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72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DEDD-ADA4-1F12-3581-18B354A2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High</a:t>
            </a:r>
            <a:r>
              <a:rPr lang="en-US" dirty="0"/>
              <a:t> levels steps and Support needed from Client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BA79-B5D7-D0B3-5026-89670E04B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CDCA4D-B942-BC47-92B6-393DE0C995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FC860C1-5D13-F821-551C-C9B2FF7CCE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167" y="1236437"/>
            <a:ext cx="11485562" cy="18768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</a:rPr>
              <a:t>High Level Steps: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</a:rPr>
              <a:t>Histological Data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</a:rPr>
              <a:t>Operational Flow of Data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</a:rPr>
              <a:t>Store transformed data to database for consumption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</a:rPr>
              <a:t>UI application to pull the claim information from RDS and display on the screen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C0AB568-FD75-806E-4D1F-FD2023BC7E48}"/>
              </a:ext>
            </a:extLst>
          </p:cNvPr>
          <p:cNvSpPr txBox="1">
            <a:spLocks/>
          </p:cNvSpPr>
          <p:nvPr/>
        </p:nvSpPr>
        <p:spPr>
          <a:xfrm>
            <a:off x="446367" y="3363684"/>
            <a:ext cx="11485562" cy="225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Arial"/>
              <a:buChar char="•"/>
              <a:defRPr sz="2400" kern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1800" kern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1600" kern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1600" kern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</a:rPr>
              <a:t>Support Needed from Unum: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</a:rPr>
              <a:t>Current system 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</a:rPr>
              <a:t>Access to cloud along with required VMs, DB2, S3 bucket, and to run the Python/Java code/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</a:rPr>
              <a:t>.Net</a:t>
            </a:r>
            <a:r>
              <a:rPr lang="en-US" sz="1400" dirty="0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</a:rPr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  <a:ea typeface="+mn-ea"/>
                <a:cs typeface="+mn-cs"/>
              </a:rPr>
              <a:t>How frequently the data related to product patch with database</a:t>
            </a:r>
          </a:p>
        </p:txBody>
      </p:sp>
    </p:spTree>
    <p:extLst>
      <p:ext uri="{BB962C8B-B14F-4D97-AF65-F5344CB8AC3E}">
        <p14:creationId xmlns:p14="http://schemas.microsoft.com/office/powerpoint/2010/main" val="3714524077"/>
      </p:ext>
    </p:extLst>
  </p:cSld>
  <p:clrMapOvr>
    <a:masterClrMapping/>
  </p:clrMapOvr>
</p:sld>
</file>

<file path=ppt/theme/theme1.xml><?xml version="1.0" encoding="utf-8"?>
<a:theme xmlns:a="http://schemas.openxmlformats.org/drawingml/2006/main" name="Bhanupriya_design_layouts">
  <a:themeElements>
    <a:clrScheme name="Custom 15">
      <a:dk1>
        <a:srgbClr val="000000"/>
      </a:dk1>
      <a:lt1>
        <a:srgbClr val="FFFFFF"/>
      </a:lt1>
      <a:dk2>
        <a:srgbClr val="C5C7C5"/>
      </a:dk2>
      <a:lt2>
        <a:srgbClr val="6E797C"/>
      </a:lt2>
      <a:accent1>
        <a:srgbClr val="26235D"/>
      </a:accent1>
      <a:accent2>
        <a:srgbClr val="2E79BB"/>
      </a:accent2>
      <a:accent3>
        <a:srgbClr val="F99F42"/>
      </a:accent3>
      <a:accent4>
        <a:srgbClr val="DE1B54"/>
      </a:accent4>
      <a:accent5>
        <a:srgbClr val="6CC049"/>
      </a:accent5>
      <a:accent6>
        <a:srgbClr val="F7D752"/>
      </a:accent6>
      <a:hlink>
        <a:srgbClr val="2E79BB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B5A465DC2D4D47BC8D089399D93C9D" ma:contentTypeVersion="19" ma:contentTypeDescription="Create a new document." ma:contentTypeScope="" ma:versionID="93a6e511a5cb163f2db08cb5f15cbca0">
  <xsd:schema xmlns:xsd="http://www.w3.org/2001/XMLSchema" xmlns:xs="http://www.w3.org/2001/XMLSchema" xmlns:p="http://schemas.microsoft.com/office/2006/metadata/properties" xmlns:ns1="http://schemas.microsoft.com/sharepoint/v3" xmlns:ns2="952079a1-1fc9-420f-80f1-b727fd770f95" xmlns:ns3="c17fc81a-0b65-43ee-add6-72e26b31f933" targetNamespace="http://schemas.microsoft.com/office/2006/metadata/properties" ma:root="true" ma:fieldsID="b3d906bba52b937473c19f0ffc4de847" ns1:_="" ns2:_="" ns3:_="">
    <xsd:import namespace="http://schemas.microsoft.com/sharepoint/v3"/>
    <xsd:import namespace="952079a1-1fc9-420f-80f1-b727fd770f95"/>
    <xsd:import namespace="c17fc81a-0b65-43ee-add6-72e26b31f9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079a1-1fc9-420f-80f1-b727fd770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d924c95-84b7-4d1c-8a87-b591b54e0c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fc81a-0b65-43ee-add6-72e26b31f9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596b621-a687-4c56-bb51-4dde7c2ae3f9}" ma:internalName="TaxCatchAll" ma:showField="CatchAllData" ma:web="c17fc81a-0b65-43ee-add6-72e26b31f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17fc81a-0b65-43ee-add6-72e26b31f933">
      <UserInfo>
        <DisplayName>Ranjit Nair</DisplayName>
        <AccountId>29</AccountId>
        <AccountType/>
      </UserInfo>
      <UserInfo>
        <DisplayName>ShaikDawood SamsuAliar</DisplayName>
        <AccountId>74</AccountId>
        <AccountType/>
      </UserInfo>
      <UserInfo>
        <DisplayName>Kesava Prasad Dharmisetty</DisplayName>
        <AccountId>87</AccountId>
        <AccountType/>
      </UserInfo>
      <UserInfo>
        <DisplayName>Imran Masood</DisplayName>
        <AccountId>642</AccountId>
        <AccountType/>
      </UserInfo>
      <UserInfo>
        <DisplayName>Martin Raphael</DisplayName>
        <AccountId>799</AccountId>
        <AccountType/>
      </UserInfo>
      <UserInfo>
        <DisplayName>Manav Ahuja</DisplayName>
        <AccountId>648</AccountId>
        <AccountType/>
      </UserInfo>
      <UserInfo>
        <DisplayName>Sharma D</DisplayName>
        <AccountId>1156</AccountId>
        <AccountType/>
      </UserInfo>
    </SharedWithUsers>
    <lcf76f155ced4ddcb4097134ff3c332f xmlns="952079a1-1fc9-420f-80f1-b727fd770f95">
      <Terms xmlns="http://schemas.microsoft.com/office/infopath/2007/PartnerControls"/>
    </lcf76f155ced4ddcb4097134ff3c332f>
    <TaxCatchAll xmlns="c17fc81a-0b65-43ee-add6-72e26b31f933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285BAE2-A9AE-4FBF-9F9E-2AAE06737595}">
  <ds:schemaRefs>
    <ds:schemaRef ds:uri="952079a1-1fc9-420f-80f1-b727fd770f95"/>
    <ds:schemaRef ds:uri="c17fc81a-0b65-43ee-add6-72e26b31f9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D94860-A8B7-4292-8B00-78AB0E8AB3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C8992A-E36D-4AE1-9521-1D6539C3E44D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sharepoint/v3"/>
    <ds:schemaRef ds:uri="http://schemas.openxmlformats.org/package/2006/metadata/core-properties"/>
    <ds:schemaRef ds:uri="c17fc81a-0b65-43ee-add6-72e26b31f933"/>
    <ds:schemaRef ds:uri="952079a1-1fc9-420f-80f1-b727fd770f9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275</Words>
  <Application>Microsoft Office PowerPoint</Application>
  <PresentationFormat>Widescreen</PresentationFormat>
  <Paragraphs>73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Symbol</vt:lpstr>
      <vt:lpstr>Bhanupriya_design_layouts</vt:lpstr>
      <vt:lpstr>Predictive Quality Analytics PoC  </vt:lpstr>
      <vt:lpstr>PowerPoint Presentation</vt:lpstr>
      <vt:lpstr>Advantages of PQ</vt:lpstr>
      <vt:lpstr>Predictive Quality Analytics</vt:lpstr>
      <vt:lpstr>PowerPoint Presentation</vt:lpstr>
      <vt:lpstr>Solution Architecture for Predictive Quality Analytics </vt:lpstr>
      <vt:lpstr>Proof Of Concept (POC)</vt:lpstr>
      <vt:lpstr>Scope of PoC</vt:lpstr>
      <vt:lpstr>High levels steps and Support needed from Client</vt:lpstr>
      <vt:lpstr>Indicative Plan and Price</vt:lpstr>
      <vt:lpstr>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JCI – Sutherland Strategic Meeting</dc:title>
  <dc:creator>Ranjeet Mathew</dc:creator>
  <cp:lastModifiedBy>Kiran Nagargoje</cp:lastModifiedBy>
  <cp:revision>28</cp:revision>
  <dcterms:created xsi:type="dcterms:W3CDTF">2022-11-22T05:48:44Z</dcterms:created>
  <dcterms:modified xsi:type="dcterms:W3CDTF">2024-01-03T08:26:23Z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0x0101003EB5A465DC2D4D47BC8D089399D93C9D</vt:lpwstr>
  </property>
  <property fmtid="{D5CDD505-2E9C-101B-9397-08002B2CF9AE}" pid="3" name="MediaServiceImageTags">
    <vt:lpwstr/>
  </property>
</Properties>
</file>