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1"/>
  </p:notesMasterIdLst>
  <p:sldIdLst>
    <p:sldId id="257" r:id="rId2"/>
    <p:sldId id="298" r:id="rId3"/>
    <p:sldId id="301" r:id="rId4"/>
    <p:sldId id="299" r:id="rId5"/>
    <p:sldId id="300" r:id="rId6"/>
    <p:sldId id="259" r:id="rId7"/>
    <p:sldId id="263" r:id="rId8"/>
    <p:sldId id="302" r:id="rId9"/>
    <p:sldId id="264" r:id="rId10"/>
    <p:sldId id="285" r:id="rId11"/>
    <p:sldId id="303" r:id="rId12"/>
    <p:sldId id="269" r:id="rId13"/>
    <p:sldId id="267" r:id="rId14"/>
    <p:sldId id="304" r:id="rId15"/>
    <p:sldId id="309" r:id="rId16"/>
    <p:sldId id="306" r:id="rId17"/>
    <p:sldId id="310" r:id="rId18"/>
    <p:sldId id="311" r:id="rId19"/>
    <p:sldId id="307" r:id="rId20"/>
    <p:sldId id="312" r:id="rId21"/>
    <p:sldId id="308" r:id="rId22"/>
    <p:sldId id="313" r:id="rId23"/>
    <p:sldId id="315" r:id="rId24"/>
    <p:sldId id="316" r:id="rId25"/>
    <p:sldId id="317" r:id="rId26"/>
    <p:sldId id="314" r:id="rId27"/>
    <p:sldId id="278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615" autoAdjust="0"/>
    <p:restoredTop sz="90920" autoAdjust="0"/>
  </p:normalViewPr>
  <p:slideViewPr>
    <p:cSldViewPr>
      <p:cViewPr varScale="1">
        <p:scale>
          <a:sx n="97" d="100"/>
          <a:sy n="97" d="100"/>
        </p:scale>
        <p:origin x="-1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Times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Times" charset="0"/>
                <a:ea typeface="+mn-ea"/>
              </a:defRPr>
            </a:lvl1pPr>
          </a:lstStyle>
          <a:p>
            <a:pPr>
              <a:defRPr/>
            </a:pPr>
            <a:fld id="{F3DB8C9F-FBFE-4642-9B64-4C949A3FD94B}" type="datetimeFigureOut">
              <a:rPr lang="zh-CN" altLang="en-US"/>
              <a:pPr>
                <a:defRPr/>
              </a:pPr>
              <a:t>2007-6-15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Times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Times" charset="0"/>
                <a:ea typeface="+mn-ea"/>
              </a:defRPr>
            </a:lvl1pPr>
          </a:lstStyle>
          <a:p>
            <a:pPr>
              <a:defRPr/>
            </a:pPr>
            <a:fld id="{7A335A1B-68CD-43A2-83D4-B85D61BD5D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charset="0"/>
                  <a:ea typeface="宋体" charset="-122"/>
                </a:endParaRPr>
              </a:p>
            </p:txBody>
          </p:sp>
        </p:grpSp>
        <p:sp>
          <p:nvSpPr>
            <p:cNvPr id="6" name="Rectangle 64"/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7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</p:grp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>
              <a:latin typeface="Helvetica" charset="0"/>
              <a:ea typeface="宋体" charset="-122"/>
            </a:endParaRPr>
          </a:p>
        </p:txBody>
      </p:sp>
      <p:pic>
        <p:nvPicPr>
          <p:cNvPr id="69" name="Picture 72" descr="rails_logo_remix_big.png                                       0005D4E0Macintosh HD                   BF577C65: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81000"/>
            <a:ext cx="12541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Text Box 73"/>
          <p:cNvSpPr txBox="1">
            <a:spLocks noChangeArrowheads="1"/>
          </p:cNvSpPr>
          <p:nvPr userDrawn="1"/>
        </p:nvSpPr>
        <p:spPr bwMode="auto">
          <a:xfrm>
            <a:off x="4038600" y="4648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zh-CN" altLang="zh-CN">
              <a:latin typeface="Times" charset="0"/>
              <a:ea typeface="宋体" charset="-122"/>
            </a:endParaRPr>
          </a:p>
        </p:txBody>
      </p:sp>
      <p:sp>
        <p:nvSpPr>
          <p:cNvPr id="27715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447800"/>
            <a:ext cx="7678737" cy="1081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27716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1558925"/>
          </a:xfrm>
        </p:spPr>
        <p:txBody>
          <a:bodyPr/>
          <a:lstStyle>
            <a:lvl1pPr marL="0" indent="0">
              <a:buFont typeface="Wingdings" pitchFamily="5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1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2CEA8-951A-45EA-96FD-6D7F8C9152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688CC-9CBB-408F-BF0F-586447603F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8038" y="533400"/>
            <a:ext cx="1876425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533400"/>
            <a:ext cx="5481638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12769-DBF5-4AA4-BB5C-3CF55E7078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AF33F-9EF0-4E1E-AA2C-395E8BDCA7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2786058"/>
            <a:ext cx="7772400" cy="1214445"/>
          </a:xfrm>
        </p:spPr>
        <p:txBody>
          <a:bodyPr anchor="t"/>
          <a:lstStyle>
            <a:lvl1pPr algn="ctr">
              <a:defRPr sz="48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1689B-8F18-4261-8F12-1948B666A5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673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49875" y="1905000"/>
            <a:ext cx="3673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015B2-FE7D-4B4B-A5CB-CDD12F0F26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FB8C-FADE-4C8A-B550-A3D9219F8A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35B64-694E-4764-9F18-C038E09607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92F60-6689-4349-B38A-B7F2EFEE48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AECCA-4AD3-4C1A-8EBA-E1DEE0ED25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6C00A-3427-4E52-9C7F-2B039DA162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26627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28" name="Rectangle 4"/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37" name="Rectangle 13"/>
            <p:cNvSpPr>
              <a:spLocks noChangeArrowheads="1"/>
            </p:cNvSpPr>
            <p:nvPr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53" name="Rectangle 29"/>
            <p:cNvSpPr>
              <a:spLocks noChangeArrowheads="1"/>
            </p:cNvSpPr>
            <p:nvPr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54" name="Rectangle 30"/>
            <p:cNvSpPr>
              <a:spLocks noChangeArrowheads="1"/>
            </p:cNvSpPr>
            <p:nvPr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55" name="Rectangle 31"/>
            <p:cNvSpPr>
              <a:spLocks noChangeArrowheads="1"/>
            </p:cNvSpPr>
            <p:nvPr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58" name="Rectangle 34"/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59" name="Rectangle 35"/>
            <p:cNvSpPr>
              <a:spLocks noChangeArrowheads="1"/>
            </p:cNvSpPr>
            <p:nvPr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60" name="Rectangle 36"/>
            <p:cNvSpPr>
              <a:spLocks noChangeArrowheads="1"/>
            </p:cNvSpPr>
            <p:nvPr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61" name="Rectangle 37"/>
            <p:cNvSpPr>
              <a:spLocks noChangeArrowheads="1"/>
            </p:cNvSpPr>
            <p:nvPr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62" name="Rectangle 38"/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63" name="Rectangle 39"/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64" name="Rectangle 40"/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65" name="Rectangle 41"/>
            <p:cNvSpPr>
              <a:spLocks noChangeArrowheads="1"/>
            </p:cNvSpPr>
            <p:nvPr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66" name="Rectangle 42"/>
            <p:cNvSpPr>
              <a:spLocks noChangeArrowheads="1"/>
            </p:cNvSpPr>
            <p:nvPr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67" name="Rectangle 43"/>
            <p:cNvSpPr>
              <a:spLocks noChangeArrowheads="1"/>
            </p:cNvSpPr>
            <p:nvPr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68" name="Rectangle 44"/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69" name="Rectangle 45"/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70" name="Rectangle 46"/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71" name="Rectangle 47"/>
            <p:cNvSpPr>
              <a:spLocks noChangeArrowheads="1"/>
            </p:cNvSpPr>
            <p:nvPr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72" name="Rectangle 48"/>
            <p:cNvSpPr>
              <a:spLocks noChangeArrowheads="1"/>
            </p:cNvSpPr>
            <p:nvPr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73" name="Rectangle 49"/>
            <p:cNvSpPr>
              <a:spLocks noChangeArrowheads="1"/>
            </p:cNvSpPr>
            <p:nvPr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74" name="Rectangle 50"/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75" name="Rectangle 51"/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76" name="Rectangle 52"/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77" name="Rectangle 53"/>
            <p:cNvSpPr>
              <a:spLocks noChangeArrowheads="1"/>
            </p:cNvSpPr>
            <p:nvPr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78" name="Rectangle 54"/>
            <p:cNvSpPr>
              <a:spLocks noChangeArrowheads="1"/>
            </p:cNvSpPr>
            <p:nvPr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79" name="Rectangle 55"/>
            <p:cNvSpPr>
              <a:spLocks noChangeArrowheads="1"/>
            </p:cNvSpPr>
            <p:nvPr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80" name="Rectangle 56"/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81" name="Rectangle 57"/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82" name="Rectangle 58"/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83" name="Rectangle 59"/>
            <p:cNvSpPr>
              <a:spLocks noChangeArrowheads="1"/>
            </p:cNvSpPr>
            <p:nvPr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84" name="Rectangle 60"/>
            <p:cNvSpPr>
              <a:spLocks noChangeArrowheads="1"/>
            </p:cNvSpPr>
            <p:nvPr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85" name="Rectangle 61"/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86" name="Rectangle 62"/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87" name="Rectangle 63"/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  <p:sp>
          <p:nvSpPr>
            <p:cNvPr id="26688" name="Rectangle 64"/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charset="0"/>
                <a:ea typeface="宋体" charset="-122"/>
              </a:endParaRPr>
            </a:p>
          </p:txBody>
        </p:sp>
      </p:grpSp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533400"/>
            <a:ext cx="7510463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4993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6691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92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93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9591BE62-7AF8-4984-BB75-FBEC9DACF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Picture 70" descr="rails_logo_remix_big.png                                       0005D4E0Macintosh HD                   BF577C65: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81000"/>
            <a:ext cx="12541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r"/>
            <a:r>
              <a:rPr lang="zh-CN" altLang="en-US" sz="4300" smtClean="0">
                <a:latin typeface="华文隶书" pitchFamily="2" charset="-122"/>
                <a:ea typeface="华文隶书" pitchFamily="2" charset="-122"/>
              </a:rPr>
              <a:t>数据库原理课程教学网站建设</a:t>
            </a:r>
            <a:endParaRPr lang="zh-CN" altLang="en-US" sz="4300" smtClean="0">
              <a:ea typeface="宋体" pitchFamily="2" charset="-122"/>
            </a:endParaRPr>
          </a:p>
        </p:txBody>
      </p:sp>
      <p:sp>
        <p:nvSpPr>
          <p:cNvPr id="3075" name="副标题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姓名：梅 丹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导师：冯凤娟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 Black" pitchFamily="34" charset="0"/>
                <a:ea typeface="宋体" pitchFamily="2" charset="-122"/>
              </a:rPr>
              <a:t>Ruby on Rails</a:t>
            </a:r>
            <a:endParaRPr lang="zh-CN" altLang="en-US" smtClean="0"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敏捷开发（</a:t>
            </a:r>
            <a:r>
              <a:rPr lang="en-US" altLang="zh-CN" dirty="0" smtClean="0"/>
              <a:t>Rails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Agile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Ruby</a:t>
            </a:r>
          </a:p>
          <a:p>
            <a:pPr>
              <a:defRPr/>
            </a:pPr>
            <a:r>
              <a:rPr lang="zh-CN" altLang="en-US" dirty="0" smtClean="0"/>
              <a:t>惯例重于配置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专注于</a:t>
            </a:r>
            <a:r>
              <a:rPr lang="en-US" altLang="zh-CN" dirty="0" smtClean="0"/>
              <a:t>	</a:t>
            </a:r>
            <a:r>
              <a:rPr lang="zh-CN" altLang="en-US" dirty="0" smtClean="0"/>
              <a:t>“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如何创建应用程序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>
              <a:buFont typeface="Wingdings" pitchFamily="2" charset="2"/>
              <a:buNone/>
              <a:defRPr/>
            </a:pPr>
            <a:r>
              <a:rPr lang="zh-CN" altLang="en-US" dirty="0" smtClean="0"/>
              <a:t>  而非  </a:t>
            </a:r>
            <a:r>
              <a:rPr lang="en-US" altLang="zh-CN" dirty="0" smtClean="0"/>
              <a:t>	</a:t>
            </a:r>
            <a:r>
              <a:rPr lang="zh-CN" altLang="en-US" dirty="0" smtClean="0"/>
              <a:t>“</a:t>
            </a:r>
            <a:r>
              <a:rPr lang="zh-CN" altLang="en-US" strike="sngStrike" dirty="0" smtClean="0"/>
              <a:t>如何玩转一个框架</a:t>
            </a:r>
            <a:r>
              <a:rPr lang="zh-CN" altLang="en-US" dirty="0" smtClean="0"/>
              <a:t>”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B4DB6A-BB68-4902-A146-3AC49A66DEE6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议程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任务概述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开发框架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b="1" smtClean="0">
                <a:solidFill>
                  <a:srgbClr val="FF0000"/>
                </a:solidFill>
                <a:ea typeface="宋体" pitchFamily="2" charset="-122"/>
              </a:rPr>
              <a:t>模块的设计与实现</a:t>
            </a:r>
            <a:endParaRPr lang="en-US" altLang="zh-CN" b="1" smtClean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项目亮点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项目愿景</a:t>
            </a:r>
            <a:endParaRPr lang="en-US" altLang="zh-CN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B422F-9D43-479B-B811-58CF5EFAEE8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E3B9BA-4181-4F52-9F6B-C36EAFEAE456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4340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19461" name="图片 13" descr="Wor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75" y="214313"/>
            <a:ext cx="6524625" cy="6357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14313" y="2143125"/>
            <a:ext cx="1230312" cy="4143375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eaLnBrk="0" hangingPunct="0">
              <a:defRPr/>
            </a:pPr>
            <a:r>
              <a:rPr lang="zh-CN" altLang="en-US" sz="4400" b="1" dirty="0">
                <a:solidFill>
                  <a:schemeClr val="tx2"/>
                </a:solidFill>
                <a:latin typeface="+mj-lt"/>
                <a:cs typeface="+mj-cs"/>
              </a:rPr>
              <a:t>表及表间关系</a:t>
            </a:r>
            <a:endParaRPr lang="en-US" altLang="zh-CN" sz="4400" b="1" dirty="0">
              <a:solidFill>
                <a:schemeClr val="tx2"/>
              </a:solidFill>
              <a:latin typeface="+mj-lt"/>
              <a:cs typeface="+mj-cs"/>
            </a:endParaRPr>
          </a:p>
          <a:p>
            <a:pPr>
              <a:defRPr/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Navicat</a:t>
            </a:r>
            <a:r>
              <a:rPr lang="zh-CN" altLang="en-US" smtClean="0">
                <a:ea typeface="宋体" pitchFamily="2" charset="-122"/>
              </a:rPr>
              <a:t>操作</a:t>
            </a:r>
            <a:r>
              <a:rPr lang="en-US" altLang="zh-CN" smtClean="0">
                <a:ea typeface="宋体" pitchFamily="2" charset="-122"/>
              </a:rPr>
              <a:t>MySQL</a:t>
            </a:r>
            <a:r>
              <a:rPr lang="zh-CN" altLang="en-US" smtClean="0">
                <a:ea typeface="宋体" pitchFamily="2" charset="-122"/>
              </a:rPr>
              <a:t>的截图</a:t>
            </a:r>
          </a:p>
        </p:txBody>
      </p:sp>
      <p:pic>
        <p:nvPicPr>
          <p:cNvPr id="5" name="内容占位符 4" descr="未命名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88" y="1828800"/>
            <a:ext cx="6107112" cy="4886325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316F-B8B3-48DA-BAA4-774FAD7041A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EB5AD-54DD-4E65-8ED0-E77B8424E2A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16389" name="图示 62"/>
          <p:cNvPicPr>
            <a:picLocks noChangeArrowheads="1"/>
          </p:cNvPicPr>
          <p:nvPr/>
        </p:nvPicPr>
        <p:blipFill>
          <a:blip r:embed="rId2"/>
          <a:srcRect l="-10478" r="-10522"/>
          <a:stretch>
            <a:fillRect/>
          </a:stretch>
        </p:blipFill>
        <p:spPr bwMode="auto">
          <a:xfrm>
            <a:off x="1143000" y="0"/>
            <a:ext cx="75723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5750" y="5000625"/>
            <a:ext cx="4000500" cy="1446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4400" b="1" dirty="0">
                <a:solidFill>
                  <a:schemeClr val="tx2"/>
                </a:solidFill>
                <a:latin typeface="+mj-lt"/>
                <a:cs typeface="+mj-cs"/>
              </a:rPr>
              <a:t>模块及</a:t>
            </a:r>
            <a:endParaRPr lang="en-US" altLang="zh-CN" sz="4400" b="1" dirty="0">
              <a:solidFill>
                <a:schemeClr val="tx2"/>
              </a:solidFill>
              <a:latin typeface="+mj-lt"/>
              <a:cs typeface="+mj-cs"/>
            </a:endParaRPr>
          </a:p>
          <a:p>
            <a:pPr eaLnBrk="0" hangingPunct="0">
              <a:defRPr/>
            </a:pPr>
            <a:r>
              <a:rPr lang="zh-CN" altLang="en-US" sz="4400" b="1" dirty="0">
                <a:solidFill>
                  <a:schemeClr val="tx2"/>
                </a:solidFill>
                <a:latin typeface="+mj-lt"/>
                <a:cs typeface="+mj-cs"/>
              </a:rPr>
              <a:t>子模块结构图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在线答题模块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C0898-D72C-40AF-AB72-50FFD6CA1056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0178" name="图片 14" descr="Wor4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2143125"/>
            <a:ext cx="3071812" cy="2368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0181" name="图片 29" descr="Wor9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3" y="3500438"/>
            <a:ext cx="3386137" cy="30718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0182" name="图片 30" descr="Wor9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8" y="2928938"/>
            <a:ext cx="3829050" cy="3571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0180" name="图片 19" descr="Wor5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75" y="142875"/>
            <a:ext cx="3714750" cy="3260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演示（一）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77B0F-DB6B-46AE-9493-75B7E09B87B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8436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7356" y="3357562"/>
            <a:ext cx="5704652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6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在线答题模块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作业处理模块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230FE-CA6B-4F9A-9CA3-50DFF544D4B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19461" name="图示 42"/>
          <p:cNvPicPr>
            <a:picLocks noChangeArrowheads="1"/>
          </p:cNvPicPr>
          <p:nvPr/>
        </p:nvPicPr>
        <p:blipFill>
          <a:blip r:embed="rId2"/>
          <a:srcRect l="-94812" r="-95158"/>
          <a:stretch>
            <a:fillRect/>
          </a:stretch>
        </p:blipFill>
        <p:spPr bwMode="auto">
          <a:xfrm>
            <a:off x="2214563" y="2000250"/>
            <a:ext cx="479107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作业处理模块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21B0E1-F183-4F42-AD36-0D23DC4E0BA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52226" name="图片 31" descr="Wor3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2071688"/>
            <a:ext cx="2332037" cy="30718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2227" name="图片 34" descr="Wor3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88" y="2357438"/>
            <a:ext cx="4838700" cy="4357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2228" name="图片 42" descr="Wor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3" y="142875"/>
            <a:ext cx="3932237" cy="2714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演示（二）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6DC8D6-972B-4110-A24F-83587BEB191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1508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7356" y="3357562"/>
            <a:ext cx="5704652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6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作业处理模块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议程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任务概述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开发框架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模块的设计与实现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项目亮点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项目愿景</a:t>
            </a:r>
            <a:endParaRPr lang="en-US" altLang="zh-CN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C94A2-3BDC-4BF4-9B8E-AF728FC6939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学生管理模块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C0451-4FA0-43E9-BD38-FF5EFABB8BF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53250" name="图片 47" descr="Wor2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2071688"/>
            <a:ext cx="3340100" cy="4643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3251" name="图片 48" descr="Wor2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5072063"/>
            <a:ext cx="4829175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3252" name="图片 49" descr="Wor2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3" y="1643063"/>
            <a:ext cx="4829175" cy="3724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演示（三）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ADB64-1920-4087-9E56-88D674E3E0D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3556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7356" y="3357562"/>
            <a:ext cx="5704652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6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学生管理模块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议程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任务概述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开发框架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模块的设计与实现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b="1" smtClean="0">
                <a:solidFill>
                  <a:srgbClr val="FF0000"/>
                </a:solidFill>
                <a:ea typeface="宋体" pitchFamily="2" charset="-122"/>
              </a:rPr>
              <a:t>项目亮点</a:t>
            </a:r>
            <a:endParaRPr lang="en-US" altLang="zh-CN" b="1" smtClean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项目愿景</a:t>
            </a:r>
            <a:endParaRPr lang="en-US" altLang="zh-CN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941FA8-41F5-471B-AF4D-33FB5B41FFB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项目亮点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触发器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人性化的题目时间控制机制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访问控制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选择题的特定答案顺序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58D4AB-64D6-48BB-A638-AB2399AED56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项目亮点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B9EC0-D2EB-4547-BCC7-BC370CA08266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54274" name="图片 53" descr="Wor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2500313"/>
            <a:ext cx="3790950" cy="3562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4275" name="图示 52"/>
          <p:cNvPicPr>
            <a:picLocks noChangeArrowheads="1"/>
          </p:cNvPicPr>
          <p:nvPr/>
        </p:nvPicPr>
        <p:blipFill>
          <a:blip r:embed="rId3"/>
          <a:srcRect t="-3172" b="-1585"/>
          <a:stretch>
            <a:fillRect/>
          </a:stretch>
        </p:blipFill>
        <p:spPr bwMode="auto">
          <a:xfrm>
            <a:off x="3500438" y="3857625"/>
            <a:ext cx="4905375" cy="2809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4276" name="图片 60" descr="Wor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0" y="285750"/>
            <a:ext cx="3790950" cy="3524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演示（四）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35EE6-30DF-4AE9-8A7C-57728766CF82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857356" y="3357562"/>
            <a:ext cx="5704652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6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项目亮点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议程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任务概述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开发框架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模块的设计与实现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项目亮点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b="1" smtClean="0">
                <a:solidFill>
                  <a:srgbClr val="FF0000"/>
                </a:solidFill>
                <a:ea typeface="宋体" pitchFamily="2" charset="-122"/>
              </a:rPr>
              <a:t>项目愿景</a:t>
            </a:r>
            <a:endParaRPr lang="en-US" altLang="zh-CN" b="1" smtClean="0">
              <a:solidFill>
                <a:srgbClr val="FF0000"/>
              </a:solidFill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F5824A-0A13-44AB-88D2-B192CCE1A7B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愿景</a:t>
            </a:r>
          </a:p>
        </p:txBody>
      </p:sp>
      <p:pic>
        <p:nvPicPr>
          <p:cNvPr id="5" name="内容占位符 4" descr="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678" y="1928802"/>
            <a:ext cx="5603001" cy="4191000"/>
          </a:xfrm>
          <a:prstGeom prst="roundRect">
            <a:avLst>
              <a:gd name="adj" fmla="val 16667"/>
            </a:avLst>
          </a:prstGeom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6F0BD-55F2-4528-8563-FE3B71A6B243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-142908" y="2357430"/>
            <a:ext cx="3377848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altLang="zh-CN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" charset="0"/>
                <a:ea typeface="+mn-ea"/>
              </a:rPr>
              <a:t>Say</a:t>
            </a:r>
          </a:p>
          <a:p>
            <a:pPr algn="ctr" eaLnBrk="0" hangingPunct="0">
              <a:defRPr/>
            </a:pPr>
            <a:r>
              <a:rPr lang="en-US" altLang="zh-CN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" charset="0"/>
                <a:ea typeface="+mn-ea"/>
              </a:rPr>
              <a:t> Goodbye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愿景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拥有自主产权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免费供本校师生使用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现代化教学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高校推广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商业化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92A5A-12E5-4C70-909F-8F94FB0C236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30725" name="Picture 2" descr="E:\Temp\Temporary Internet Files\Content.IE5\KSC1A2EQ\MCj028731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2150" y="3500438"/>
            <a:ext cx="2730500" cy="230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9"/>
          <p:cNvSpPr>
            <a:spLocks noGrp="1"/>
          </p:cNvSpPr>
          <p:nvPr>
            <p:ph type="title"/>
          </p:nvPr>
        </p:nvSpPr>
        <p:spPr>
          <a:xfrm>
            <a:off x="714375" y="2786063"/>
            <a:ext cx="7772400" cy="1214437"/>
          </a:xfrm>
        </p:spPr>
        <p:txBody>
          <a:bodyPr/>
          <a:lstStyle/>
          <a:p>
            <a:endParaRPr lang="zh-CN" altLang="en-US" cap="none" smtClean="0">
              <a:ea typeface="宋体" pitchFamily="2" charset="-122"/>
            </a:endParaRPr>
          </a:p>
        </p:txBody>
      </p:sp>
      <p:sp>
        <p:nvSpPr>
          <p:cNvPr id="31747" name="文本占位符 10"/>
          <p:cNvSpPr>
            <a:spLocks noGrp="1"/>
          </p:cNvSpPr>
          <p:nvPr>
            <p:ph type="body" idx="4294967295"/>
          </p:nvPr>
        </p:nvSpPr>
        <p:spPr>
          <a:xfrm>
            <a:off x="857250" y="4786313"/>
            <a:ext cx="7772400" cy="1500187"/>
          </a:xfrm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64A6B4-D8E6-4ECD-90D8-4C99832908B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428728" y="2285992"/>
            <a:ext cx="6061842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CN" sz="1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" charset="0"/>
                <a:ea typeface="+mn-ea"/>
              </a:rPr>
              <a:t>Q&amp;A</a:t>
            </a:r>
            <a:endParaRPr lang="zh-CN" altLang="en-US" sz="1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议程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FF0000"/>
                </a:solidFill>
                <a:ea typeface="宋体" pitchFamily="2" charset="-122"/>
              </a:rPr>
              <a:t>任务概述</a:t>
            </a:r>
            <a:endParaRPr lang="en-US" altLang="zh-CN" b="1" smtClean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开发框架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模块的设计与实现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项目亮点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项目愿景</a:t>
            </a:r>
            <a:endParaRPr lang="en-US" altLang="zh-CN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6DE8B-698E-4A01-A471-44AB7D2396F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项目背景</a:t>
            </a:r>
          </a:p>
        </p:txBody>
      </p:sp>
      <p:sp>
        <p:nvSpPr>
          <p:cNvPr id="6147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本校数据库教改项目之一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现代化网上教学手段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取代</a:t>
            </a:r>
            <a:r>
              <a:rPr lang="en-US" altLang="zh-CN" smtClean="0">
                <a:ea typeface="宋体" pitchFamily="2" charset="-122"/>
              </a:rPr>
              <a:t>Carnegie Mellon</a:t>
            </a:r>
            <a:r>
              <a:rPr lang="zh-CN" smtClean="0">
                <a:ea typeface="宋体" pitchFamily="2" charset="-122"/>
              </a:rPr>
              <a:t>的收费网站</a:t>
            </a:r>
            <a:endParaRPr lang="en-US" altLang="zh-CN" smtClean="0">
              <a:ea typeface="宋体" pitchFamily="2" charset="-122"/>
            </a:endParaRPr>
          </a:p>
          <a:p>
            <a:endParaRPr lang="en-US" altLang="zh-CN" smtClean="0">
              <a:ea typeface="宋体" pitchFamily="2" charset="-122"/>
            </a:endParaRPr>
          </a:p>
          <a:p>
            <a:r>
              <a:rPr lang="zh-CN" altLang="en-US" sz="3600" b="1" smtClean="0">
                <a:ea typeface="宋体" pitchFamily="2" charset="-122"/>
              </a:rPr>
              <a:t>本项目已通过测试</a:t>
            </a:r>
            <a:endParaRPr lang="en-US" altLang="zh-CN" sz="3600" b="1" smtClean="0">
              <a:ea typeface="宋体" pitchFamily="2" charset="-122"/>
            </a:endParaRPr>
          </a:p>
          <a:p>
            <a:r>
              <a:rPr lang="zh-CN" altLang="en-US" sz="3600" b="1" smtClean="0">
                <a:ea typeface="宋体" pitchFamily="2" charset="-122"/>
              </a:rPr>
              <a:t>下学期将正式使用</a:t>
            </a:r>
            <a:endParaRPr lang="en-US" altLang="zh-CN" sz="3600" b="1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89098-DB15-405D-BE43-42A7F0047A9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总项目目标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smtClean="0">
                <a:ea typeface="宋体" pitchFamily="2" charset="-122"/>
              </a:rPr>
              <a:t>供学生和老师使用的网上教学平台</a:t>
            </a:r>
            <a:endParaRPr lang="en-US" altLang="zh-CN" smtClean="0">
              <a:ea typeface="宋体" pitchFamily="2" charset="-122"/>
            </a:endParaRPr>
          </a:p>
          <a:p>
            <a:pPr lvl="1"/>
            <a:r>
              <a:rPr lang="zh-CN" smtClean="0">
                <a:ea typeface="宋体" pitchFamily="2" charset="-122"/>
              </a:rPr>
              <a:t>课程介绍</a:t>
            </a:r>
            <a:endParaRPr lang="en-US" altLang="zh-CN" smtClean="0">
              <a:ea typeface="宋体" pitchFamily="2" charset="-122"/>
            </a:endParaRPr>
          </a:p>
          <a:p>
            <a:pPr lvl="1"/>
            <a:r>
              <a:rPr lang="zh-CN" altLang="en-US" smtClean="0">
                <a:ea typeface="宋体" pitchFamily="2" charset="-122"/>
              </a:rPr>
              <a:t>在线学习</a:t>
            </a:r>
            <a:endParaRPr lang="en-US" altLang="zh-CN" smtClean="0">
              <a:ea typeface="宋体" pitchFamily="2" charset="-122"/>
            </a:endParaRPr>
          </a:p>
          <a:p>
            <a:pPr lvl="1"/>
            <a:r>
              <a:rPr lang="zh-CN" altLang="en-US" smtClean="0">
                <a:ea typeface="宋体" pitchFamily="2" charset="-122"/>
              </a:rPr>
              <a:t>课件下载</a:t>
            </a:r>
            <a:endParaRPr lang="en-US" altLang="zh-CN" smtClean="0">
              <a:ea typeface="宋体" pitchFamily="2" charset="-122"/>
            </a:endParaRPr>
          </a:p>
          <a:p>
            <a:pPr lvl="1"/>
            <a:r>
              <a:rPr lang="zh-CN" altLang="en-US" smtClean="0">
                <a:ea typeface="宋体" pitchFamily="2" charset="-122"/>
              </a:rPr>
              <a:t>在线答题</a:t>
            </a:r>
            <a:endParaRPr lang="en-US" altLang="zh-CN" smtClean="0">
              <a:ea typeface="宋体" pitchFamily="2" charset="-122"/>
            </a:endParaRPr>
          </a:p>
          <a:p>
            <a:pPr lvl="1"/>
            <a:r>
              <a:rPr lang="zh-CN" altLang="en-US" smtClean="0">
                <a:ea typeface="宋体" pitchFamily="2" charset="-122"/>
              </a:rPr>
              <a:t>作业处理</a:t>
            </a:r>
            <a:endParaRPr lang="en-US" altLang="zh-CN" smtClean="0">
              <a:ea typeface="宋体" pitchFamily="2" charset="-122"/>
            </a:endParaRPr>
          </a:p>
          <a:p>
            <a:pPr lvl="1"/>
            <a:r>
              <a:rPr lang="zh-CN" altLang="en-US" smtClean="0">
                <a:ea typeface="宋体" pitchFamily="2" charset="-122"/>
              </a:rPr>
              <a:t>学生管理</a:t>
            </a:r>
            <a:endParaRPr lang="en-US" altLang="zh-CN" smtClean="0">
              <a:ea typeface="宋体" pitchFamily="2" charset="-122"/>
            </a:endParaRPr>
          </a:p>
          <a:p>
            <a:pPr lvl="1"/>
            <a:r>
              <a:rPr lang="zh-CN" altLang="en-US" smtClean="0">
                <a:ea typeface="宋体" pitchFamily="2" charset="-122"/>
              </a:rPr>
              <a:t>论坛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C65B55-7923-4AFD-9293-B71E392F428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本人承担部分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AE317-F835-46C4-91CF-BAE42B2D3586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8196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8197" name="图示 1"/>
          <p:cNvPicPr>
            <a:picLocks noChangeArrowheads="1"/>
          </p:cNvPicPr>
          <p:nvPr/>
        </p:nvPicPr>
        <p:blipFill>
          <a:blip r:embed="rId2"/>
          <a:srcRect t="-31117" b="-29102"/>
          <a:stretch>
            <a:fillRect/>
          </a:stretch>
        </p:blipFill>
        <p:spPr bwMode="auto">
          <a:xfrm>
            <a:off x="785813" y="1857375"/>
            <a:ext cx="7358062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应完成的工作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ü"/>
            </a:pPr>
            <a:r>
              <a:rPr lang="zh-CN" altLang="en-US" smtClean="0">
                <a:ea typeface="宋体" pitchFamily="2" charset="-122"/>
              </a:rPr>
              <a:t>提交能够实现内容和要求所述的全部功能的</a:t>
            </a:r>
            <a:r>
              <a:rPr lang="en-US" altLang="zh-CN" smtClean="0">
                <a:ea typeface="宋体" pitchFamily="2" charset="-122"/>
              </a:rPr>
              <a:t>Web</a:t>
            </a:r>
            <a:r>
              <a:rPr lang="zh-CN" altLang="en-US" smtClean="0">
                <a:ea typeface="宋体" pitchFamily="2" charset="-122"/>
              </a:rPr>
              <a:t>应用包。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zh-CN" altLang="en-US" smtClean="0">
                <a:ea typeface="宋体" pitchFamily="2" charset="-122"/>
              </a:rPr>
              <a:t>提交程序全部源码。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zh-CN" altLang="en-US" smtClean="0">
                <a:ea typeface="宋体" pitchFamily="2" charset="-122"/>
              </a:rPr>
              <a:t>完成功能测试。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zh-CN" altLang="en-US" smtClean="0">
                <a:ea typeface="宋体" pitchFamily="2" charset="-122"/>
              </a:rPr>
              <a:t>毕业论文。</a:t>
            </a:r>
          </a:p>
        </p:txBody>
      </p:sp>
      <p:sp>
        <p:nvSpPr>
          <p:cNvPr id="92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A103C-F3E1-4484-9DB9-4F20ED31DF36}" type="slidenum">
              <a:rPr lang="en-US" altLang="zh-CN" smtClean="0"/>
              <a:pPr>
                <a:defRPr/>
              </a:pPr>
              <a:t>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议程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任务概述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b="1" smtClean="0">
                <a:solidFill>
                  <a:srgbClr val="FF0000"/>
                </a:solidFill>
                <a:ea typeface="宋体" pitchFamily="2" charset="-122"/>
              </a:rPr>
              <a:t>开发框架</a:t>
            </a:r>
            <a:endParaRPr lang="en-US" altLang="zh-CN" b="1" smtClean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模块的设计与实现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项目亮点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项目愿景</a:t>
            </a:r>
            <a:endParaRPr lang="en-US" altLang="zh-CN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3B5794-C60D-4C96-9CC9-B6E0C3DFE5C1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开发框架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MySQL</a:t>
            </a:r>
            <a:r>
              <a:rPr lang="zh-CN" altLang="en-US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</a:rPr>
              <a:t>5.0.37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Navicat MySQL v7.2.12</a:t>
            </a:r>
          </a:p>
          <a:p>
            <a:endParaRPr lang="en-US" altLang="zh-CN" smtClean="0">
              <a:ea typeface="宋体" pitchFamily="2" charset="-122"/>
            </a:endParaRPr>
          </a:p>
          <a:p>
            <a:r>
              <a:rPr lang="en-US" altLang="zh-CN" smtClean="0">
                <a:ea typeface="宋体" pitchFamily="2" charset="-122"/>
              </a:rPr>
              <a:t>Ruby On Rails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Ruby  v1.8.6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Ruby on Rails   v1.2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IDE: Intellij IDEA 6 </a:t>
            </a:r>
          </a:p>
          <a:p>
            <a:pPr lvl="1">
              <a:buFont typeface="Wingdings" pitchFamily="2" charset="2"/>
              <a:buNone/>
            </a:pPr>
            <a:r>
              <a:rPr lang="zh-CN" altLang="en-US" smtClean="0">
                <a:ea typeface="宋体" pitchFamily="2" charset="-122"/>
              </a:rPr>
              <a:t> 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1024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40D82-C7A7-4076-9BB7-D7CED8F79B3A}" type="slidenum">
              <a:rPr lang="en-US" altLang="zh-CN" smtClean="0"/>
              <a:pPr>
                <a:defRPr/>
              </a:pPr>
              <a:t>9</a:t>
            </a:fld>
            <a:endParaRPr lang="en-US" altLang="zh-CN" smtClean="0"/>
          </a:p>
        </p:txBody>
      </p:sp>
      <p:pic>
        <p:nvPicPr>
          <p:cNvPr id="11269" name="图片 5" descr="mysql_100x52-64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3" y="2000250"/>
            <a:ext cx="952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图片 6" descr="logo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4071938"/>
            <a:ext cx="17526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图片 7" descr="logo_2.bmp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25" y="2500313"/>
            <a:ext cx="25146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图片 8" descr="rails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00" y="4643438"/>
            <a:ext cx="4318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图片 9" descr="未命名1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00750" y="5286375"/>
            <a:ext cx="20955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X:Templates:Presentations:Designs:Candybar</Template>
  <TotalTime>408</TotalTime>
  <Words>346</Words>
  <Application>Microsoft PowerPoint</Application>
  <PresentationFormat>全屏显示(4:3)</PresentationFormat>
  <Paragraphs>137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Times</vt:lpstr>
      <vt:lpstr>宋体</vt:lpstr>
      <vt:lpstr>Arial</vt:lpstr>
      <vt:lpstr>Helvetica</vt:lpstr>
      <vt:lpstr>Wingdings</vt:lpstr>
      <vt:lpstr>Calibri</vt:lpstr>
      <vt:lpstr>华文隶书</vt:lpstr>
      <vt:lpstr>华文新魏</vt:lpstr>
      <vt:lpstr>Arial Black</vt:lpstr>
      <vt:lpstr>Bold Stripes</vt:lpstr>
      <vt:lpstr>数据库原理课程教学网站建设</vt:lpstr>
      <vt:lpstr>议程</vt:lpstr>
      <vt:lpstr>议程</vt:lpstr>
      <vt:lpstr>项目背景</vt:lpstr>
      <vt:lpstr>总项目目标</vt:lpstr>
      <vt:lpstr>本人承担部分</vt:lpstr>
      <vt:lpstr>应完成的工作</vt:lpstr>
      <vt:lpstr>议程</vt:lpstr>
      <vt:lpstr>开发框架</vt:lpstr>
      <vt:lpstr>Ruby on Rails</vt:lpstr>
      <vt:lpstr>议程</vt:lpstr>
      <vt:lpstr>幻灯片 12</vt:lpstr>
      <vt:lpstr>Navicat操作MySQL的截图</vt:lpstr>
      <vt:lpstr>幻灯片 14</vt:lpstr>
      <vt:lpstr>在线答题模块</vt:lpstr>
      <vt:lpstr>演示（一）</vt:lpstr>
      <vt:lpstr>作业处理模块</vt:lpstr>
      <vt:lpstr>作业处理模块</vt:lpstr>
      <vt:lpstr>演示（二）</vt:lpstr>
      <vt:lpstr>学生管理模块</vt:lpstr>
      <vt:lpstr>演示（三）</vt:lpstr>
      <vt:lpstr>议程</vt:lpstr>
      <vt:lpstr>项目亮点</vt:lpstr>
      <vt:lpstr>项目亮点</vt:lpstr>
      <vt:lpstr>演示（四）</vt:lpstr>
      <vt:lpstr>议程</vt:lpstr>
      <vt:lpstr>愿景</vt:lpstr>
      <vt:lpstr>愿景</vt:lpstr>
      <vt:lpstr>幻灯片 29</vt:lpstr>
    </vt:vector>
  </TitlesOfParts>
  <Company>U Miami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Anthony Eden</dc:creator>
  <cp:lastModifiedBy>Tom</cp:lastModifiedBy>
  <cp:revision>69</cp:revision>
  <dcterms:created xsi:type="dcterms:W3CDTF">2006-05-09T08:13:46Z</dcterms:created>
  <dcterms:modified xsi:type="dcterms:W3CDTF">2007-06-15T14:22:52Z</dcterms:modified>
</cp:coreProperties>
</file>