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2" r:id="rId2"/>
    <p:sldId id="316" r:id="rId3"/>
    <p:sldId id="317" r:id="rId4"/>
    <p:sldId id="328" r:id="rId5"/>
    <p:sldId id="318" r:id="rId6"/>
    <p:sldId id="319" r:id="rId7"/>
    <p:sldId id="323" r:id="rId8"/>
    <p:sldId id="322" r:id="rId9"/>
    <p:sldId id="325" r:id="rId10"/>
    <p:sldId id="326" r:id="rId11"/>
    <p:sldId id="329" r:id="rId12"/>
    <p:sldId id="330" r:id="rId13"/>
    <p:sldId id="327" r:id="rId14"/>
    <p:sldId id="333" r:id="rId15"/>
    <p:sldId id="334" r:id="rId16"/>
    <p:sldId id="335" r:id="rId17"/>
    <p:sldId id="337" r:id="rId18"/>
    <p:sldId id="339" r:id="rId19"/>
    <p:sldId id="342" r:id="rId20"/>
    <p:sldId id="343" r:id="rId21"/>
    <p:sldId id="344" r:id="rId22"/>
    <p:sldId id="345"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4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2" autoAdjust="0"/>
    <p:restoredTop sz="94696" autoAdjust="0"/>
  </p:normalViewPr>
  <p:slideViewPr>
    <p:cSldViewPr snapToGrid="0" snapToObjects="1">
      <p:cViewPr varScale="1">
        <p:scale>
          <a:sx n="95" d="100"/>
          <a:sy n="95" d="100"/>
        </p:scale>
        <p:origin x="660" y="72"/>
      </p:cViewPr>
      <p:guideLst>
        <p:guide orient="horz" pos="1620"/>
        <p:guide pos="4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ACFDA7-CCA9-0949-B711-12495B9D33DE}" type="datetimeFigureOut">
              <a:rPr lang="en-US" smtClean="0"/>
              <a:t>3/11/2019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A63F0-6750-2343-9183-9D5D300AC9CC}" type="slidenum">
              <a:rPr lang="en-US" smtClean="0"/>
              <a:t>‹#›</a:t>
            </a:fld>
            <a:endParaRPr lang="en-US"/>
          </a:p>
        </p:txBody>
      </p:sp>
    </p:spTree>
    <p:extLst>
      <p:ext uri="{BB962C8B-B14F-4D97-AF65-F5344CB8AC3E}">
        <p14:creationId xmlns:p14="http://schemas.microsoft.com/office/powerpoint/2010/main" val="3206273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ACE3A-BAF2-084C-8774-A8244375DD88}" type="datetimeFigureOut">
              <a:rPr lang="en-US" smtClean="0"/>
              <a:t>3/11/2019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48FDD-AE8F-9F46-B8C3-2DA5B74C5894}" type="slidenum">
              <a:rPr lang="en-US" smtClean="0"/>
              <a:t>‹#›</a:t>
            </a:fld>
            <a:endParaRPr lang="en-US"/>
          </a:p>
        </p:txBody>
      </p:sp>
    </p:spTree>
    <p:extLst>
      <p:ext uri="{BB962C8B-B14F-4D97-AF65-F5344CB8AC3E}">
        <p14:creationId xmlns:p14="http://schemas.microsoft.com/office/powerpoint/2010/main" val="32058088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lvl1pPr algn="l">
              <a:defRPr b="0" i="0">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186215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12273"/>
            <a:ext cx="8229600" cy="4466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199409"/>
            <a:ext cx="8229600" cy="239521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215580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26213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418462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atin typeface="Helvetica"/>
                <a:cs typeface="Helvetica"/>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421817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927" y="1325888"/>
            <a:ext cx="8229600" cy="857250"/>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205542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230922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5D0ED334-3B92-F343-B44D-63270FB12163}" type="datetimeFigureOut">
              <a:rPr lang="en-US" smtClean="0"/>
              <a:t>3/11/2019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7B3FBF1A-1C89-4A41-8525-EF154E73419D}" type="slidenum">
              <a:rPr lang="en-US" smtClean="0"/>
              <a:t>‹#›</a:t>
            </a:fld>
            <a:endParaRPr lang="en-US"/>
          </a:p>
        </p:txBody>
      </p:sp>
    </p:spTree>
    <p:extLst>
      <p:ext uri="{BB962C8B-B14F-4D97-AF65-F5344CB8AC3E}">
        <p14:creationId xmlns:p14="http://schemas.microsoft.com/office/powerpoint/2010/main" val="206104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 y="-1"/>
            <a:ext cx="9150972" cy="1677526"/>
          </a:xfrm>
          <a:prstGeom prst="rect">
            <a:avLst/>
          </a:prstGeom>
        </p:spPr>
      </p:pic>
    </p:spTree>
    <p:extLst>
      <p:ext uri="{BB962C8B-B14F-4D97-AF65-F5344CB8AC3E}">
        <p14:creationId xmlns:p14="http://schemas.microsoft.com/office/powerpoint/2010/main" val="3176630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96"/>
            <a:ext cx="9151470" cy="5147130"/>
          </a:xfrm>
          <a:prstGeom prst="rect">
            <a:avLst/>
          </a:prstGeom>
        </p:spPr>
      </p:pic>
      <p:sp>
        <p:nvSpPr>
          <p:cNvPr id="6" name="TextBox 5"/>
          <p:cNvSpPr txBox="1"/>
          <p:nvPr/>
        </p:nvSpPr>
        <p:spPr>
          <a:xfrm>
            <a:off x="612384" y="1522800"/>
            <a:ext cx="4380263" cy="276999"/>
          </a:xfrm>
          <a:prstGeom prst="rect">
            <a:avLst/>
          </a:prstGeom>
          <a:noFill/>
        </p:spPr>
        <p:txBody>
          <a:bodyPr wrap="square" rtlCol="0">
            <a:spAutoFit/>
          </a:bodyPr>
          <a:lstStyle/>
          <a:p>
            <a:r>
              <a:rPr lang="en-US" sz="1200" dirty="0" smtClean="0">
                <a:solidFill>
                  <a:schemeClr val="bg1"/>
                </a:solidFill>
                <a:latin typeface="Akzidenz-Grotesk Std Regular"/>
                <a:cs typeface="Akzidenz-Grotesk Std Regular"/>
              </a:rPr>
              <a:t>UCLA Extension</a:t>
            </a:r>
            <a:endParaRPr lang="en-US" sz="1200" dirty="0">
              <a:solidFill>
                <a:schemeClr val="bg1"/>
              </a:solidFill>
              <a:latin typeface="Akzidenz-Grotesk Std Regular"/>
              <a:cs typeface="Akzidenz-Grotesk Std Regular"/>
            </a:endParaRPr>
          </a:p>
        </p:txBody>
      </p:sp>
      <p:sp>
        <p:nvSpPr>
          <p:cNvPr id="7" name="TextBox 6"/>
          <p:cNvSpPr txBox="1"/>
          <p:nvPr/>
        </p:nvSpPr>
        <p:spPr>
          <a:xfrm>
            <a:off x="613969" y="1911572"/>
            <a:ext cx="6525740" cy="486287"/>
          </a:xfrm>
          <a:prstGeom prst="rect">
            <a:avLst/>
          </a:prstGeom>
          <a:noFill/>
        </p:spPr>
        <p:txBody>
          <a:bodyPr wrap="square" rtlCol="0">
            <a:spAutoFit/>
          </a:bodyPr>
          <a:lstStyle/>
          <a:p>
            <a:pPr>
              <a:lnSpc>
                <a:spcPct val="80000"/>
              </a:lnSpc>
            </a:pPr>
            <a:r>
              <a:rPr lang="en-US" sz="3200" dirty="0" smtClean="0">
                <a:solidFill>
                  <a:schemeClr val="bg1"/>
                </a:solidFill>
                <a:latin typeface="Akzidenz-Grotesk Std Regular"/>
                <a:cs typeface="Akzidenz-Grotesk Std Regular"/>
              </a:rPr>
              <a:t>Google Play Store App Analysis</a:t>
            </a:r>
            <a:endParaRPr lang="en-US" sz="3200" dirty="0" smtClean="0">
              <a:solidFill>
                <a:schemeClr val="bg1"/>
              </a:solidFill>
              <a:latin typeface="Akzidenz-Grotesk Std Regular"/>
              <a:cs typeface="Akzidenz-Grotesk Std Regular"/>
            </a:endParaRPr>
          </a:p>
        </p:txBody>
      </p:sp>
      <p:sp>
        <p:nvSpPr>
          <p:cNvPr id="8" name="TextBox 7"/>
          <p:cNvSpPr txBox="1"/>
          <p:nvPr/>
        </p:nvSpPr>
        <p:spPr>
          <a:xfrm>
            <a:off x="613969" y="2675696"/>
            <a:ext cx="4380263" cy="338554"/>
          </a:xfrm>
          <a:prstGeom prst="rect">
            <a:avLst/>
          </a:prstGeom>
          <a:noFill/>
        </p:spPr>
        <p:txBody>
          <a:bodyPr wrap="square" rtlCol="0">
            <a:spAutoFit/>
          </a:bodyPr>
          <a:lstStyle/>
          <a:p>
            <a:r>
              <a:rPr lang="en-US" sz="1600" dirty="0" smtClean="0">
                <a:solidFill>
                  <a:schemeClr val="bg1"/>
                </a:solidFill>
                <a:latin typeface="Akzidenz-Grotesk Std Regular"/>
                <a:cs typeface="Akzidenz-Grotesk Std Regular"/>
              </a:rPr>
              <a:t>Group H</a:t>
            </a:r>
            <a:endParaRPr lang="en-US" sz="1600" dirty="0">
              <a:solidFill>
                <a:schemeClr val="bg1"/>
              </a:solidFill>
              <a:latin typeface="Akzidenz-Grotesk Std Regular"/>
              <a:cs typeface="Akzidenz-Grotesk Std Regular"/>
            </a:endParaRPr>
          </a:p>
        </p:txBody>
      </p:sp>
    </p:spTree>
    <p:extLst>
      <p:ext uri="{BB962C8B-B14F-4D97-AF65-F5344CB8AC3E}">
        <p14:creationId xmlns:p14="http://schemas.microsoft.com/office/powerpoint/2010/main" val="56132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sz="2800" dirty="0" smtClean="0"/>
              <a:t>Common user Rating, Content Rating and Price</a:t>
            </a:r>
            <a:endParaRPr lang="en-US" dirty="0"/>
          </a:p>
        </p:txBody>
      </p:sp>
      <p:sp>
        <p:nvSpPr>
          <p:cNvPr id="3" name="Text Placeholder 2"/>
          <p:cNvSpPr>
            <a:spLocks noGrp="1"/>
          </p:cNvSpPr>
          <p:nvPr>
            <p:ph type="body" idx="1"/>
          </p:nvPr>
        </p:nvSpPr>
        <p:spPr/>
        <p:txBody>
          <a:bodyPr/>
          <a:lstStyle/>
          <a:p>
            <a:r>
              <a:rPr lang="en-US" sz="1600" dirty="0" smtClean="0"/>
              <a:t>Content Ratings for all apps under $10</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 Placeholder 2"/>
          <p:cNvSpPr txBox="1">
            <a:spLocks/>
          </p:cNvSpPr>
          <p:nvPr/>
        </p:nvSpPr>
        <p:spPr>
          <a:xfrm>
            <a:off x="4702946" y="1162955"/>
            <a:ext cx="4040188" cy="479822"/>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sz="1600" dirty="0" smtClean="0"/>
              <a:t>Content ratings (excluding free apps)</a:t>
            </a:r>
            <a:endParaRPr lang="en-US" dirty="0"/>
          </a:p>
        </p:txBody>
      </p:sp>
      <p:sp>
        <p:nvSpPr>
          <p:cNvPr id="4" name="TextBox 3"/>
          <p:cNvSpPr txBox="1"/>
          <p:nvPr/>
        </p:nvSpPr>
        <p:spPr>
          <a:xfrm>
            <a:off x="803868" y="4369570"/>
            <a:ext cx="7275007" cy="369332"/>
          </a:xfrm>
          <a:prstGeom prst="rect">
            <a:avLst/>
          </a:prstGeom>
          <a:noFill/>
        </p:spPr>
        <p:txBody>
          <a:bodyPr wrap="square" rtlCol="0">
            <a:spAutoFit/>
          </a:bodyPr>
          <a:lstStyle/>
          <a:p>
            <a:pPr algn="ctr"/>
            <a:r>
              <a:rPr lang="en-US" dirty="0"/>
              <a:t>Histograms of </a:t>
            </a:r>
            <a:r>
              <a:rPr lang="en-US" dirty="0" smtClean="0"/>
              <a:t>Content </a:t>
            </a:r>
            <a:r>
              <a:rPr lang="en-US" dirty="0"/>
              <a:t>rating with free apps and without free apps</a:t>
            </a:r>
          </a:p>
        </p:txBody>
      </p:sp>
      <p:pic>
        <p:nvPicPr>
          <p:cNvPr id="5122" name="Picture 2" descr="https://lh3.googleusercontent.com/TV5L7qR8BS2QYfUCVipi0D5ycQ366Yjv1H6_mYEI1iHR7LeTRMKDqHlOgxC-ZMLMXqWFl5kXVsPAO9WF6OTXKHyBzUdZkS3Jn-jEpmHq9qqFn-fCSpa_7HO26Ly-1p-uAQKo1L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5644"/>
            <a:ext cx="3913743" cy="260106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6.googleusercontent.com/NxtfD2JxCsOvcJEfq_M7gT8dMroln-TtVEnvslRDq3wdlnYPYe0IgXu8K-HAohCtAwQpay7lyyAU53iSs72njrU6rFTYWR6PMtLZI6c9o6nx-Cx6J3r-BszblvTLDtXwaXOpDGY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201" y="1631157"/>
            <a:ext cx="3567677" cy="25449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81670" y="4002609"/>
            <a:ext cx="2397269" cy="423193"/>
          </a:xfrm>
          <a:prstGeom prst="rect">
            <a:avLst/>
          </a:prstGeom>
          <a:noFill/>
        </p:spPr>
        <p:txBody>
          <a:bodyPr wrap="square" rtlCol="0">
            <a:spAutoFit/>
          </a:bodyPr>
          <a:lstStyle/>
          <a:p>
            <a:pPr marL="171450" indent="-171450">
              <a:buFont typeface="Arial" panose="020B0604020202020204" pitchFamily="34" charset="0"/>
              <a:buChar char="•"/>
            </a:pPr>
            <a:r>
              <a:rPr lang="en-US" sz="1050" dirty="0" smtClean="0"/>
              <a:t>Excluded unrated/Adult only 18+ because of less population densities</a:t>
            </a:r>
            <a:r>
              <a:rPr lang="en-US" sz="1100" dirty="0" smtClean="0"/>
              <a:t>.</a:t>
            </a:r>
            <a:endParaRPr lang="en-US" sz="1100" dirty="0"/>
          </a:p>
        </p:txBody>
      </p:sp>
    </p:spTree>
    <p:extLst>
      <p:ext uri="{BB962C8B-B14F-4D97-AF65-F5344CB8AC3E}">
        <p14:creationId xmlns:p14="http://schemas.microsoft.com/office/powerpoint/2010/main" val="262222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1313" y="972016"/>
            <a:ext cx="8037926" cy="3816429"/>
          </a:xfrm>
          <a:prstGeom prst="rect">
            <a:avLst/>
          </a:prstGeom>
          <a:noFill/>
        </p:spPr>
        <p:txBody>
          <a:bodyPr wrap="square" rtlCol="0">
            <a:spAutoFit/>
          </a:bodyPr>
          <a:lstStyle/>
          <a:p>
            <a:pPr fontAlgn="base"/>
            <a:r>
              <a:rPr lang="en-US" sz="2000" dirty="0" smtClean="0"/>
              <a:t> </a:t>
            </a:r>
          </a:p>
          <a:p>
            <a:pPr marL="285750" indent="-285750" fontAlgn="base">
              <a:buFont typeface="Arial" panose="020B0604020202020204" pitchFamily="34" charset="0"/>
              <a:buChar char="•"/>
            </a:pPr>
            <a:endParaRPr lang="en-US" sz="2000" dirty="0"/>
          </a:p>
          <a:p>
            <a:pPr fontAlgn="base"/>
            <a:r>
              <a:rPr lang="en-US" sz="3600" dirty="0" smtClean="0"/>
              <a:t>What </a:t>
            </a:r>
            <a:r>
              <a:rPr lang="en-US" sz="3600" dirty="0"/>
              <a:t>is the most common user Rating, Content Rating and Price in the app store</a:t>
            </a:r>
            <a:r>
              <a:rPr lang="en-US" sz="3600" dirty="0" smtClean="0"/>
              <a:t>?</a:t>
            </a:r>
          </a:p>
          <a:p>
            <a:pPr marL="285750" indent="-285750" fontAlgn="base">
              <a:buFont typeface="Arial" panose="020B0604020202020204" pitchFamily="34" charset="0"/>
              <a:buChar char="•"/>
            </a:pPr>
            <a:endParaRPr lang="en-US" sz="2000" dirty="0" smtClean="0"/>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800" dirty="0" smtClean="0"/>
              <a:t>Common user rating: 4.25 to 4.75</a:t>
            </a:r>
          </a:p>
          <a:p>
            <a:pPr marL="285750" indent="-285750" fontAlgn="base">
              <a:buFont typeface="Arial" panose="020B0604020202020204" pitchFamily="34" charset="0"/>
              <a:buChar char="•"/>
            </a:pPr>
            <a:r>
              <a:rPr lang="en-US" sz="2800" dirty="0" smtClean="0"/>
              <a:t>Common content rating: Everyone </a:t>
            </a:r>
          </a:p>
          <a:p>
            <a:pPr marL="285750" indent="-285750" fontAlgn="base">
              <a:buFont typeface="Arial" panose="020B0604020202020204" pitchFamily="34" charset="0"/>
              <a:buChar char="•"/>
            </a:pPr>
            <a:endParaRPr lang="en-US" sz="2000" dirty="0"/>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952891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263418"/>
            <a:ext cx="8037926" cy="3447098"/>
          </a:xfrm>
          <a:prstGeom prst="rect">
            <a:avLst/>
          </a:prstGeom>
          <a:noFill/>
        </p:spPr>
        <p:txBody>
          <a:bodyPr wrap="square" rtlCol="0">
            <a:spAutoFit/>
          </a:bodyPr>
          <a:lstStyle/>
          <a:p>
            <a:pPr fontAlgn="base"/>
            <a:r>
              <a:rPr lang="en-US" sz="2000" dirty="0" smtClean="0"/>
              <a:t> </a:t>
            </a:r>
          </a:p>
          <a:p>
            <a:pPr marL="285750" indent="-285750" fontAlgn="base">
              <a:buFont typeface="Arial" panose="020B0604020202020204" pitchFamily="34" charset="0"/>
              <a:buChar char="•"/>
            </a:pPr>
            <a:endParaRPr lang="en-US" sz="2000" dirty="0"/>
          </a:p>
          <a:p>
            <a:pPr fontAlgn="base"/>
            <a:r>
              <a:rPr lang="en-US" sz="3600" dirty="0"/>
              <a:t>What is the relationship between user Rating and Content Rating, as well as the relationship between user Rating and Price?</a:t>
            </a:r>
          </a:p>
          <a:p>
            <a:pPr marL="285750" indent="-285750" fontAlgn="base">
              <a:buFont typeface="Arial" panose="020B0604020202020204" pitchFamily="34" charset="0"/>
              <a:buChar char="•"/>
            </a:pPr>
            <a:endParaRPr lang="en-US" sz="2000" dirty="0"/>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257793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dirty="0" smtClean="0"/>
              <a:t>Correlation</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https://lh3.googleusercontent.com/8iONjj0UUeMru9Y-XAdriBa3MccgsNquEfgbc_jE_oUWss4IVjUuWm9g6SlPQXWQjcRft8-5uTyGTiA5Nk245TfhLFGTZ3biehZefoxm9AsheEDJ1maFVbHT6eO_NDy7dpftLrK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6752"/>
            <a:ext cx="3643060" cy="369674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a:spLocks noGrp="1"/>
          </p:cNvSpPr>
          <p:nvPr>
            <p:ph type="body" idx="1"/>
          </p:nvPr>
        </p:nvSpPr>
        <p:spPr>
          <a:xfrm>
            <a:off x="346668" y="992850"/>
            <a:ext cx="4040188" cy="479822"/>
          </a:xfrm>
        </p:spPr>
        <p:txBody>
          <a:bodyPr/>
          <a:lstStyle/>
          <a:p>
            <a:pPr algn="ctr"/>
            <a:r>
              <a:rPr lang="en-US" sz="1600" dirty="0" smtClean="0"/>
              <a:t>Pair Plot</a:t>
            </a:r>
            <a:endParaRPr lang="en-US" dirty="0"/>
          </a:p>
        </p:txBody>
      </p:sp>
      <p:sp>
        <p:nvSpPr>
          <p:cNvPr id="13" name="Text Placeholder 5"/>
          <p:cNvSpPr txBox="1">
            <a:spLocks/>
          </p:cNvSpPr>
          <p:nvPr/>
        </p:nvSpPr>
        <p:spPr>
          <a:xfrm>
            <a:off x="4849080" y="1556688"/>
            <a:ext cx="3611632" cy="3028780"/>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342900" indent="-342900" fontAlgn="base">
              <a:buFont typeface="Arial" panose="020B0604020202020204" pitchFamily="34" charset="0"/>
              <a:buChar char="•"/>
            </a:pPr>
            <a:r>
              <a:rPr lang="en-US" sz="1600" b="0" dirty="0" smtClean="0"/>
              <a:t>Create a pair plot to understand relationship between variables</a:t>
            </a:r>
          </a:p>
          <a:p>
            <a:pPr marL="800100" lvl="1" indent="-342900" fontAlgn="base">
              <a:buFont typeface="Arial" panose="020B0604020202020204" pitchFamily="34" charset="0"/>
              <a:buChar char="•"/>
            </a:pPr>
            <a:r>
              <a:rPr lang="en-US" sz="1600" b="0" dirty="0" smtClean="0"/>
              <a:t>Content Rating</a:t>
            </a:r>
          </a:p>
          <a:p>
            <a:pPr marL="800100" lvl="1" indent="-342900" fontAlgn="base">
              <a:buFont typeface="Arial" panose="020B0604020202020204" pitchFamily="34" charset="0"/>
              <a:buChar char="•"/>
            </a:pPr>
            <a:r>
              <a:rPr lang="en-US" sz="1600" b="0" dirty="0" smtClean="0"/>
              <a:t>User rating</a:t>
            </a:r>
          </a:p>
          <a:p>
            <a:pPr marL="800100" lvl="1" indent="-342900" fontAlgn="base">
              <a:buFont typeface="Arial" panose="020B0604020202020204" pitchFamily="34" charset="0"/>
              <a:buChar char="•"/>
            </a:pPr>
            <a:r>
              <a:rPr lang="en-US" sz="1600" b="0" dirty="0" smtClean="0"/>
              <a:t>Price</a:t>
            </a:r>
          </a:p>
          <a:p>
            <a:pPr marL="342900" indent="-342900" fontAlgn="base">
              <a:buFont typeface="Arial" panose="020B0604020202020204" pitchFamily="34" charset="0"/>
              <a:buChar char="•"/>
            </a:pPr>
            <a:r>
              <a:rPr lang="en-US" sz="1600" b="0" dirty="0" smtClean="0"/>
              <a:t>Content rating and Price did not demonstrate a strong relationship with user rating</a:t>
            </a:r>
          </a:p>
          <a:p>
            <a:pPr marL="342900" indent="-342900" fontAlgn="base">
              <a:buFont typeface="Arial" panose="020B0604020202020204" pitchFamily="34" charset="0"/>
              <a:buChar char="•"/>
            </a:pPr>
            <a:r>
              <a:rPr lang="en-US" sz="1600" b="0" dirty="0" smtClean="0"/>
              <a:t>Data points are thinly spread out with no patterns</a:t>
            </a:r>
            <a:endParaRPr lang="en-US" sz="1800" b="0" dirty="0"/>
          </a:p>
          <a:p>
            <a:endParaRPr lang="en-US" sz="1800" b="0" dirty="0"/>
          </a:p>
        </p:txBody>
      </p:sp>
    </p:spTree>
    <p:extLst>
      <p:ext uri="{BB962C8B-B14F-4D97-AF65-F5344CB8AC3E}">
        <p14:creationId xmlns:p14="http://schemas.microsoft.com/office/powerpoint/2010/main" val="307527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dirty="0" smtClean="0"/>
              <a:t>Correlation</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 Placeholder 5"/>
          <p:cNvSpPr txBox="1">
            <a:spLocks/>
          </p:cNvSpPr>
          <p:nvPr/>
        </p:nvSpPr>
        <p:spPr>
          <a:xfrm>
            <a:off x="648118" y="1668026"/>
            <a:ext cx="7847763" cy="2100106"/>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fontAlgn="base"/>
            <a:r>
              <a:rPr lang="en-US" sz="1600" b="0" dirty="0"/>
              <a:t>Create a pairwise </a:t>
            </a:r>
            <a:r>
              <a:rPr lang="en-US" sz="1600" b="0" dirty="0" smtClean="0"/>
              <a:t>correlation score </a:t>
            </a:r>
            <a:r>
              <a:rPr lang="en-US" sz="1600" b="0" dirty="0"/>
              <a:t>to check relationship between variables  plot to understand relationship between </a:t>
            </a:r>
            <a:r>
              <a:rPr lang="en-US" sz="1600" b="0" dirty="0" smtClean="0"/>
              <a:t>variables</a:t>
            </a:r>
          </a:p>
          <a:p>
            <a:pPr fontAlgn="base"/>
            <a:endParaRPr lang="en-US" sz="1600" b="0" dirty="0"/>
          </a:p>
          <a:p>
            <a:pPr fontAlgn="base"/>
            <a:endParaRPr lang="en-US" sz="1600" b="0" dirty="0" smtClean="0"/>
          </a:p>
          <a:p>
            <a:pPr fontAlgn="base"/>
            <a:endParaRPr lang="en-US" sz="1600" b="0" dirty="0" smtClean="0"/>
          </a:p>
          <a:p>
            <a:pPr fontAlgn="base"/>
            <a:endParaRPr lang="en-US" sz="1600" b="0" dirty="0" smtClean="0"/>
          </a:p>
          <a:p>
            <a:pPr fontAlgn="base"/>
            <a:r>
              <a:rPr lang="en-US" sz="1600" b="0" dirty="0" smtClean="0"/>
              <a:t>Price and Rating are inversely correlated to each other. Higher price , lower the user rating.</a:t>
            </a:r>
            <a:endParaRPr lang="en-US" sz="1800" b="0" dirty="0"/>
          </a:p>
        </p:txBody>
      </p:sp>
      <p:pic>
        <p:nvPicPr>
          <p:cNvPr id="9218" name="Picture 2" descr="https://lh3.googleusercontent.com/vXZMVtr41MxW_os7rRSQ0dpIbZA3Rj8RoUiQr4HxxsfpHVXIhJevs9iw6CeVJWIhb2AIDKqhEXBcT07TyeHDrdnuNYKd0NYLwOJl0l4VVVLT0-JBL3d64py4tmffYVBCMr9Ir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76" y="2289767"/>
            <a:ext cx="593407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4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685449"/>
            <a:ext cx="8037926" cy="2831544"/>
          </a:xfrm>
          <a:prstGeom prst="rect">
            <a:avLst/>
          </a:prstGeom>
          <a:noFill/>
        </p:spPr>
        <p:txBody>
          <a:bodyPr wrap="square" rtlCol="0">
            <a:spAutoFit/>
          </a:bodyPr>
          <a:lstStyle/>
          <a:p>
            <a:pPr fontAlgn="base"/>
            <a:r>
              <a:rPr lang="en-US" sz="2000" b="1" dirty="0" smtClean="0"/>
              <a:t> </a:t>
            </a:r>
          </a:p>
          <a:p>
            <a:pPr fontAlgn="base"/>
            <a:r>
              <a:rPr lang="en-US" sz="3600" dirty="0" smtClean="0"/>
              <a:t>What </a:t>
            </a:r>
            <a:r>
              <a:rPr lang="en-US" sz="3600" dirty="0"/>
              <a:t>is the average of the Rating and Price of apps in the Google Play Store? What is the most common Content Rating?</a:t>
            </a:r>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1153501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sz="2800" dirty="0" smtClean="0"/>
              <a:t>Common user Rating, Content Rating and Price</a:t>
            </a:r>
            <a:endParaRPr lang="en-US" dirty="0"/>
          </a:p>
        </p:txBody>
      </p:sp>
      <p:sp>
        <p:nvSpPr>
          <p:cNvPr id="3" name="Text Placeholder 2"/>
          <p:cNvSpPr>
            <a:spLocks noGrp="1"/>
          </p:cNvSpPr>
          <p:nvPr>
            <p:ph type="body" idx="1"/>
          </p:nvPr>
        </p:nvSpPr>
        <p:spPr>
          <a:xfrm>
            <a:off x="457200" y="1366345"/>
            <a:ext cx="4040188" cy="479822"/>
          </a:xfrm>
        </p:spPr>
        <p:txBody>
          <a:bodyPr/>
          <a:lstStyle/>
          <a:p>
            <a:pPr algn="ctr"/>
            <a:r>
              <a:rPr lang="en-US" sz="1600" dirty="0" smtClean="0"/>
              <a:t>Box Plot of user ratings of apps under $10</a:t>
            </a:r>
          </a:p>
          <a:p>
            <a:pPr algn="ctr"/>
            <a:r>
              <a:rPr lang="en-US" sz="1600" dirty="0" smtClean="0"/>
              <a:t>(excluding free apps)</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 Placeholder 2"/>
          <p:cNvSpPr txBox="1">
            <a:spLocks/>
          </p:cNvSpPr>
          <p:nvPr/>
        </p:nvSpPr>
        <p:spPr>
          <a:xfrm>
            <a:off x="4656147" y="1606256"/>
            <a:ext cx="4040188" cy="479822"/>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ctr"/>
            <a:r>
              <a:rPr lang="en-US" sz="1600" dirty="0"/>
              <a:t>Statistical analysis of the distribution of our variables for apps under $</a:t>
            </a:r>
            <a:r>
              <a:rPr lang="en-US" sz="1600" dirty="0" smtClean="0"/>
              <a:t>10</a:t>
            </a:r>
          </a:p>
          <a:p>
            <a:pPr algn="ctr"/>
            <a:r>
              <a:rPr lang="en-US" sz="1600" dirty="0" smtClean="0"/>
              <a:t> (excluding </a:t>
            </a:r>
            <a:r>
              <a:rPr lang="en-US" sz="1600" dirty="0"/>
              <a:t>free </a:t>
            </a:r>
            <a:r>
              <a:rPr lang="en-US" sz="1600" dirty="0" smtClean="0"/>
              <a:t>apps)</a:t>
            </a:r>
            <a:endParaRPr lang="en-US" dirty="0"/>
          </a:p>
        </p:txBody>
      </p:sp>
      <p:sp>
        <p:nvSpPr>
          <p:cNvPr id="4" name="TextBox 3"/>
          <p:cNvSpPr txBox="1"/>
          <p:nvPr/>
        </p:nvSpPr>
        <p:spPr>
          <a:xfrm>
            <a:off x="803868" y="4369570"/>
            <a:ext cx="7275007" cy="646331"/>
          </a:xfrm>
          <a:prstGeom prst="rect">
            <a:avLst/>
          </a:prstGeom>
          <a:noFill/>
        </p:spPr>
        <p:txBody>
          <a:bodyPr wrap="square" rtlCol="0">
            <a:spAutoFit/>
          </a:bodyPr>
          <a:lstStyle/>
          <a:p>
            <a:pPr algn="ctr"/>
            <a:r>
              <a:rPr lang="en-US" dirty="0"/>
              <a:t>A</a:t>
            </a:r>
            <a:r>
              <a:rPr lang="en-US" dirty="0" smtClean="0"/>
              <a:t>verage </a:t>
            </a:r>
            <a:r>
              <a:rPr lang="en-US" dirty="0"/>
              <a:t>Rating is </a:t>
            </a:r>
            <a:r>
              <a:rPr lang="en-US" dirty="0" smtClean="0"/>
              <a:t>4.28 and Average </a:t>
            </a:r>
            <a:r>
              <a:rPr lang="en-US" dirty="0"/>
              <a:t>price is $</a:t>
            </a:r>
            <a:r>
              <a:rPr lang="en-US" dirty="0" smtClean="0"/>
              <a:t>3.37 explains the appropriate user rating and price range should be targeted for our app to be successful.</a:t>
            </a:r>
            <a:endParaRPr lang="en-US" dirty="0"/>
          </a:p>
        </p:txBody>
      </p:sp>
      <p:pic>
        <p:nvPicPr>
          <p:cNvPr id="10242" name="Picture 2" descr="https://lh4.googleusercontent.com/hVm1kQS9o-rkkWT7_r08-EDOaslQ1K-DLu7f_LVZNHRE9WL6sxaZVVpe4AU7vbsCN_LJ3Jikqk1oT2-Tygcrd_ASeZjyuc3lSBVm8_I4ARG9-HevCCGqnUKKRelX39dgEAMVzk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91" y="1798007"/>
            <a:ext cx="357187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4.googleusercontent.com/WcKTtkA7d6MS8cMVkjW9zaX5DAQV2-5XJirwG5tIyxpqybyNAddk2WCX8ErCNRDrjudMdpJGg5ck77JLYGdOeGAXrlH7tXqLEY8fTzZdeb1RCzTSaLiSt4qJMrnAqXWlcLvKj44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419" y="2207695"/>
            <a:ext cx="4445715" cy="167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20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685449"/>
            <a:ext cx="8037926" cy="2277547"/>
          </a:xfrm>
          <a:prstGeom prst="rect">
            <a:avLst/>
          </a:prstGeom>
          <a:noFill/>
        </p:spPr>
        <p:txBody>
          <a:bodyPr wrap="square" rtlCol="0">
            <a:spAutoFit/>
          </a:bodyPr>
          <a:lstStyle/>
          <a:p>
            <a:pPr fontAlgn="base"/>
            <a:r>
              <a:rPr lang="en-US" sz="2000" b="1" dirty="0" smtClean="0"/>
              <a:t> </a:t>
            </a:r>
          </a:p>
          <a:p>
            <a:pPr fontAlgn="base"/>
            <a:r>
              <a:rPr lang="en-US" sz="3600" dirty="0"/>
              <a:t>How do both Content Rating and Price impact user Rating?</a:t>
            </a:r>
          </a:p>
          <a:p>
            <a:pPr fontAlgn="base"/>
            <a:endParaRPr lang="en-US" sz="3600" dirty="0"/>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277978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Impact</a:t>
            </a:r>
            <a:endParaRPr lang="en-US" sz="3600" dirty="0"/>
          </a:p>
        </p:txBody>
      </p:sp>
      <p:sp>
        <p:nvSpPr>
          <p:cNvPr id="3" name="Content Placeholder 2"/>
          <p:cNvSpPr>
            <a:spLocks noGrp="1"/>
          </p:cNvSpPr>
          <p:nvPr>
            <p:ph idx="1"/>
          </p:nvPr>
        </p:nvSpPr>
        <p:spPr>
          <a:xfrm>
            <a:off x="326571" y="1686942"/>
            <a:ext cx="4386106" cy="3276943"/>
          </a:xfrm>
        </p:spPr>
        <p:txBody>
          <a:bodyPr/>
          <a:lstStyle/>
          <a:p>
            <a:r>
              <a:rPr lang="en-US" sz="1400" dirty="0" smtClean="0"/>
              <a:t>Use Supervised learning approach to investigate how Price vs Content impacts user ratings using linear regression model.</a:t>
            </a:r>
          </a:p>
          <a:p>
            <a:r>
              <a:rPr lang="en-US" sz="1400" dirty="0" smtClean="0"/>
              <a:t>Train the model with 60% of data (with apps under $10, excluding free apps)</a:t>
            </a:r>
          </a:p>
          <a:p>
            <a:r>
              <a:rPr lang="en-US" sz="1400" dirty="0" smtClean="0"/>
              <a:t>Use 40 % of data to test our model.</a:t>
            </a:r>
          </a:p>
          <a:p>
            <a:r>
              <a:rPr lang="en-US" sz="1400" dirty="0" smtClean="0"/>
              <a:t>Model was unreliable in predicting user rating. </a:t>
            </a:r>
          </a:p>
          <a:p>
            <a:pPr lvl="1"/>
            <a:r>
              <a:rPr lang="en-US" sz="1200" dirty="0" smtClean="0"/>
              <a:t>Training score – 0.008</a:t>
            </a:r>
          </a:p>
          <a:p>
            <a:pPr lvl="1"/>
            <a:r>
              <a:rPr lang="en-US" sz="1200" dirty="0" smtClean="0"/>
              <a:t>Test set score – 0.017</a:t>
            </a:r>
          </a:p>
        </p:txBody>
      </p:sp>
      <p:pic>
        <p:nvPicPr>
          <p:cNvPr id="12292" name="Picture 4" descr="https://lh4.googleusercontent.com/zDTj-MYlNGuWcKHmPVBnB5TcMQYo_Zx-3u-okho2hmxZdv4itvO8qdx7L5od_UzxV1tijkplMHdcM_3R55Fi-gxWcs6162cD-pb1QhVlHYli29JGa7o9s-urvZM8kV3h0OMS3A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771" y="1949327"/>
            <a:ext cx="3886200" cy="25812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5033771" y="1366345"/>
            <a:ext cx="4040188" cy="479822"/>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ctr"/>
            <a:r>
              <a:rPr lang="en-US" sz="1600" dirty="0" smtClean="0"/>
              <a:t>Test user Ratings vs Predictions</a:t>
            </a:r>
            <a:endParaRPr lang="en-US" dirty="0"/>
          </a:p>
        </p:txBody>
      </p:sp>
    </p:spTree>
    <p:extLst>
      <p:ext uri="{BB962C8B-B14F-4D97-AF65-F5344CB8AC3E}">
        <p14:creationId xmlns:p14="http://schemas.microsoft.com/office/powerpoint/2010/main" val="194648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Impact</a:t>
            </a:r>
            <a:endParaRPr lang="en-US" sz="3600" dirty="0"/>
          </a:p>
        </p:txBody>
      </p:sp>
      <p:sp>
        <p:nvSpPr>
          <p:cNvPr id="3" name="Content Placeholder 2"/>
          <p:cNvSpPr>
            <a:spLocks noGrp="1"/>
          </p:cNvSpPr>
          <p:nvPr>
            <p:ph idx="1"/>
          </p:nvPr>
        </p:nvSpPr>
        <p:spPr>
          <a:xfrm>
            <a:off x="326571" y="1686942"/>
            <a:ext cx="4386106" cy="3276943"/>
          </a:xfrm>
        </p:spPr>
        <p:txBody>
          <a:bodyPr/>
          <a:lstStyle/>
          <a:p>
            <a:r>
              <a:rPr lang="en-US" sz="1400" dirty="0"/>
              <a:t>Price nor content rating significant to user rating.</a:t>
            </a:r>
          </a:p>
          <a:p>
            <a:r>
              <a:rPr lang="en-US" sz="1400" dirty="0"/>
              <a:t>Predicted user ratings against linear regression model resulted in a slope close to 0 instead of 1.</a:t>
            </a:r>
          </a:p>
          <a:p>
            <a:r>
              <a:rPr lang="en-US" sz="1400" dirty="0"/>
              <a:t>Mean square error (MSE) was 0.26 . Lower the MSE, more accurate the model is. </a:t>
            </a:r>
          </a:p>
          <a:p>
            <a:r>
              <a:rPr lang="en-US" sz="1400" dirty="0" smtClean="0"/>
              <a:t>Predicted </a:t>
            </a:r>
            <a:r>
              <a:rPr lang="en-US" sz="1400" dirty="0"/>
              <a:t>user Rating of </a:t>
            </a:r>
            <a:r>
              <a:rPr lang="en-US" sz="1400" dirty="0" err="1"/>
              <a:t>MyChakra</a:t>
            </a:r>
            <a:r>
              <a:rPr lang="en-US" sz="1400" dirty="0"/>
              <a:t> meditation app using the model is 4.25 very close to the actual value of 4.26. </a:t>
            </a:r>
          </a:p>
          <a:p>
            <a:r>
              <a:rPr lang="en-US" sz="1400" dirty="0" smtClean="0"/>
              <a:t>This </a:t>
            </a:r>
            <a:r>
              <a:rPr lang="en-US" sz="1400" dirty="0"/>
              <a:t>indicate that our model is similar when trained on Content Rating and Price, user ratings and price. </a:t>
            </a:r>
          </a:p>
        </p:txBody>
      </p:sp>
      <p:pic>
        <p:nvPicPr>
          <p:cNvPr id="12292" name="Picture 4" descr="https://lh4.googleusercontent.com/zDTj-MYlNGuWcKHmPVBnB5TcMQYo_Zx-3u-okho2hmxZdv4itvO8qdx7L5od_UzxV1tijkplMHdcM_3R55Fi-gxWcs6162cD-pb1QhVlHYli29JGa7o9s-urvZM8kV3h0OMS3A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771" y="1949327"/>
            <a:ext cx="3886200" cy="25812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5033771" y="1366345"/>
            <a:ext cx="4040188" cy="479822"/>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ctr"/>
            <a:r>
              <a:rPr lang="en-US" sz="1600" dirty="0" smtClean="0"/>
              <a:t>Test user Ratings vs Predictions</a:t>
            </a:r>
            <a:endParaRPr lang="en-US" dirty="0"/>
          </a:p>
        </p:txBody>
      </p:sp>
    </p:spTree>
    <p:extLst>
      <p:ext uri="{BB962C8B-B14F-4D97-AF65-F5344CB8AC3E}">
        <p14:creationId xmlns:p14="http://schemas.microsoft.com/office/powerpoint/2010/main" val="411841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172983"/>
            <a:ext cx="8037926" cy="4247317"/>
          </a:xfrm>
          <a:prstGeom prst="rect">
            <a:avLst/>
          </a:prstGeom>
          <a:noFill/>
        </p:spPr>
        <p:txBody>
          <a:bodyPr wrap="square" rtlCol="0">
            <a:spAutoFit/>
          </a:bodyPr>
          <a:lstStyle/>
          <a:p>
            <a:r>
              <a:rPr lang="en-US" dirty="0" smtClean="0">
                <a:latin typeface="Akzidenz-Grotesk Std Regular"/>
                <a:cs typeface="Akzidenz-Grotesk Std Regular"/>
              </a:rPr>
              <a:t>MCSS Consultin</a:t>
            </a:r>
            <a:r>
              <a:rPr lang="en-US" dirty="0" smtClean="0">
                <a:latin typeface="Akzidenz-Grotesk Std Regular"/>
                <a:cs typeface="Akzidenz-Grotesk Std Regular"/>
              </a:rPr>
              <a:t>g Group was tasked with providing strategic guidance for a new app – My Chakra Meditation. </a:t>
            </a:r>
            <a:r>
              <a:rPr lang="en-US" dirty="0" smtClean="0">
                <a:latin typeface="Akzidenz-Grotesk Std Regular"/>
                <a:cs typeface="Akzidenz-Grotesk Std Regular"/>
              </a:rPr>
              <a:t>Business tasked us to look into the various factors that affect their app store rating in order to make this app a success. </a:t>
            </a:r>
            <a:r>
              <a:rPr lang="en-US" dirty="0">
                <a:latin typeface="Akzidenz-Grotesk Std Regular"/>
                <a:cs typeface="Akzidenz-Grotesk Std Regular"/>
              </a:rPr>
              <a:t>App - has a Content Rating of “Everyone” (0) and a price of $ 2.99, and user rating 4.3 in the Google Play Store</a:t>
            </a:r>
          </a:p>
          <a:p>
            <a:endParaRPr lang="en-US" dirty="0">
              <a:latin typeface="Akzidenz-Grotesk Std Regular"/>
              <a:cs typeface="Akzidenz-Grotesk Std Regular"/>
            </a:endParaRPr>
          </a:p>
          <a:p>
            <a:r>
              <a:rPr lang="en-US" dirty="0">
                <a:latin typeface="Akzidenz-Grotesk Std Regular"/>
                <a:cs typeface="Akzidenz-Grotesk Std Regular"/>
              </a:rPr>
              <a:t>Factors </a:t>
            </a:r>
            <a:r>
              <a:rPr lang="en-US" dirty="0">
                <a:latin typeface="Akzidenz-Grotesk Std Regular"/>
                <a:cs typeface="Akzidenz-Grotesk Std Regular"/>
              </a:rPr>
              <a:t>that affects the app business to be successful</a:t>
            </a:r>
          </a:p>
          <a:p>
            <a:pPr marL="285750" indent="-285750">
              <a:buFont typeface="Arial" panose="020B0604020202020204" pitchFamily="34" charset="0"/>
              <a:buChar char="•"/>
            </a:pPr>
            <a:r>
              <a:rPr lang="en-US" dirty="0">
                <a:latin typeface="Akzidenz-Grotesk Std Regular"/>
                <a:cs typeface="Akzidenz-Grotesk Std Regular"/>
              </a:rPr>
              <a:t>Average of the ratings</a:t>
            </a:r>
          </a:p>
          <a:p>
            <a:pPr marL="285750" indent="-285750">
              <a:buFont typeface="Arial" panose="020B0604020202020204" pitchFamily="34" charset="0"/>
              <a:buChar char="•"/>
            </a:pPr>
            <a:r>
              <a:rPr lang="en-US" dirty="0">
                <a:latin typeface="Akzidenz-Grotesk Std Regular"/>
                <a:cs typeface="Akzidenz-Grotesk Std Regular"/>
              </a:rPr>
              <a:t>Number of reviews  (has strong influence in determine app ranks)</a:t>
            </a:r>
          </a:p>
          <a:p>
            <a:pPr marL="285750" indent="-285750">
              <a:buFont typeface="Arial" panose="020B0604020202020204" pitchFamily="34" charset="0"/>
              <a:buChar char="•"/>
            </a:pPr>
            <a:r>
              <a:rPr lang="en-US" dirty="0">
                <a:latin typeface="Akzidenz-Grotesk Std Regular"/>
                <a:cs typeface="Akzidenz-Grotesk Std Regular"/>
              </a:rPr>
              <a:t>Stronger engagement</a:t>
            </a:r>
          </a:p>
          <a:p>
            <a:pPr marL="285750" indent="-285750">
              <a:buFont typeface="Arial" panose="020B0604020202020204" pitchFamily="34" charset="0"/>
              <a:buChar char="•"/>
            </a:pPr>
            <a:r>
              <a:rPr lang="en-US" dirty="0">
                <a:latin typeface="Akzidenz-Grotesk Std Regular"/>
                <a:cs typeface="Akzidenz-Grotesk Std Regular"/>
              </a:rPr>
              <a:t>Retention metrics  such as high star </a:t>
            </a:r>
            <a:r>
              <a:rPr lang="en-US" dirty="0">
                <a:latin typeface="Akzidenz-Grotesk Std Regular"/>
                <a:cs typeface="Akzidenz-Grotesk Std Regular"/>
              </a:rPr>
              <a:t>ratings have </a:t>
            </a:r>
            <a:r>
              <a:rPr lang="en-US" dirty="0">
                <a:latin typeface="Akzidenz-Grotesk Std Regular"/>
                <a:cs typeface="Akzidenz-Grotesk Std Regular"/>
              </a:rPr>
              <a:t>an even stronger influence on pricing the app.  </a:t>
            </a:r>
          </a:p>
          <a:p>
            <a:endParaRPr lang="en-US" sz="1400" dirty="0">
              <a:latin typeface="Akzidenz-Grotesk Std Regular"/>
              <a:cs typeface="Akzidenz-Grotesk Std Regular"/>
            </a:endParaRPr>
          </a:p>
          <a:p>
            <a:endParaRPr lang="en-US" sz="2000" dirty="0"/>
          </a:p>
          <a:p>
            <a:endParaRPr lang="en-US" sz="2000" dirty="0" smtClean="0"/>
          </a:p>
        </p:txBody>
      </p:sp>
    </p:spTree>
    <p:extLst>
      <p:ext uri="{BB962C8B-B14F-4D97-AF65-F5344CB8AC3E}">
        <p14:creationId xmlns:p14="http://schemas.microsoft.com/office/powerpoint/2010/main" val="1902065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half" idx="1"/>
          </p:nvPr>
        </p:nvSpPr>
        <p:spPr>
          <a:xfrm>
            <a:off x="457199" y="900113"/>
            <a:ext cx="8415495" cy="2545556"/>
          </a:xfrm>
        </p:spPr>
        <p:txBody>
          <a:bodyPr/>
          <a:lstStyle/>
          <a:p>
            <a:pPr marL="285750" indent="-285750" fontAlgn="base">
              <a:buFont typeface="Arial" panose="020B0604020202020204" pitchFamily="34" charset="0"/>
              <a:buChar char="•"/>
            </a:pPr>
            <a:r>
              <a:rPr lang="en-US" sz="2000" dirty="0"/>
              <a:t>Common user rating: 4.25 to 4.75</a:t>
            </a:r>
          </a:p>
          <a:p>
            <a:pPr marL="285750" indent="-285750" fontAlgn="base">
              <a:buFont typeface="Arial" panose="020B0604020202020204" pitchFamily="34" charset="0"/>
              <a:buChar char="•"/>
            </a:pPr>
            <a:r>
              <a:rPr lang="en-US" sz="2000" dirty="0"/>
              <a:t>Common content rating: </a:t>
            </a:r>
            <a:r>
              <a:rPr lang="en-US" sz="2000" dirty="0" smtClean="0"/>
              <a:t>Everyone</a:t>
            </a:r>
          </a:p>
          <a:p>
            <a:pPr marL="285750" indent="-285750" fontAlgn="base">
              <a:buFont typeface="Arial" panose="020B0604020202020204" pitchFamily="34" charset="0"/>
              <a:buChar char="•"/>
            </a:pPr>
            <a:r>
              <a:rPr lang="en-US" sz="2000" dirty="0"/>
              <a:t>Average Rating is 4.28 and Average price is $</a:t>
            </a:r>
            <a:r>
              <a:rPr lang="en-US" sz="2000" dirty="0" smtClean="0"/>
              <a:t>3.37</a:t>
            </a:r>
          </a:p>
          <a:p>
            <a:pPr marL="285750" indent="-285750" fontAlgn="base">
              <a:buFont typeface="Arial" panose="020B0604020202020204" pitchFamily="34" charset="0"/>
              <a:buChar char="•"/>
            </a:pPr>
            <a:r>
              <a:rPr lang="en-US" sz="2000" dirty="0"/>
              <a:t>Price and Rating are inversely correlated to each other. Higher price , lower the user rating</a:t>
            </a:r>
            <a:r>
              <a:rPr lang="en-US" sz="2000" dirty="0" smtClean="0"/>
              <a:t>.</a:t>
            </a:r>
          </a:p>
          <a:p>
            <a:pPr fontAlgn="base"/>
            <a:r>
              <a:rPr lang="en-US" sz="2000" dirty="0"/>
              <a:t>Given that the most popular Content Rating is “Everyone”</a:t>
            </a:r>
          </a:p>
          <a:p>
            <a:pPr fontAlgn="base"/>
            <a:r>
              <a:rPr lang="en-US" sz="2000" dirty="0"/>
              <a:t>A popular category is also one that is more saturated with competitors</a:t>
            </a:r>
            <a:r>
              <a:rPr lang="en-US" sz="2000" dirty="0" smtClean="0"/>
              <a:t>.</a:t>
            </a:r>
          </a:p>
          <a:p>
            <a:pPr fontAlgn="base"/>
            <a:r>
              <a:rPr lang="en-US" sz="2000" dirty="0"/>
              <a:t>Although number of downloads may increase (and potentially sales) being in a popular category with more users, those users also have more apps with which to compare to our stakeholder’s app.</a:t>
            </a:r>
          </a:p>
          <a:p>
            <a:pPr fontAlgn="base"/>
            <a:endParaRPr lang="en-US" sz="2000" dirty="0"/>
          </a:p>
          <a:p>
            <a:pPr fontAlgn="base"/>
            <a:endParaRPr lang="en-US" sz="2000" dirty="0" smtClean="0"/>
          </a:p>
          <a:p>
            <a:pPr fontAlgn="base"/>
            <a:endParaRPr lang="en-US" sz="2000" dirty="0" smtClean="0"/>
          </a:p>
          <a:p>
            <a:pPr marL="285750" indent="-285750" fontAlgn="base">
              <a:buFont typeface="Arial" panose="020B0604020202020204" pitchFamily="34" charset="0"/>
              <a:buChar char="•"/>
            </a:pPr>
            <a:endParaRPr lang="en-US" sz="2000" dirty="0">
              <a:latin typeface="Akzidenz-Grotesk Std Regular"/>
              <a:cs typeface="Akzidenz-Grotesk Std Regular"/>
            </a:endParaRPr>
          </a:p>
          <a:p>
            <a:endParaRPr lang="en-US" dirty="0"/>
          </a:p>
        </p:txBody>
      </p:sp>
    </p:spTree>
    <p:extLst>
      <p:ext uri="{BB962C8B-B14F-4D97-AF65-F5344CB8AC3E}">
        <p14:creationId xmlns:p14="http://schemas.microsoft.com/office/powerpoint/2010/main" val="276213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half" idx="1"/>
          </p:nvPr>
        </p:nvSpPr>
        <p:spPr>
          <a:xfrm>
            <a:off x="457199" y="900113"/>
            <a:ext cx="8415495" cy="2545556"/>
          </a:xfrm>
        </p:spPr>
        <p:txBody>
          <a:bodyPr/>
          <a:lstStyle/>
          <a:p>
            <a:pPr fontAlgn="base"/>
            <a:endParaRPr lang="en-US" sz="2000" dirty="0" smtClean="0"/>
          </a:p>
          <a:p>
            <a:pPr fontAlgn="base"/>
            <a:r>
              <a:rPr lang="en-US" sz="2000" dirty="0" smtClean="0"/>
              <a:t>With the current analysis using user ratings, content ratings and price. Neither, content rating nor price will predict accurately the user ratings. </a:t>
            </a:r>
          </a:p>
          <a:p>
            <a:pPr fontAlgn="base"/>
            <a:r>
              <a:rPr lang="en-US" sz="2000" dirty="0" smtClean="0"/>
              <a:t>Investigate </a:t>
            </a:r>
            <a:r>
              <a:rPr lang="en-US" sz="2000" dirty="0"/>
              <a:t>further with more accurate predictive model by considering other variables that are not considered such as size, Installs, Types, Genres and continue further analysis to investigate the effect of these futures. </a:t>
            </a:r>
          </a:p>
          <a:p>
            <a:pPr fontAlgn="base"/>
            <a:endParaRPr lang="en-US" sz="2000" dirty="0">
              <a:latin typeface="Akzidenz-Grotesk Std Regular"/>
              <a:cs typeface="Akzidenz-Grotesk Std Regular"/>
            </a:endParaRPr>
          </a:p>
          <a:p>
            <a:pPr fontAlgn="base"/>
            <a:endParaRPr lang="en-US" sz="2000" dirty="0" smtClean="0"/>
          </a:p>
          <a:p>
            <a:pPr fontAlgn="base"/>
            <a:endParaRPr lang="en-US" sz="2000" dirty="0" smtClean="0"/>
          </a:p>
          <a:p>
            <a:pPr marL="285750" indent="-285750" fontAlgn="base">
              <a:buFont typeface="Arial" panose="020B0604020202020204" pitchFamily="34" charset="0"/>
              <a:buChar char="•"/>
            </a:pPr>
            <a:endParaRPr lang="en-US" sz="2000" dirty="0">
              <a:latin typeface="Akzidenz-Grotesk Std Regular"/>
              <a:cs typeface="Akzidenz-Grotesk Std Regular"/>
            </a:endParaRPr>
          </a:p>
          <a:p>
            <a:endParaRPr lang="en-US" dirty="0"/>
          </a:p>
        </p:txBody>
      </p:sp>
    </p:spTree>
    <p:extLst>
      <p:ext uri="{BB962C8B-B14F-4D97-AF65-F5344CB8AC3E}">
        <p14:creationId xmlns:p14="http://schemas.microsoft.com/office/powerpoint/2010/main" val="213767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4261" b="18925"/>
          <a:stretch/>
        </p:blipFill>
        <p:spPr>
          <a:xfrm>
            <a:off x="1052565" y="1678075"/>
            <a:ext cx="6858000" cy="3436536"/>
          </a:xfrm>
          <a:prstGeom prst="rect">
            <a:avLst/>
          </a:prstGeom>
        </p:spPr>
      </p:pic>
    </p:spTree>
    <p:extLst>
      <p:ext uri="{BB962C8B-B14F-4D97-AF65-F5344CB8AC3E}">
        <p14:creationId xmlns:p14="http://schemas.microsoft.com/office/powerpoint/2010/main" val="234698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901678"/>
            <a:ext cx="8037926" cy="4493538"/>
          </a:xfrm>
          <a:prstGeom prst="rect">
            <a:avLst/>
          </a:prstGeom>
          <a:noFill/>
        </p:spPr>
        <p:txBody>
          <a:bodyPr wrap="square" rtlCol="0">
            <a:spAutoFit/>
          </a:bodyPr>
          <a:lstStyle/>
          <a:p>
            <a:pPr fontAlgn="base"/>
            <a:r>
              <a:rPr lang="en-US" dirty="0" smtClean="0">
                <a:latin typeface="Akzidenz-Grotesk Std Regular"/>
              </a:rPr>
              <a:t>Data scientists requires to study the current app store data in Google play store to achieve our new app to relinquish success. Data scientists are posed with the below questions. </a:t>
            </a:r>
          </a:p>
          <a:p>
            <a:pPr marL="285750" indent="-285750" fontAlgn="base">
              <a:buFont typeface="Arial" panose="020B0604020202020204" pitchFamily="34" charset="0"/>
              <a:buChar char="•"/>
            </a:pPr>
            <a:endParaRPr lang="en-US" dirty="0">
              <a:latin typeface="Akzidenz-Grotesk Std Regular"/>
            </a:endParaRPr>
          </a:p>
          <a:p>
            <a:pPr marL="285750" indent="-285750" fontAlgn="base">
              <a:buFont typeface="Arial" panose="020B0604020202020204" pitchFamily="34" charset="0"/>
              <a:buChar char="•"/>
            </a:pPr>
            <a:r>
              <a:rPr lang="en-US" dirty="0" smtClean="0">
                <a:latin typeface="Akzidenz-Grotesk Std Regular"/>
              </a:rPr>
              <a:t>What </a:t>
            </a:r>
            <a:r>
              <a:rPr lang="en-US" dirty="0">
                <a:latin typeface="Akzidenz-Grotesk Std Regular"/>
              </a:rPr>
              <a:t>is the most common user Rating, Content Rating and Price in the app store</a:t>
            </a:r>
            <a:r>
              <a:rPr lang="en-US" dirty="0" smtClean="0">
                <a:latin typeface="Akzidenz-Grotesk Std Regular"/>
              </a:rPr>
              <a:t>?</a:t>
            </a:r>
          </a:p>
          <a:p>
            <a:pPr marL="285750" indent="-285750" fontAlgn="base">
              <a:buFont typeface="Arial" panose="020B0604020202020204" pitchFamily="34" charset="0"/>
              <a:buChar char="•"/>
            </a:pPr>
            <a:endParaRPr lang="en-US" dirty="0">
              <a:latin typeface="Akzidenz-Grotesk Std Regular"/>
            </a:endParaRPr>
          </a:p>
          <a:p>
            <a:pPr marL="285750" indent="-285750" fontAlgn="base">
              <a:buFont typeface="Arial" panose="020B0604020202020204" pitchFamily="34" charset="0"/>
              <a:buChar char="•"/>
            </a:pPr>
            <a:r>
              <a:rPr lang="en-US" dirty="0">
                <a:latin typeface="Akzidenz-Grotesk Std Regular"/>
              </a:rPr>
              <a:t>What is the relationship between user Rating and Content Rating, as well as the relationship between user Rating and Price?</a:t>
            </a:r>
          </a:p>
          <a:p>
            <a:pPr marL="285750" indent="-285750" fontAlgn="base">
              <a:buFont typeface="Arial" panose="020B0604020202020204" pitchFamily="34" charset="0"/>
              <a:buChar char="•"/>
            </a:pPr>
            <a:endParaRPr lang="en-US" dirty="0" smtClean="0">
              <a:latin typeface="Akzidenz-Grotesk Std Regular"/>
            </a:endParaRPr>
          </a:p>
          <a:p>
            <a:pPr marL="285750" indent="-285750" fontAlgn="base">
              <a:buFont typeface="Arial" panose="020B0604020202020204" pitchFamily="34" charset="0"/>
              <a:buChar char="•"/>
            </a:pPr>
            <a:r>
              <a:rPr lang="en-US" dirty="0" smtClean="0">
                <a:latin typeface="Akzidenz-Grotesk Std Regular"/>
              </a:rPr>
              <a:t>What </a:t>
            </a:r>
            <a:r>
              <a:rPr lang="en-US" dirty="0">
                <a:latin typeface="Akzidenz-Grotesk Std Regular"/>
              </a:rPr>
              <a:t>is the average of the Rating and Price of apps in the Google Play Store? What is the most common Content Rating</a:t>
            </a:r>
            <a:r>
              <a:rPr lang="en-US" dirty="0" smtClean="0">
                <a:latin typeface="Akzidenz-Grotesk Std Regular"/>
              </a:rPr>
              <a:t>?</a:t>
            </a:r>
          </a:p>
          <a:p>
            <a:pPr marL="285750" indent="-285750" fontAlgn="base">
              <a:buFont typeface="Arial" panose="020B0604020202020204" pitchFamily="34" charset="0"/>
              <a:buChar char="•"/>
            </a:pPr>
            <a:endParaRPr lang="en-US" dirty="0">
              <a:latin typeface="Akzidenz-Grotesk Std Regular"/>
            </a:endParaRPr>
          </a:p>
          <a:p>
            <a:pPr marL="285750" indent="-285750" fontAlgn="base">
              <a:buFont typeface="Arial" panose="020B0604020202020204" pitchFamily="34" charset="0"/>
              <a:buChar char="•"/>
            </a:pPr>
            <a:r>
              <a:rPr lang="en-US" dirty="0">
                <a:latin typeface="Akzidenz-Grotesk Std Regular"/>
              </a:rPr>
              <a:t>How do both Content Rating and Price impact user </a:t>
            </a:r>
            <a:r>
              <a:rPr lang="en-US" dirty="0" smtClean="0">
                <a:latin typeface="Akzidenz-Grotesk Std Regular"/>
              </a:rPr>
              <a:t>Rating?</a:t>
            </a:r>
            <a:endParaRPr lang="en-US" dirty="0">
              <a:latin typeface="Akzidenz-Grotesk Std Regular"/>
            </a:endParaRPr>
          </a:p>
          <a:p>
            <a:pPr marL="285750" indent="-285750" fontAlgn="base">
              <a:buFont typeface="Arial" panose="020B0604020202020204" pitchFamily="34" charset="0"/>
              <a:buChar char="•"/>
            </a:pPr>
            <a:endParaRPr lang="en-US" sz="2000" dirty="0"/>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346580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685449"/>
            <a:ext cx="8037926" cy="2893100"/>
          </a:xfrm>
          <a:prstGeom prst="rect">
            <a:avLst/>
          </a:prstGeom>
          <a:noFill/>
        </p:spPr>
        <p:txBody>
          <a:bodyPr wrap="square" rtlCol="0">
            <a:spAutoFit/>
          </a:bodyPr>
          <a:lstStyle/>
          <a:p>
            <a:pPr fontAlgn="base"/>
            <a:r>
              <a:rPr lang="en-US" sz="2000" dirty="0" smtClean="0"/>
              <a:t> </a:t>
            </a:r>
          </a:p>
          <a:p>
            <a:pPr marL="285750" indent="-285750" fontAlgn="base">
              <a:buFont typeface="Arial" panose="020B0604020202020204" pitchFamily="34" charset="0"/>
              <a:buChar char="•"/>
            </a:pPr>
            <a:endParaRPr lang="en-US" sz="2000" dirty="0"/>
          </a:p>
          <a:p>
            <a:pPr fontAlgn="base"/>
            <a:r>
              <a:rPr lang="en-US" sz="3600" dirty="0" smtClean="0">
                <a:latin typeface="Akzidenz-Grotesk Std Regular"/>
              </a:rPr>
              <a:t>What </a:t>
            </a:r>
            <a:r>
              <a:rPr lang="en-US" sz="3600" dirty="0">
                <a:latin typeface="Akzidenz-Grotesk Std Regular"/>
              </a:rPr>
              <a:t>is the most common user Rating, Content Rating and Price in the app store</a:t>
            </a:r>
            <a:r>
              <a:rPr lang="en-US" sz="3600" dirty="0" smtClean="0">
                <a:latin typeface="Akzidenz-Grotesk Std Regular"/>
              </a:rPr>
              <a:t>?</a:t>
            </a:r>
          </a:p>
          <a:p>
            <a:pPr marL="285750" indent="-285750" fontAlgn="base">
              <a:buFont typeface="Arial" panose="020B0604020202020204" pitchFamily="34" charset="0"/>
              <a:buChar char="•"/>
            </a:pPr>
            <a:endParaRPr lang="en-US" sz="2000" dirty="0">
              <a:latin typeface="Akzidenz-Grotesk Std Regular"/>
            </a:endParaRPr>
          </a:p>
          <a:p>
            <a:endParaRPr lang="en-US" sz="1400" dirty="0">
              <a:latin typeface="Akzidenz-Grotesk Std Regular"/>
              <a:cs typeface="Akzidenz-Grotesk Std Regular"/>
            </a:endParaRPr>
          </a:p>
        </p:txBody>
      </p:sp>
    </p:spTree>
    <p:extLst>
      <p:ext uri="{BB962C8B-B14F-4D97-AF65-F5344CB8AC3E}">
        <p14:creationId xmlns:p14="http://schemas.microsoft.com/office/powerpoint/2010/main" val="2513339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51893" y="1172983"/>
            <a:ext cx="8037926" cy="615553"/>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dirty="0" smtClean="0"/>
              <a:t>Public data set of Google play store available through web scrapping</a:t>
            </a:r>
          </a:p>
          <a:p>
            <a:endParaRPr lang="en-US" sz="1400" dirty="0">
              <a:latin typeface="Akzidenz-Grotesk Std Regular"/>
              <a:cs typeface="Akzidenz-Grotesk Std Regular"/>
            </a:endParaRPr>
          </a:p>
        </p:txBody>
      </p:sp>
      <p:sp>
        <p:nvSpPr>
          <p:cNvPr id="3" name="Title 1"/>
          <p:cNvSpPr>
            <a:spLocks noGrp="1"/>
          </p:cNvSpPr>
          <p:nvPr>
            <p:ph type="title"/>
          </p:nvPr>
        </p:nvSpPr>
        <p:spPr>
          <a:xfrm>
            <a:off x="551893" y="315733"/>
            <a:ext cx="8229600" cy="857250"/>
          </a:xfrm>
        </p:spPr>
        <p:txBody>
          <a:bodyPr/>
          <a:lstStyle/>
          <a:p>
            <a:r>
              <a:rPr lang="en-US" dirty="0" smtClean="0"/>
              <a:t>Working with the data</a:t>
            </a:r>
            <a:endParaRPr lang="en-US" dirty="0"/>
          </a:p>
        </p:txBody>
      </p:sp>
      <p:pic>
        <p:nvPicPr>
          <p:cNvPr id="2" name="Picture 1"/>
          <p:cNvPicPr>
            <a:picLocks noChangeAspect="1"/>
          </p:cNvPicPr>
          <p:nvPr/>
        </p:nvPicPr>
        <p:blipFill>
          <a:blip r:embed="rId2"/>
          <a:stretch>
            <a:fillRect/>
          </a:stretch>
        </p:blipFill>
        <p:spPr>
          <a:xfrm>
            <a:off x="185128" y="1557960"/>
            <a:ext cx="8963130" cy="123340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171524426"/>
              </p:ext>
            </p:extLst>
          </p:nvPr>
        </p:nvGraphicFramePr>
        <p:xfrm>
          <a:off x="556151" y="2959694"/>
          <a:ext cx="2847034" cy="1483360"/>
        </p:xfrm>
        <a:graphic>
          <a:graphicData uri="http://schemas.openxmlformats.org/drawingml/2006/table">
            <a:tbl>
              <a:tblPr firstRow="1" bandRow="1">
                <a:tableStyleId>{5C22544A-7EE6-4342-B048-85BDC9FD1C3A}</a:tableStyleId>
              </a:tblPr>
              <a:tblGrid>
                <a:gridCol w="1410120"/>
                <a:gridCol w="1436914"/>
              </a:tblGrid>
              <a:tr h="370840">
                <a:tc gridSpan="2">
                  <a:txBody>
                    <a:bodyPr/>
                    <a:lstStyle/>
                    <a:p>
                      <a:pPr algn="ctr"/>
                      <a:r>
                        <a:rPr lang="en-US" sz="1600" dirty="0" smtClean="0"/>
                        <a:t>Variables</a:t>
                      </a:r>
                      <a:endParaRPr lang="en-US" sz="1200" dirty="0"/>
                    </a:p>
                  </a:txBody>
                  <a:tcPr/>
                </a:tc>
                <a:tc hMerge="1">
                  <a:txBody>
                    <a:bodyPr/>
                    <a:lstStyle/>
                    <a:p>
                      <a:endParaRPr lang="en-US" dirty="0"/>
                    </a:p>
                  </a:txBody>
                  <a:tcPr/>
                </a:tc>
              </a:tr>
              <a:tr h="370840">
                <a:tc>
                  <a:txBody>
                    <a:bodyPr/>
                    <a:lstStyle/>
                    <a:p>
                      <a:r>
                        <a:rPr lang="en-US" sz="1200" dirty="0" smtClean="0"/>
                        <a:t>App Name</a:t>
                      </a:r>
                      <a:endParaRPr lang="en-US" sz="1200" dirty="0"/>
                    </a:p>
                  </a:txBody>
                  <a:tcPr/>
                </a:tc>
                <a:tc>
                  <a:txBody>
                    <a:bodyPr/>
                    <a:lstStyle/>
                    <a:p>
                      <a:r>
                        <a:rPr lang="en-US" sz="1200" dirty="0" smtClean="0"/>
                        <a:t>Category</a:t>
                      </a:r>
                      <a:endParaRPr lang="en-US" sz="1200" dirty="0"/>
                    </a:p>
                  </a:txBody>
                  <a:tcPr/>
                </a:tc>
              </a:tr>
              <a:tr h="370840">
                <a:tc>
                  <a:txBody>
                    <a:bodyPr/>
                    <a:lstStyle/>
                    <a:p>
                      <a:r>
                        <a:rPr lang="en-US" sz="1200" dirty="0" smtClean="0"/>
                        <a:t>Rating</a:t>
                      </a:r>
                      <a:endParaRPr lang="en-US" sz="1200" dirty="0"/>
                    </a:p>
                  </a:txBody>
                  <a:tcPr/>
                </a:tc>
                <a:tc>
                  <a:txBody>
                    <a:bodyPr/>
                    <a:lstStyle/>
                    <a:p>
                      <a:r>
                        <a:rPr lang="en-US" sz="1200" dirty="0" smtClean="0"/>
                        <a:t>Reviews</a:t>
                      </a:r>
                      <a:endParaRPr lang="en-US" sz="1200" dirty="0"/>
                    </a:p>
                  </a:txBody>
                  <a:tcPr/>
                </a:tc>
              </a:tr>
              <a:tr h="370840">
                <a:tc>
                  <a:txBody>
                    <a:bodyPr/>
                    <a:lstStyle/>
                    <a:p>
                      <a:r>
                        <a:rPr lang="en-US" sz="1200" dirty="0" smtClean="0"/>
                        <a:t>Size</a:t>
                      </a:r>
                      <a:endParaRPr lang="en-US" sz="1200" dirty="0"/>
                    </a:p>
                  </a:txBody>
                  <a:tcPr/>
                </a:tc>
                <a:tc>
                  <a:txBody>
                    <a:bodyPr/>
                    <a:lstStyle/>
                    <a:p>
                      <a:r>
                        <a:rPr lang="en-US" sz="1200" dirty="0" smtClean="0"/>
                        <a:t>Installs</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65904028"/>
              </p:ext>
            </p:extLst>
          </p:nvPr>
        </p:nvGraphicFramePr>
        <p:xfrm>
          <a:off x="5354095" y="2959694"/>
          <a:ext cx="2847034" cy="1854200"/>
        </p:xfrm>
        <a:graphic>
          <a:graphicData uri="http://schemas.openxmlformats.org/drawingml/2006/table">
            <a:tbl>
              <a:tblPr firstRow="1" bandRow="1">
                <a:tableStyleId>{5C22544A-7EE6-4342-B048-85BDC9FD1C3A}</a:tableStyleId>
              </a:tblPr>
              <a:tblGrid>
                <a:gridCol w="1410120"/>
                <a:gridCol w="1436914"/>
              </a:tblGrid>
              <a:tr h="370840">
                <a:tc gridSpan="2">
                  <a:txBody>
                    <a:bodyPr/>
                    <a:lstStyle/>
                    <a:p>
                      <a:pPr algn="ctr"/>
                      <a:r>
                        <a:rPr lang="en-US" sz="1600" dirty="0" smtClean="0"/>
                        <a:t>Variables</a:t>
                      </a:r>
                      <a:endParaRPr lang="en-US" sz="1200" dirty="0"/>
                    </a:p>
                  </a:txBody>
                  <a:tcPr/>
                </a:tc>
                <a:tc hMerge="1">
                  <a:txBody>
                    <a:bodyPr/>
                    <a:lstStyle/>
                    <a:p>
                      <a:endParaRPr lang="en-US" dirty="0"/>
                    </a:p>
                  </a:txBody>
                  <a:tcPr/>
                </a:tc>
              </a:tr>
              <a:tr h="370840">
                <a:tc>
                  <a:txBody>
                    <a:bodyPr/>
                    <a:lstStyle/>
                    <a:p>
                      <a:r>
                        <a:rPr lang="en-US" sz="1200" dirty="0" smtClean="0"/>
                        <a:t>Type</a:t>
                      </a:r>
                      <a:endParaRPr lang="en-US" sz="1200" dirty="0"/>
                    </a:p>
                  </a:txBody>
                  <a:tcPr/>
                </a:tc>
                <a:tc>
                  <a:txBody>
                    <a:bodyPr/>
                    <a:lstStyle/>
                    <a:p>
                      <a:r>
                        <a:rPr lang="en-US" sz="1200" dirty="0" smtClean="0"/>
                        <a:t>Price</a:t>
                      </a:r>
                      <a:endParaRPr lang="en-US" sz="1200" dirty="0"/>
                    </a:p>
                  </a:txBody>
                  <a:tcPr/>
                </a:tc>
              </a:tr>
              <a:tr h="370840">
                <a:tc>
                  <a:txBody>
                    <a:bodyPr/>
                    <a:lstStyle/>
                    <a:p>
                      <a:r>
                        <a:rPr lang="en-US" sz="1200" dirty="0" smtClean="0"/>
                        <a:t>Content of Rating</a:t>
                      </a:r>
                      <a:endParaRPr lang="en-US" sz="1200" dirty="0"/>
                    </a:p>
                  </a:txBody>
                  <a:tcPr/>
                </a:tc>
                <a:tc>
                  <a:txBody>
                    <a:bodyPr/>
                    <a:lstStyle/>
                    <a:p>
                      <a:r>
                        <a:rPr lang="en-US" sz="1200" dirty="0" smtClean="0"/>
                        <a:t>Genres</a:t>
                      </a:r>
                      <a:endParaRPr lang="en-US" sz="1200" dirty="0"/>
                    </a:p>
                  </a:txBody>
                  <a:tcPr/>
                </a:tc>
              </a:tr>
              <a:tr h="370840">
                <a:tc>
                  <a:txBody>
                    <a:bodyPr/>
                    <a:lstStyle/>
                    <a:p>
                      <a:r>
                        <a:rPr lang="en-US" sz="1200" dirty="0" smtClean="0"/>
                        <a:t>Last updated</a:t>
                      </a:r>
                      <a:endParaRPr lang="en-US" sz="1200" dirty="0"/>
                    </a:p>
                  </a:txBody>
                  <a:tcPr/>
                </a:tc>
                <a:tc>
                  <a:txBody>
                    <a:bodyPr/>
                    <a:lstStyle/>
                    <a:p>
                      <a:r>
                        <a:rPr lang="en-US" sz="1200" dirty="0" smtClean="0"/>
                        <a:t>Current version</a:t>
                      </a:r>
                      <a:endParaRPr lang="en-US" sz="1200" dirty="0"/>
                    </a:p>
                  </a:txBody>
                  <a:tcPr/>
                </a:tc>
              </a:tr>
              <a:tr h="370840">
                <a:tc>
                  <a:txBody>
                    <a:bodyPr/>
                    <a:lstStyle/>
                    <a:p>
                      <a:r>
                        <a:rPr lang="en-US" sz="1200" dirty="0" smtClean="0"/>
                        <a:t>Android version</a:t>
                      </a:r>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1131714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51893" y="315733"/>
            <a:ext cx="8229600" cy="857250"/>
          </a:xfrm>
        </p:spPr>
        <p:txBody>
          <a:bodyPr/>
          <a:lstStyle/>
          <a:p>
            <a:r>
              <a:rPr lang="en-US" dirty="0" smtClean="0"/>
              <a:t>Working with the data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2895400"/>
              </p:ext>
            </p:extLst>
          </p:nvPr>
        </p:nvGraphicFramePr>
        <p:xfrm>
          <a:off x="3908810" y="1199758"/>
          <a:ext cx="2572377" cy="2915854"/>
        </p:xfrm>
        <a:graphic>
          <a:graphicData uri="http://schemas.openxmlformats.org/drawingml/2006/table">
            <a:tbl>
              <a:tblPr firstRow="1" bandRow="1">
                <a:tableStyleId>{5C22544A-7EE6-4342-B048-85BDC9FD1C3A}</a:tableStyleId>
              </a:tblPr>
              <a:tblGrid>
                <a:gridCol w="785371"/>
                <a:gridCol w="1787006"/>
              </a:tblGrid>
              <a:tr h="240798">
                <a:tc>
                  <a:txBody>
                    <a:bodyPr/>
                    <a:lstStyle/>
                    <a:p>
                      <a:r>
                        <a:rPr lang="en-US" sz="1100" dirty="0" smtClean="0"/>
                        <a:t>Variable</a:t>
                      </a:r>
                      <a:endParaRPr lang="en-US" sz="1100" dirty="0"/>
                    </a:p>
                  </a:txBody>
                  <a:tcPr/>
                </a:tc>
                <a:tc>
                  <a:txBody>
                    <a:bodyPr/>
                    <a:lstStyle/>
                    <a:p>
                      <a:r>
                        <a:rPr lang="en-US" sz="1100" dirty="0" smtClean="0"/>
                        <a:t>Type/Values</a:t>
                      </a:r>
                      <a:endParaRPr lang="en-US" sz="1100" dirty="0"/>
                    </a:p>
                  </a:txBody>
                  <a:tcPr/>
                </a:tc>
              </a:tr>
              <a:tr h="1083586">
                <a:tc>
                  <a:txBody>
                    <a:bodyPr/>
                    <a:lstStyle/>
                    <a:p>
                      <a:r>
                        <a:rPr lang="en-US" sz="1100" dirty="0" smtClean="0"/>
                        <a:t>Category</a:t>
                      </a:r>
                      <a:endParaRPr lang="en-US" sz="1100" dirty="0"/>
                    </a:p>
                  </a:txBody>
                  <a:tcPr/>
                </a:tc>
                <a:tc>
                  <a:txBody>
                    <a:bodyPr/>
                    <a:lstStyle/>
                    <a:p>
                      <a:r>
                        <a:rPr lang="en-US" sz="1100" dirty="0" smtClean="0"/>
                        <a:t>ART_AND_DESIGN</a:t>
                      </a:r>
                    </a:p>
                    <a:p>
                      <a:r>
                        <a:rPr lang="en-US" sz="1100" dirty="0" smtClean="0"/>
                        <a:t>AUTO_AND_VEHICLES</a:t>
                      </a:r>
                    </a:p>
                    <a:p>
                      <a:r>
                        <a:rPr lang="en-US" sz="1100" dirty="0" smtClean="0"/>
                        <a:t>BEAUTY</a:t>
                      </a:r>
                    </a:p>
                    <a:p>
                      <a:r>
                        <a:rPr lang="en-US" sz="1100" dirty="0" smtClean="0"/>
                        <a:t>BOOKS_AND_REFERENCE</a:t>
                      </a:r>
                    </a:p>
                    <a:p>
                      <a:r>
                        <a:rPr lang="en-US" sz="1100" dirty="0" smtClean="0"/>
                        <a:t>BUSINESS</a:t>
                      </a:r>
                    </a:p>
                    <a:p>
                      <a:r>
                        <a:rPr lang="en-US" sz="1100" dirty="0" smtClean="0"/>
                        <a:t>SPORTS</a:t>
                      </a:r>
                      <a:endParaRPr lang="en-US" sz="1100" dirty="0"/>
                    </a:p>
                  </a:txBody>
                  <a:tcPr/>
                </a:tc>
              </a:tr>
              <a:tr h="307351">
                <a:tc>
                  <a:txBody>
                    <a:bodyPr/>
                    <a:lstStyle/>
                    <a:p>
                      <a:r>
                        <a:rPr lang="en-US" sz="1100" dirty="0" smtClean="0"/>
                        <a:t>Type</a:t>
                      </a:r>
                      <a:endParaRPr lang="en-US" sz="1100" dirty="0"/>
                    </a:p>
                  </a:txBody>
                  <a:tcPr/>
                </a:tc>
                <a:tc>
                  <a:txBody>
                    <a:bodyPr/>
                    <a:lstStyle/>
                    <a:p>
                      <a:r>
                        <a:rPr lang="en-US" sz="1100" dirty="0" smtClean="0"/>
                        <a:t>Free, Paid</a:t>
                      </a:r>
                      <a:endParaRPr lang="en-US" sz="1100" dirty="0"/>
                    </a:p>
                  </a:txBody>
                  <a:tcPr/>
                </a:tc>
              </a:tr>
              <a:tr h="1252143">
                <a:tc>
                  <a:txBody>
                    <a:bodyPr/>
                    <a:lstStyle/>
                    <a:p>
                      <a:r>
                        <a:rPr lang="en-US" sz="1100" dirty="0" smtClean="0"/>
                        <a:t>Content Rating</a:t>
                      </a:r>
                      <a:endParaRPr lang="en-US" sz="1100" dirty="0"/>
                    </a:p>
                  </a:txBody>
                  <a:tcPr/>
                </a:tc>
                <a:tc>
                  <a:txBody>
                    <a:bodyPr/>
                    <a:lstStyle/>
                    <a:p>
                      <a:r>
                        <a:rPr lang="en-US" sz="1100" dirty="0" smtClean="0"/>
                        <a:t>Adults only 18+</a:t>
                      </a:r>
                    </a:p>
                    <a:p>
                      <a:r>
                        <a:rPr lang="en-US" sz="1100" dirty="0" smtClean="0"/>
                        <a:t>Everyone</a:t>
                      </a:r>
                    </a:p>
                    <a:p>
                      <a:r>
                        <a:rPr lang="en-US" sz="1100" dirty="0" smtClean="0"/>
                        <a:t>Everyone 10+</a:t>
                      </a:r>
                    </a:p>
                    <a:p>
                      <a:r>
                        <a:rPr lang="en-US" sz="1100" dirty="0" smtClean="0"/>
                        <a:t>Mature 17+</a:t>
                      </a:r>
                    </a:p>
                    <a:p>
                      <a:r>
                        <a:rPr lang="en-US" sz="1100" dirty="0" smtClean="0"/>
                        <a:t>Teen</a:t>
                      </a:r>
                    </a:p>
                    <a:p>
                      <a:r>
                        <a:rPr lang="en-US" sz="1100" dirty="0" smtClean="0"/>
                        <a:t>Unrated</a:t>
                      </a:r>
                      <a:endParaRPr lang="en-US" sz="11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70716942"/>
              </p:ext>
            </p:extLst>
          </p:nvPr>
        </p:nvGraphicFramePr>
        <p:xfrm>
          <a:off x="6540709" y="1199759"/>
          <a:ext cx="2240784" cy="2915853"/>
        </p:xfrm>
        <a:graphic>
          <a:graphicData uri="http://schemas.openxmlformats.org/drawingml/2006/table">
            <a:tbl>
              <a:tblPr firstRow="1" bandRow="1">
                <a:tableStyleId>{5C22544A-7EE6-4342-B048-85BDC9FD1C3A}</a:tableStyleId>
              </a:tblPr>
              <a:tblGrid>
                <a:gridCol w="851612"/>
                <a:gridCol w="1389172"/>
              </a:tblGrid>
              <a:tr h="268633">
                <a:tc>
                  <a:txBody>
                    <a:bodyPr/>
                    <a:lstStyle/>
                    <a:p>
                      <a:r>
                        <a:rPr lang="en-US" sz="1100" dirty="0" smtClean="0"/>
                        <a:t>Variable</a:t>
                      </a:r>
                      <a:endParaRPr lang="en-US" sz="1100" dirty="0"/>
                    </a:p>
                  </a:txBody>
                  <a:tcPr/>
                </a:tc>
                <a:tc>
                  <a:txBody>
                    <a:bodyPr/>
                    <a:lstStyle/>
                    <a:p>
                      <a:r>
                        <a:rPr lang="en-US" sz="1100" dirty="0" smtClean="0"/>
                        <a:t>Type/Values</a:t>
                      </a:r>
                      <a:endParaRPr lang="en-US" sz="1100" dirty="0"/>
                    </a:p>
                  </a:txBody>
                  <a:tcPr/>
                </a:tc>
              </a:tr>
              <a:tr h="1103468">
                <a:tc>
                  <a:txBody>
                    <a:bodyPr/>
                    <a:lstStyle/>
                    <a:p>
                      <a:r>
                        <a:rPr lang="en-US" sz="1100" dirty="0" smtClean="0"/>
                        <a:t>Genres</a:t>
                      </a:r>
                      <a:endParaRPr lang="en-US" sz="1100" dirty="0"/>
                    </a:p>
                  </a:txBody>
                  <a:tcPr/>
                </a:tc>
                <a:tc>
                  <a:txBody>
                    <a:bodyPr/>
                    <a:lstStyle/>
                    <a:p>
                      <a:r>
                        <a:rPr lang="en-US" sz="1100" dirty="0" smtClean="0"/>
                        <a:t>Action</a:t>
                      </a:r>
                    </a:p>
                    <a:p>
                      <a:r>
                        <a:rPr lang="en-US" sz="1100" dirty="0" smtClean="0"/>
                        <a:t>Action &amp; Adventure</a:t>
                      </a:r>
                    </a:p>
                    <a:p>
                      <a:r>
                        <a:rPr lang="en-US" sz="1100" dirty="0" smtClean="0"/>
                        <a:t>Auto</a:t>
                      </a:r>
                      <a:r>
                        <a:rPr lang="en-US" sz="1100" baseline="0" dirty="0" smtClean="0"/>
                        <a:t> &amp; Vehicles</a:t>
                      </a:r>
                    </a:p>
                    <a:p>
                      <a:r>
                        <a:rPr lang="en-US" sz="1100" baseline="0" dirty="0" smtClean="0"/>
                        <a:t>Beauty</a:t>
                      </a:r>
                    </a:p>
                    <a:p>
                      <a:r>
                        <a:rPr lang="en-US" sz="1100" baseline="0" dirty="0" smtClean="0"/>
                        <a:t>Social</a:t>
                      </a:r>
                    </a:p>
                    <a:p>
                      <a:r>
                        <a:rPr lang="en-US" sz="1100" baseline="0" dirty="0" smtClean="0"/>
                        <a:t>Sports</a:t>
                      </a:r>
                      <a:endParaRPr lang="en-US" sz="1100" dirty="0"/>
                    </a:p>
                  </a:txBody>
                  <a:tcPr/>
                </a:tc>
              </a:tr>
              <a:tr h="268633">
                <a:tc>
                  <a:txBody>
                    <a:bodyPr/>
                    <a:lstStyle/>
                    <a:p>
                      <a:r>
                        <a:rPr lang="en-US" sz="1100" dirty="0" smtClean="0"/>
                        <a:t>Installs</a:t>
                      </a:r>
                      <a:endParaRPr lang="en-US" sz="1100" dirty="0"/>
                    </a:p>
                  </a:txBody>
                  <a:tcPr/>
                </a:tc>
                <a:tc>
                  <a:txBody>
                    <a:bodyPr/>
                    <a:lstStyle/>
                    <a:p>
                      <a:r>
                        <a:rPr lang="en-US" sz="1100" dirty="0" smtClean="0"/>
                        <a:t>Numeric </a:t>
                      </a:r>
                      <a:endParaRPr lang="en-US" sz="1100" dirty="0"/>
                    </a:p>
                  </a:txBody>
                  <a:tcPr/>
                </a:tc>
              </a:tr>
              <a:tr h="1275119">
                <a:tc>
                  <a:txBody>
                    <a:bodyPr/>
                    <a:lstStyle/>
                    <a:p>
                      <a:r>
                        <a:rPr lang="en-US" sz="1100" dirty="0" smtClean="0"/>
                        <a:t>Price</a:t>
                      </a:r>
                      <a:endParaRPr lang="en-US" sz="1100" dirty="0"/>
                    </a:p>
                  </a:txBody>
                  <a:tcPr/>
                </a:tc>
                <a:tc>
                  <a:txBody>
                    <a:bodyPr/>
                    <a:lstStyle/>
                    <a:p>
                      <a:r>
                        <a:rPr lang="en-US" sz="1100" dirty="0" smtClean="0"/>
                        <a:t>$ value range from 0</a:t>
                      </a:r>
                      <a:r>
                        <a:rPr lang="en-US" sz="1100" baseline="0" dirty="0" smtClean="0"/>
                        <a:t> to 400 </a:t>
                      </a:r>
                      <a:endParaRPr lang="en-US" sz="1100" dirty="0" smtClean="0"/>
                    </a:p>
                    <a:p>
                      <a:endParaRPr lang="en-US" sz="1100" dirty="0"/>
                    </a:p>
                  </a:txBody>
                  <a:tcPr/>
                </a:tc>
              </a:tr>
            </a:tbl>
          </a:graphicData>
        </a:graphic>
      </p:graphicFrame>
      <p:sp>
        <p:nvSpPr>
          <p:cNvPr id="8" name="TextBox 7"/>
          <p:cNvSpPr txBox="1"/>
          <p:nvPr/>
        </p:nvSpPr>
        <p:spPr>
          <a:xfrm>
            <a:off x="551894" y="1172983"/>
            <a:ext cx="335691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Identify the valid values for the list of variables.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Perform data cleansing such as filling with </a:t>
            </a:r>
            <a:r>
              <a:rPr lang="en-US" sz="2000" dirty="0" err="1" smtClean="0"/>
              <a:t>NaaN</a:t>
            </a:r>
            <a:r>
              <a:rPr lang="en-US" sz="2000" dirty="0" smtClean="0"/>
              <a:t> values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Format the data into the correct columns</a:t>
            </a:r>
            <a:endParaRPr lang="en-US" sz="2000" dirty="0"/>
          </a:p>
        </p:txBody>
      </p:sp>
    </p:spTree>
    <p:extLst>
      <p:ext uri="{BB962C8B-B14F-4D97-AF65-F5344CB8AC3E}">
        <p14:creationId xmlns:p14="http://schemas.microsoft.com/office/powerpoint/2010/main" val="2829737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sz="2800" dirty="0"/>
              <a:t>Common user Rating, Content Rating and Price</a:t>
            </a:r>
            <a:endParaRPr lang="en-US" dirty="0"/>
          </a:p>
        </p:txBody>
      </p:sp>
      <p:sp>
        <p:nvSpPr>
          <p:cNvPr id="3" name="Text Placeholder 2"/>
          <p:cNvSpPr>
            <a:spLocks noGrp="1"/>
          </p:cNvSpPr>
          <p:nvPr>
            <p:ph type="body" idx="1"/>
          </p:nvPr>
        </p:nvSpPr>
        <p:spPr/>
        <p:txBody>
          <a:bodyPr/>
          <a:lstStyle/>
          <a:p>
            <a:r>
              <a:rPr lang="en-US" dirty="0" smtClean="0"/>
              <a:t>Price of all apps under 10</a:t>
            </a:r>
            <a:endParaRPr lang="en-US" dirty="0"/>
          </a:p>
        </p:txBody>
      </p:sp>
      <p:pic>
        <p:nvPicPr>
          <p:cNvPr id="1026" name="Picture 2" descr="https://lh6.googleusercontent.com/Dyibq9HIb3ivf3iAyHZFm7qKblACI2VLfqwXw2Wljq8mfJ3tYvcAi1CmbK6NJipKMRz6LNH_nHb5E3VVWf16Iabv0Sl6EWlzrvm9hI_6JIHs5FnOxtgRSTpXW-XKVleEW71S35S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1790946"/>
            <a:ext cx="4040188" cy="264269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22725" y="1556688"/>
            <a:ext cx="4059534"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Study Distribution of each variables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93% of apps are Free of the charge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 order to find the right price band for the app,  </a:t>
            </a:r>
          </a:p>
          <a:p>
            <a:pPr marL="742950" lvl="1" indent="-285750">
              <a:buFont typeface="Arial" panose="020B0604020202020204" pitchFamily="34" charset="0"/>
              <a:buChar char="•"/>
            </a:pPr>
            <a:r>
              <a:rPr lang="en-US" dirty="0" smtClean="0"/>
              <a:t>Exclude Free apps to determine the right pricing range for our app</a:t>
            </a:r>
            <a:endParaRPr lang="en-US" dirty="0"/>
          </a:p>
        </p:txBody>
      </p:sp>
    </p:spTree>
    <p:extLst>
      <p:ext uri="{BB962C8B-B14F-4D97-AF65-F5344CB8AC3E}">
        <p14:creationId xmlns:p14="http://schemas.microsoft.com/office/powerpoint/2010/main" val="77937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sz="2800" dirty="0"/>
              <a:t>Common user Rating, Content Rating and Price</a:t>
            </a:r>
            <a:endParaRPr lang="en-US" dirty="0"/>
          </a:p>
        </p:txBody>
      </p:sp>
      <p:sp>
        <p:nvSpPr>
          <p:cNvPr id="3" name="Text Placeholder 2"/>
          <p:cNvSpPr>
            <a:spLocks noGrp="1"/>
          </p:cNvSpPr>
          <p:nvPr>
            <p:ph type="body" idx="1"/>
          </p:nvPr>
        </p:nvSpPr>
        <p:spPr/>
        <p:txBody>
          <a:bodyPr/>
          <a:lstStyle/>
          <a:p>
            <a:r>
              <a:rPr lang="en-US" dirty="0" smtClean="0"/>
              <a:t>Price of all apps greater than 0</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22725" y="1556688"/>
            <a:ext cx="4059534"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Validate exclusion of Free apps did not skew the data in Content rating &amp; App rating.</a:t>
            </a:r>
          </a:p>
          <a:p>
            <a:pPr marL="285750" indent="-285750">
              <a:buFont typeface="Arial" panose="020B0604020202020204" pitchFamily="34" charset="0"/>
              <a:buChar char="•"/>
            </a:pPr>
            <a:r>
              <a:rPr lang="en-US" sz="1400" dirty="0" smtClean="0"/>
              <a:t>Compare Histograms of Content rating and user rating with free apps and without free apps.</a:t>
            </a:r>
            <a:endParaRPr lang="en-US" sz="1400" dirty="0"/>
          </a:p>
          <a:p>
            <a:pPr marL="285750" indent="-285750">
              <a:buFont typeface="Arial" panose="020B0604020202020204" pitchFamily="34" charset="0"/>
              <a:buChar char="•"/>
            </a:pPr>
            <a:r>
              <a:rPr lang="en-US" sz="1400" dirty="0" smtClean="0"/>
              <a:t>Convert  content rating into values for linear regression</a:t>
            </a:r>
          </a:p>
          <a:p>
            <a:endParaRPr lang="en-US" dirty="0"/>
          </a:p>
        </p:txBody>
      </p:sp>
      <p:sp>
        <p:nvSpPr>
          <p:cNvPr id="10" name="Content Placeholder 9"/>
          <p:cNvSpPr>
            <a:spLocks noGrp="1"/>
          </p:cNvSpPr>
          <p:nvPr>
            <p:ph sz="half" idx="2"/>
          </p:nvPr>
        </p:nvSpPr>
        <p:spPr/>
        <p:txBody>
          <a:bodyPr/>
          <a:lstStyle/>
          <a:p>
            <a:endParaRPr lang="en-US"/>
          </a:p>
        </p:txBody>
      </p:sp>
      <p:pic>
        <p:nvPicPr>
          <p:cNvPr id="1036" name="Picture 12" descr="https://lh6.googleusercontent.com/ZGkauMqSORh3MEEvaaa2I1camYc6A6P2QER25p2FPOKrqbceb4JrvRWtTaqVhnUTAD7J5ep5yrXRtJ-i9bTwlO6eeHXBCOLmcam3mxq9Cl7P0igfWXyJetUvPZsjvFPuRkMk8v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9" y="1610182"/>
            <a:ext cx="4095750" cy="2952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ontent Placeholder 3"/>
          <p:cNvGraphicFramePr>
            <a:graphicFrameLocks/>
          </p:cNvGraphicFramePr>
          <p:nvPr>
            <p:extLst>
              <p:ext uri="{D42A27DB-BD31-4B8C-83A1-F6EECF244321}">
                <p14:modId xmlns:p14="http://schemas.microsoft.com/office/powerpoint/2010/main" val="4039435909"/>
              </p:ext>
            </p:extLst>
          </p:nvPr>
        </p:nvGraphicFramePr>
        <p:xfrm>
          <a:off x="6197470" y="2828640"/>
          <a:ext cx="2306100" cy="1950038"/>
        </p:xfrm>
        <a:graphic>
          <a:graphicData uri="http://schemas.openxmlformats.org/drawingml/2006/table">
            <a:tbl>
              <a:tblPr firstRow="1" bandRow="1">
                <a:tableStyleId>{5C22544A-7EE6-4342-B048-85BDC9FD1C3A}</a:tableStyleId>
              </a:tblPr>
              <a:tblGrid>
                <a:gridCol w="1281167"/>
                <a:gridCol w="1024933"/>
              </a:tblGrid>
              <a:tr h="304118">
                <a:tc>
                  <a:txBody>
                    <a:bodyPr/>
                    <a:lstStyle/>
                    <a:p>
                      <a:r>
                        <a:rPr lang="en-US" sz="1200" dirty="0" smtClean="0"/>
                        <a:t>Content Rating</a:t>
                      </a:r>
                      <a:endParaRPr lang="en-US" sz="1200" dirty="0"/>
                    </a:p>
                  </a:txBody>
                  <a:tcPr/>
                </a:tc>
                <a:tc>
                  <a:txBody>
                    <a:bodyPr/>
                    <a:lstStyle/>
                    <a:p>
                      <a:r>
                        <a:rPr lang="en-US" sz="1200" dirty="0" smtClean="0"/>
                        <a:t>Value</a:t>
                      </a:r>
                      <a:endParaRPr lang="en-US" sz="1200" dirty="0"/>
                    </a:p>
                  </a:txBody>
                  <a:tcPr/>
                </a:tc>
              </a:tr>
              <a:tr h="267090">
                <a:tc>
                  <a:txBody>
                    <a:bodyPr/>
                    <a:lstStyle/>
                    <a:p>
                      <a:r>
                        <a:rPr lang="en-US" sz="1200" dirty="0" smtClean="0"/>
                        <a:t>Everyone</a:t>
                      </a:r>
                      <a:endParaRPr lang="en-US" sz="1200" dirty="0"/>
                    </a:p>
                  </a:txBody>
                  <a:tcPr/>
                </a:tc>
                <a:tc>
                  <a:txBody>
                    <a:bodyPr/>
                    <a:lstStyle/>
                    <a:p>
                      <a:r>
                        <a:rPr lang="en-US" sz="1200" dirty="0" smtClean="0"/>
                        <a:t>0</a:t>
                      </a:r>
                      <a:endParaRPr lang="en-US" sz="1200" dirty="0"/>
                    </a:p>
                  </a:txBody>
                  <a:tcPr/>
                </a:tc>
              </a:tr>
              <a:tr h="267090">
                <a:tc>
                  <a:txBody>
                    <a:bodyPr/>
                    <a:lstStyle/>
                    <a:p>
                      <a:r>
                        <a:rPr lang="en-US" sz="1200" dirty="0" smtClean="0"/>
                        <a:t>Mature 17+</a:t>
                      </a:r>
                      <a:endParaRPr lang="en-US" sz="1200" dirty="0"/>
                    </a:p>
                  </a:txBody>
                  <a:tcPr/>
                </a:tc>
                <a:tc>
                  <a:txBody>
                    <a:bodyPr/>
                    <a:lstStyle/>
                    <a:p>
                      <a:r>
                        <a:rPr lang="en-US" sz="1200" dirty="0" smtClean="0"/>
                        <a:t>1</a:t>
                      </a:r>
                      <a:endParaRPr lang="en-US" sz="1200" dirty="0"/>
                    </a:p>
                  </a:txBody>
                  <a:tcPr/>
                </a:tc>
              </a:tr>
              <a:tr h="267090">
                <a:tc>
                  <a:txBody>
                    <a:bodyPr/>
                    <a:lstStyle/>
                    <a:p>
                      <a:r>
                        <a:rPr lang="en-US" sz="1200" dirty="0" smtClean="0"/>
                        <a:t>Everyone 10+</a:t>
                      </a:r>
                      <a:endParaRPr lang="en-US" sz="1200" dirty="0"/>
                    </a:p>
                  </a:txBody>
                  <a:tcPr/>
                </a:tc>
                <a:tc>
                  <a:txBody>
                    <a:bodyPr/>
                    <a:lstStyle/>
                    <a:p>
                      <a:r>
                        <a:rPr lang="en-US" sz="1200" dirty="0" smtClean="0"/>
                        <a:t>2</a:t>
                      </a:r>
                      <a:endParaRPr lang="en-US" sz="1200" dirty="0"/>
                    </a:p>
                  </a:txBody>
                  <a:tcPr/>
                </a:tc>
              </a:tr>
              <a:tr h="267090">
                <a:tc>
                  <a:txBody>
                    <a:bodyPr/>
                    <a:lstStyle/>
                    <a:p>
                      <a:r>
                        <a:rPr lang="en-US" sz="1200" dirty="0" smtClean="0"/>
                        <a:t>Teen</a:t>
                      </a:r>
                      <a:endParaRPr lang="en-US" sz="1200" dirty="0"/>
                    </a:p>
                  </a:txBody>
                  <a:tcPr/>
                </a:tc>
                <a:tc>
                  <a:txBody>
                    <a:bodyPr/>
                    <a:lstStyle/>
                    <a:p>
                      <a:r>
                        <a:rPr lang="en-US" sz="1200" dirty="0" smtClean="0"/>
                        <a:t>3</a:t>
                      </a:r>
                      <a:endParaRPr lang="en-US" sz="1200" dirty="0"/>
                    </a:p>
                  </a:txBody>
                  <a:tcPr/>
                </a:tc>
              </a:tr>
              <a:tr h="267090">
                <a:tc>
                  <a:txBody>
                    <a:bodyPr/>
                    <a:lstStyle/>
                    <a:p>
                      <a:r>
                        <a:rPr lang="en-US" sz="1200" dirty="0" smtClean="0"/>
                        <a:t>Unrated</a:t>
                      </a:r>
                      <a:endParaRPr lang="en-US" sz="1200" dirty="0"/>
                    </a:p>
                  </a:txBody>
                  <a:tcPr/>
                </a:tc>
                <a:tc>
                  <a:txBody>
                    <a:bodyPr/>
                    <a:lstStyle/>
                    <a:p>
                      <a:r>
                        <a:rPr lang="en-US" sz="1200" dirty="0" smtClean="0"/>
                        <a:t>4</a:t>
                      </a:r>
                      <a:endParaRPr lang="en-US" sz="1200" dirty="0"/>
                    </a:p>
                  </a:txBody>
                  <a:tcPr/>
                </a:tc>
              </a:tr>
              <a:tr h="267090">
                <a:tc>
                  <a:txBody>
                    <a:bodyPr/>
                    <a:lstStyle/>
                    <a:p>
                      <a:r>
                        <a:rPr lang="en-US" sz="1200" dirty="0" smtClean="0"/>
                        <a:t>Adult only 18 +</a:t>
                      </a:r>
                      <a:endParaRPr lang="en-US" sz="1200" dirty="0"/>
                    </a:p>
                  </a:txBody>
                  <a:tcPr/>
                </a:tc>
                <a:tc>
                  <a:txBody>
                    <a:bodyPr/>
                    <a:lstStyle/>
                    <a:p>
                      <a:r>
                        <a:rPr lang="en-US" sz="1200" dirty="0" smtClean="0"/>
                        <a:t>5</a:t>
                      </a:r>
                      <a:endParaRPr lang="en-US" sz="1200" dirty="0"/>
                    </a:p>
                  </a:txBody>
                  <a:tcPr/>
                </a:tc>
              </a:tr>
            </a:tbl>
          </a:graphicData>
        </a:graphic>
      </p:graphicFrame>
    </p:spTree>
    <p:extLst>
      <p:ext uri="{BB962C8B-B14F-4D97-AF65-F5344CB8AC3E}">
        <p14:creationId xmlns:p14="http://schemas.microsoft.com/office/powerpoint/2010/main" val="263519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946"/>
            <a:ext cx="8229600" cy="857250"/>
          </a:xfrm>
        </p:spPr>
        <p:txBody>
          <a:bodyPr/>
          <a:lstStyle/>
          <a:p>
            <a:r>
              <a:rPr lang="en-US" sz="2800" dirty="0" smtClean="0"/>
              <a:t>Common user Rating, Content Rating and Price</a:t>
            </a:r>
            <a:endParaRPr lang="en-US" dirty="0"/>
          </a:p>
        </p:txBody>
      </p:sp>
      <p:sp>
        <p:nvSpPr>
          <p:cNvPr id="3" name="Text Placeholder 2"/>
          <p:cNvSpPr>
            <a:spLocks noGrp="1"/>
          </p:cNvSpPr>
          <p:nvPr>
            <p:ph type="body" idx="1"/>
          </p:nvPr>
        </p:nvSpPr>
        <p:spPr/>
        <p:txBody>
          <a:bodyPr/>
          <a:lstStyle/>
          <a:p>
            <a:r>
              <a:rPr lang="en-US" sz="1600" dirty="0" smtClean="0"/>
              <a:t>User ratings(App Ratings) for price under $10</a:t>
            </a:r>
            <a:endParaRPr lang="en-US" dirty="0"/>
          </a:p>
        </p:txBody>
      </p:sp>
      <p:sp>
        <p:nvSpPr>
          <p:cNvPr id="7" name="AutoShape 8" descr="https://docs.google.com/drawings/d/s1AFsHQX8YtXJdw9vVX9aCQ/image?w=401&amp;h=47&amp;rev=4&amp;ac=1&amp;parent=13nhsy_fammD5DiIkzETskuC-Up_7aluTl147skhdwA4"/>
          <p:cNvSpPr>
            <a:spLocks noChangeAspect="1" noChangeArrowheads="1"/>
          </p:cNvSpPr>
          <p:nvPr/>
        </p:nvSpPr>
        <p:spPr bwMode="auto">
          <a:xfrm>
            <a:off x="4497388" y="1556688"/>
            <a:ext cx="3819525" cy="447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https://lh6.googleusercontent.com/uv6zPX1-Jet9D84x3avgput8A4U7QADjdAhsyu60QFAjq-aN0Qe3Dumg-s4xKBvGPea3-fvC1Rte03ETfhdnSJlFt04WrXbHkeZqGRaQxlZTgKNlW_I2lG0t2-Oo6K5BnojwTcTK"/>
          <p:cNvPicPr>
            <a:picLocks noChangeAspect="1" noChangeArrowheads="1"/>
          </p:cNvPicPr>
          <p:nvPr/>
        </p:nvPicPr>
        <p:blipFill rotWithShape="1">
          <a:blip r:embed="rId2">
            <a:extLst>
              <a:ext uri="{28A0092B-C50C-407E-A947-70E740481C1C}">
                <a14:useLocalDpi xmlns:a14="http://schemas.microsoft.com/office/drawing/2010/main" val="0"/>
              </a:ext>
            </a:extLst>
          </a:blip>
          <a:srcRect b="3138"/>
          <a:stretch/>
        </p:blipFill>
        <p:spPr bwMode="auto">
          <a:xfrm>
            <a:off x="555670" y="1638473"/>
            <a:ext cx="3829050" cy="27124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4702946" y="1162955"/>
            <a:ext cx="4040188" cy="479822"/>
          </a:xfrm>
          <a:prstGeom prst="rect">
            <a:avLst/>
          </a:prstGeom>
        </p:spPr>
        <p:txBody>
          <a:bodyPr anchor="b"/>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sz="1600" dirty="0" smtClean="0"/>
              <a:t>User ratings (excluding free apps)</a:t>
            </a:r>
            <a:endParaRPr lang="en-US" dirty="0"/>
          </a:p>
        </p:txBody>
      </p:sp>
      <p:pic>
        <p:nvPicPr>
          <p:cNvPr id="3076" name="Picture 4" descr="https://lh6.googleusercontent.com/FHfsP2ciYy6pYBxuUFv_9vyxHHX6HJhnhqwE_kGG_E-ZiS05kEMVuBF4zl0qqWR_WybWvBN_3eiZwTpRw89QLnovxbAtmoLLRQXx2C1En_RnU27k6RWHVe4POl_5hB6520Z98-h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547" y="1642778"/>
            <a:ext cx="3849587" cy="27267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3868" y="4369570"/>
            <a:ext cx="7275007" cy="369332"/>
          </a:xfrm>
          <a:prstGeom prst="rect">
            <a:avLst/>
          </a:prstGeom>
          <a:noFill/>
        </p:spPr>
        <p:txBody>
          <a:bodyPr wrap="square" rtlCol="0">
            <a:spAutoFit/>
          </a:bodyPr>
          <a:lstStyle/>
          <a:p>
            <a:pPr algn="ctr"/>
            <a:r>
              <a:rPr lang="en-US" dirty="0"/>
              <a:t>Histograms of </a:t>
            </a:r>
            <a:r>
              <a:rPr lang="en-US" dirty="0" smtClean="0"/>
              <a:t>user </a:t>
            </a:r>
            <a:r>
              <a:rPr lang="en-US" dirty="0"/>
              <a:t>rating with free apps and without free apps</a:t>
            </a:r>
          </a:p>
        </p:txBody>
      </p:sp>
    </p:spTree>
    <p:extLst>
      <p:ext uri="{BB962C8B-B14F-4D97-AF65-F5344CB8AC3E}">
        <p14:creationId xmlns:p14="http://schemas.microsoft.com/office/powerpoint/2010/main" val="116463882"/>
      </p:ext>
    </p:extLst>
  </p:cSld>
  <p:clrMapOvr>
    <a:masterClrMapping/>
  </p:clrMapOvr>
</p:sld>
</file>

<file path=ppt/theme/theme1.xml><?xml version="1.0" encoding="utf-8"?>
<a:theme xmlns:a="http://schemas.openxmlformats.org/drawingml/2006/main" name="UNEX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Global_PPT_Template</Template>
  <TotalTime>1375</TotalTime>
  <Words>1137</Words>
  <Application>Microsoft Office PowerPoint</Application>
  <PresentationFormat>On-screen Show (16:9)</PresentationFormat>
  <Paragraphs>181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Akzidenz-Grotesk Std Regular</vt:lpstr>
      <vt:lpstr>Arial</vt:lpstr>
      <vt:lpstr>Calibri</vt:lpstr>
      <vt:lpstr>Helvetica</vt:lpstr>
      <vt:lpstr>UNEX_PPT_Template</vt:lpstr>
      <vt:lpstr>PowerPoint Presentation</vt:lpstr>
      <vt:lpstr>PowerPoint Presentation</vt:lpstr>
      <vt:lpstr>PowerPoint Presentation</vt:lpstr>
      <vt:lpstr>PowerPoint Presentation</vt:lpstr>
      <vt:lpstr>Working with the data</vt:lpstr>
      <vt:lpstr>Working with the data</vt:lpstr>
      <vt:lpstr>Common user Rating, Content Rating and Price</vt:lpstr>
      <vt:lpstr>Common user Rating, Content Rating and Price</vt:lpstr>
      <vt:lpstr>Common user Rating, Content Rating and Price</vt:lpstr>
      <vt:lpstr>Common user Rating, Content Rating and Price</vt:lpstr>
      <vt:lpstr>PowerPoint Presentation</vt:lpstr>
      <vt:lpstr>PowerPoint Presentation</vt:lpstr>
      <vt:lpstr>Correlation</vt:lpstr>
      <vt:lpstr>Correlation</vt:lpstr>
      <vt:lpstr>PowerPoint Presentation</vt:lpstr>
      <vt:lpstr>Common user Rating, Content Rating and Price</vt:lpstr>
      <vt:lpstr>PowerPoint Presentation</vt:lpstr>
      <vt:lpstr>Impact</vt:lpstr>
      <vt:lpstr>Impact</vt:lpstr>
      <vt:lpstr>Recommendations</vt:lpstr>
      <vt:lpstr>Recommendations</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Kuttiyandi Chandrakasu, Shanmugavel(Cognizant)</dc:creator>
  <cp:lastModifiedBy>Kuttiyandi Chandrakasu, Shanmugavel(Cognizant)</cp:lastModifiedBy>
  <cp:revision>33</cp:revision>
  <cp:lastPrinted>2014-06-12T16:45:50Z</cp:lastPrinted>
  <dcterms:created xsi:type="dcterms:W3CDTF">2019-02-02T04:27:19Z</dcterms:created>
  <dcterms:modified xsi:type="dcterms:W3CDTF">2019-03-12T10:22:23Z</dcterms:modified>
</cp:coreProperties>
</file>