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1" r:id="rId2"/>
    <p:sldId id="257" r:id="rId3"/>
    <p:sldId id="355" r:id="rId4"/>
    <p:sldId id="366" r:id="rId5"/>
    <p:sldId id="365" r:id="rId6"/>
    <p:sldId id="367" r:id="rId7"/>
    <p:sldId id="383" r:id="rId8"/>
    <p:sldId id="348" r:id="rId9"/>
    <p:sldId id="351" r:id="rId10"/>
    <p:sldId id="361" r:id="rId11"/>
    <p:sldId id="362" r:id="rId12"/>
    <p:sldId id="353" r:id="rId13"/>
    <p:sldId id="357" r:id="rId14"/>
    <p:sldId id="356" r:id="rId15"/>
    <p:sldId id="358" r:id="rId16"/>
    <p:sldId id="381" r:id="rId17"/>
    <p:sldId id="360" r:id="rId18"/>
    <p:sldId id="359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典 左" initials="典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CC00"/>
    <a:srgbClr val="003366"/>
    <a:srgbClr val="EAEAEA"/>
    <a:srgbClr val="F8F8F8"/>
    <a:srgbClr val="FFFFCC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72" autoAdjust="0"/>
    <p:restoredTop sz="94424" autoAdjust="0"/>
  </p:normalViewPr>
  <p:slideViewPr>
    <p:cSldViewPr snapToGrid="0" snapToObjects="1">
      <p:cViewPr varScale="1">
        <p:scale>
          <a:sx n="76" d="100"/>
          <a:sy n="76" d="100"/>
        </p:scale>
        <p:origin x="1068" y="90"/>
      </p:cViewPr>
      <p:guideLst>
        <p:guide orient="horz" pos="2151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EDD6CF-4AE3-4E2F-AE2C-8F442CC1BEC2}" type="datetimeFigureOut">
              <a:rPr lang="zh-CN" altLang="en-US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BB2797-C796-4392-8AA4-C96AFF254AD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F7BA1BF-62B1-4116-9981-28065798B49B}" type="datetimeFigureOut">
              <a:rPr lang="zh-CN" altLang="en-US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87DDE8E-AA63-4BEE-A668-611A7FF95DD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各位评委老师大家好，我们的项目名称是用于抗生素残留检测的共振式光纤传感器研究，我是答辩人王雪州</a:t>
            </a:r>
          </a:p>
        </p:txBody>
      </p:sp>
      <p:sp>
        <p:nvSpPr>
          <p:cNvPr id="41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F2158A-4173-4335-81AF-36E439762A9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DE8E-AA63-4BEE-A668-611A7FF95DD1}" type="slidenum">
              <a:rPr lang="zh-CN" altLang="en-US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今天我的汇报内容分为如下五个部分</a:t>
            </a:r>
          </a:p>
        </p:txBody>
      </p:sp>
      <p:sp>
        <p:nvSpPr>
          <p:cNvPr id="61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174B13-406C-4036-A308-AB154C78E83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随着我国经济的发展，食品安全越来越受到人们的关注。</a:t>
            </a:r>
            <a:r>
              <a:rPr lang="zh-CN" altLang="en-US" kern="100" dirty="0">
                <a:latin typeface="Times New Roman" panose="02020603050405020304" pitchFamily="18" charset="0"/>
              </a:rPr>
              <a:t>其中，</a:t>
            </a:r>
            <a:r>
              <a:rPr lang="zh-CN" altLang="zh-CN" kern="100" dirty="0">
                <a:latin typeface="Times New Roman" panose="02020603050405020304" pitchFamily="18" charset="0"/>
              </a:rPr>
              <a:t>动物源食品的安全问题成为关注的焦点，抗生素残留</a:t>
            </a:r>
            <a:r>
              <a:rPr lang="zh-CN" altLang="en-US" kern="100" dirty="0">
                <a:latin typeface="Times New Roman" panose="02020603050405020304" pitchFamily="18" charset="0"/>
              </a:rPr>
              <a:t>则</a:t>
            </a:r>
            <a:r>
              <a:rPr lang="zh-CN" altLang="zh-CN" kern="100" dirty="0">
                <a:latin typeface="Times New Roman" panose="02020603050405020304" pitchFamily="18" charset="0"/>
              </a:rPr>
              <a:t>是影响动物</a:t>
            </a:r>
            <a:r>
              <a:rPr lang="zh-CN" altLang="en-US" kern="100" dirty="0">
                <a:latin typeface="Times New Roman" panose="02020603050405020304" pitchFamily="18" charset="0"/>
              </a:rPr>
              <a:t>源</a:t>
            </a:r>
            <a:r>
              <a:rPr lang="zh-CN" altLang="zh-CN" kern="100" dirty="0">
                <a:latin typeface="Times New Roman" panose="02020603050405020304" pitchFamily="18" charset="0"/>
              </a:rPr>
              <a:t>食品安全的最主要的因素之一</a:t>
            </a:r>
            <a:r>
              <a:rPr lang="zh-CN" altLang="en-US" kern="100" dirty="0">
                <a:latin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Times New Roman" panose="02020603050405020304" pitchFamily="18" charset="0"/>
              </a:rPr>
              <a:t>国内市场中牛奶抗生素超标现象十分严重，寻求简便、快速、高灵敏度的检测方法势在必行</a:t>
            </a:r>
            <a:r>
              <a:rPr lang="zh-CN" altLang="en-US" kern="100" dirty="0">
                <a:latin typeface="Times New Roman" panose="02020603050405020304" pitchFamily="18" charset="0"/>
              </a:rPr>
              <a:t>。</a:t>
            </a:r>
            <a:endParaRPr lang="zh-CN" altLang="zh-CN" sz="1050" kern="100" dirty="0">
              <a:latin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A0E6E2-9F50-46B6-AD30-DFDEF5F34B6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随着我国经济的发展，食品安全越来越受到人们的关注。</a:t>
            </a:r>
            <a:r>
              <a:rPr lang="zh-CN" altLang="en-US" kern="100" dirty="0">
                <a:latin typeface="Times New Roman" panose="02020603050405020304" pitchFamily="18" charset="0"/>
              </a:rPr>
              <a:t>其中，</a:t>
            </a:r>
            <a:r>
              <a:rPr lang="zh-CN" altLang="zh-CN" kern="100" dirty="0">
                <a:latin typeface="Times New Roman" panose="02020603050405020304" pitchFamily="18" charset="0"/>
              </a:rPr>
              <a:t>动物源食品的安全问题成为关注的焦点，抗生素残留</a:t>
            </a:r>
            <a:r>
              <a:rPr lang="zh-CN" altLang="en-US" kern="100" dirty="0">
                <a:latin typeface="Times New Roman" panose="02020603050405020304" pitchFamily="18" charset="0"/>
              </a:rPr>
              <a:t>则</a:t>
            </a:r>
            <a:r>
              <a:rPr lang="zh-CN" altLang="zh-CN" kern="100" dirty="0">
                <a:latin typeface="Times New Roman" panose="02020603050405020304" pitchFamily="18" charset="0"/>
              </a:rPr>
              <a:t>是影响动物</a:t>
            </a:r>
            <a:r>
              <a:rPr lang="zh-CN" altLang="en-US" kern="100" dirty="0">
                <a:latin typeface="Times New Roman" panose="02020603050405020304" pitchFamily="18" charset="0"/>
              </a:rPr>
              <a:t>源</a:t>
            </a:r>
            <a:r>
              <a:rPr lang="zh-CN" altLang="zh-CN" kern="100" dirty="0">
                <a:latin typeface="Times New Roman" panose="02020603050405020304" pitchFamily="18" charset="0"/>
              </a:rPr>
              <a:t>食品安全的最主要的因素之一</a:t>
            </a:r>
            <a:r>
              <a:rPr lang="zh-CN" altLang="en-US" kern="100" dirty="0">
                <a:latin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Times New Roman" panose="02020603050405020304" pitchFamily="18" charset="0"/>
              </a:rPr>
              <a:t>国内市场中牛奶抗生素超标现象十分严重，寻求简便、快速、高灵敏度的检测方法势在必行</a:t>
            </a:r>
            <a:r>
              <a:rPr lang="zh-CN" altLang="en-US" kern="100" dirty="0">
                <a:latin typeface="Times New Roman" panose="02020603050405020304" pitchFamily="18" charset="0"/>
              </a:rPr>
              <a:t>。</a:t>
            </a:r>
            <a:endParaRPr lang="zh-CN" altLang="zh-CN" sz="1050" kern="100" dirty="0">
              <a:latin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A0E6E2-9F50-46B6-AD30-DFDEF5F34B6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随着我国经济的发展，食品安全越来越受到人们的关注。</a:t>
            </a:r>
            <a:r>
              <a:rPr lang="zh-CN" altLang="en-US" kern="100" dirty="0">
                <a:latin typeface="Times New Roman" panose="02020603050405020304" pitchFamily="18" charset="0"/>
              </a:rPr>
              <a:t>其中，</a:t>
            </a:r>
            <a:r>
              <a:rPr lang="zh-CN" altLang="zh-CN" kern="100" dirty="0">
                <a:latin typeface="Times New Roman" panose="02020603050405020304" pitchFamily="18" charset="0"/>
              </a:rPr>
              <a:t>动物源食品的安全问题成为关注的焦点，抗生素残留</a:t>
            </a:r>
            <a:r>
              <a:rPr lang="zh-CN" altLang="en-US" kern="100" dirty="0">
                <a:latin typeface="Times New Roman" panose="02020603050405020304" pitchFamily="18" charset="0"/>
              </a:rPr>
              <a:t>则</a:t>
            </a:r>
            <a:r>
              <a:rPr lang="zh-CN" altLang="zh-CN" kern="100" dirty="0">
                <a:latin typeface="Times New Roman" panose="02020603050405020304" pitchFamily="18" charset="0"/>
              </a:rPr>
              <a:t>是影响动物</a:t>
            </a:r>
            <a:r>
              <a:rPr lang="zh-CN" altLang="en-US" kern="100" dirty="0">
                <a:latin typeface="Times New Roman" panose="02020603050405020304" pitchFamily="18" charset="0"/>
              </a:rPr>
              <a:t>源</a:t>
            </a:r>
            <a:r>
              <a:rPr lang="zh-CN" altLang="zh-CN" kern="100" dirty="0">
                <a:latin typeface="Times New Roman" panose="02020603050405020304" pitchFamily="18" charset="0"/>
              </a:rPr>
              <a:t>食品安全的最主要的因素之一</a:t>
            </a:r>
            <a:r>
              <a:rPr lang="zh-CN" altLang="en-US" kern="100" dirty="0">
                <a:latin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Times New Roman" panose="02020603050405020304" pitchFamily="18" charset="0"/>
              </a:rPr>
              <a:t>国内市场中牛奶抗生素超标现象十分严重，寻求简便、快速、高灵敏度的检测方法势在必行</a:t>
            </a:r>
            <a:r>
              <a:rPr lang="zh-CN" altLang="en-US" kern="100" dirty="0">
                <a:latin typeface="Times New Roman" panose="02020603050405020304" pitchFamily="18" charset="0"/>
              </a:rPr>
              <a:t>。</a:t>
            </a:r>
            <a:endParaRPr lang="zh-CN" altLang="zh-CN" sz="1050" kern="100" dirty="0">
              <a:latin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A0E6E2-9F50-46B6-AD30-DFDEF5F34B6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随着我国经济的发展，食品安全越来越受到人们的关注。</a:t>
            </a:r>
            <a:r>
              <a:rPr lang="zh-CN" altLang="en-US" kern="100" dirty="0">
                <a:latin typeface="Times New Roman" panose="02020603050405020304" pitchFamily="18" charset="0"/>
              </a:rPr>
              <a:t>其中，</a:t>
            </a:r>
            <a:r>
              <a:rPr lang="zh-CN" altLang="zh-CN" kern="100" dirty="0">
                <a:latin typeface="Times New Roman" panose="02020603050405020304" pitchFamily="18" charset="0"/>
              </a:rPr>
              <a:t>动物源食品的安全问题成为关注的焦点，抗生素残留</a:t>
            </a:r>
            <a:r>
              <a:rPr lang="zh-CN" altLang="en-US" kern="100" dirty="0">
                <a:latin typeface="Times New Roman" panose="02020603050405020304" pitchFamily="18" charset="0"/>
              </a:rPr>
              <a:t>则</a:t>
            </a:r>
            <a:r>
              <a:rPr lang="zh-CN" altLang="zh-CN" kern="100" dirty="0">
                <a:latin typeface="Times New Roman" panose="02020603050405020304" pitchFamily="18" charset="0"/>
              </a:rPr>
              <a:t>是影响动物</a:t>
            </a:r>
            <a:r>
              <a:rPr lang="zh-CN" altLang="en-US" kern="100" dirty="0">
                <a:latin typeface="Times New Roman" panose="02020603050405020304" pitchFamily="18" charset="0"/>
              </a:rPr>
              <a:t>源</a:t>
            </a:r>
            <a:r>
              <a:rPr lang="zh-CN" altLang="zh-CN" kern="100" dirty="0">
                <a:latin typeface="Times New Roman" panose="02020603050405020304" pitchFamily="18" charset="0"/>
              </a:rPr>
              <a:t>食品安全的最主要的因素之一</a:t>
            </a:r>
            <a:r>
              <a:rPr lang="zh-CN" altLang="en-US" kern="100" dirty="0">
                <a:latin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Times New Roman" panose="02020603050405020304" pitchFamily="18" charset="0"/>
              </a:rPr>
              <a:t>国内市场中牛奶抗生素超标现象十分严重，寻求简便、快速、高灵敏度的检测方法势在必行</a:t>
            </a:r>
            <a:r>
              <a:rPr lang="zh-CN" altLang="en-US" kern="100" dirty="0">
                <a:latin typeface="Times New Roman" panose="02020603050405020304" pitchFamily="18" charset="0"/>
              </a:rPr>
              <a:t>。</a:t>
            </a:r>
            <a:endParaRPr lang="zh-CN" altLang="zh-CN" sz="1050" kern="100" dirty="0">
              <a:latin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A0E6E2-9F50-46B6-AD30-DFDEF5F34B6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图的说明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创新之处  </a:t>
            </a:r>
            <a:endParaRPr lang="en-US" altLang="zh-CN"/>
          </a:p>
          <a:p>
            <a:r>
              <a:rPr lang="zh-CN" altLang="en-US"/>
              <a:t>飞秒激光</a:t>
            </a:r>
            <a:r>
              <a:rPr lang="en-US" altLang="zh-CN"/>
              <a:t>-</a:t>
            </a:r>
            <a:r>
              <a:rPr lang="zh-CN" altLang="en-US"/>
              <a:t>露芯</a:t>
            </a:r>
            <a:r>
              <a:rPr lang="en-US" altLang="zh-CN"/>
              <a:t>-</a:t>
            </a:r>
            <a:r>
              <a:rPr lang="zh-CN" altLang="en-US"/>
              <a:t>镀膜</a:t>
            </a:r>
            <a:r>
              <a:rPr lang="en-US" altLang="zh-CN"/>
              <a:t>-</a:t>
            </a:r>
          </a:p>
          <a:p>
            <a:endParaRPr lang="en-US" altLang="zh-CN"/>
          </a:p>
          <a:p>
            <a:r>
              <a:rPr lang="en-US" altLang="zh-CN"/>
              <a:t>ab</a:t>
            </a:r>
            <a:r>
              <a:rPr lang="zh-CN" altLang="en-US"/>
              <a:t>删掉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合作单位 山东省研究院仪器仪表研究所</a:t>
            </a: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F98561-8963-4844-BE1B-98CF9A0004E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DE8E-AA63-4BEE-A668-611A7FF95DD1}" type="slidenum">
              <a:rPr lang="zh-CN" altLang="en-US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DE8E-AA63-4BEE-A668-611A7FF95DD1}" type="slidenum">
              <a:rPr lang="zh-CN" altLang="en-US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579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9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5765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6"/>
            <a:ext cx="405765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3979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3979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2" y="273059"/>
            <a:ext cx="5111353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684530" indent="-6845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684530" indent="-6845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684530" indent="-6845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684530" indent="-6845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684530" indent="-6845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0287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371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17145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170180" indent="-17018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1308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598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19888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178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search/detail?ct=503316480&amp;z=&amp;tn=baiduimagedetail&amp;ipn=d&amp;word=%E8%AE%AE%E4%BC%9A%E5%9B%BE%E7%89%87&amp;step_word=&amp;ie=utf-8&amp;in=&amp;cl=2&amp;lm=-1&amp;st=-1&amp;hd=&amp;latest=&amp;copyright=&amp;cs=139657209,4178557017&amp;os=2458937910,2492836424&amp;simid=3454510139,483344907&amp;pn=2&amp;rn=1&amp;di=94930&amp;ln=1150&amp;fr=&amp;fmq=1570864872701_R&amp;ic=&amp;s=undefined&amp;se=&amp;sme=&amp;tab=0&amp;width=&amp;height=&amp;face=undefined&amp;is=0,0&amp;istype=2&amp;ist=&amp;jit=&amp;bdtype=0&amp;spn=0&amp;pi=0&amp;gsm=0&amp;hs=2&amp;objurl=http%3A%2F%2Fwww.cnr.cn%2Fpicture%2Fgjfy%2F201005%2FW020100526616865011044.jpg&amp;rpstart=0&amp;rpnum=0&amp;adpicid=0&amp;force=undefin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0" y="2236788"/>
            <a:ext cx="9144000" cy="2085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文本框 19"/>
          <p:cNvSpPr>
            <a:spLocks noChangeArrowheads="1"/>
          </p:cNvSpPr>
          <p:nvPr/>
        </p:nvSpPr>
        <p:spPr bwMode="auto">
          <a:xfrm>
            <a:off x="1304131" y="2644749"/>
            <a:ext cx="6986587" cy="76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en-US" altLang="zh-CN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DSP</a:t>
            </a:r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的语言增强麦克风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346575" y="936625"/>
            <a:ext cx="4508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1" rIns="68580" bIns="34291" anchor="ctr">
            <a:spAutoFit/>
          </a:bodyPr>
          <a:lstStyle/>
          <a:p>
            <a:pPr algn="ctr" defTabSz="685800">
              <a:defRPr/>
            </a:pPr>
            <a:r>
              <a:rPr lang="zh-CN" altLang="zh-CN" sz="7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zh-CN" altLang="zh-CN" sz="1350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460875" y="1050925"/>
            <a:ext cx="4508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1" rIns="68580" bIns="34291" anchor="ctr">
            <a:spAutoFit/>
          </a:bodyPr>
          <a:lstStyle/>
          <a:p>
            <a:pPr algn="ctr" defTabSz="685800">
              <a:defRPr/>
            </a:pPr>
            <a:r>
              <a:rPr lang="zh-CN" altLang="zh-CN" sz="7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zh-CN" altLang="zh-CN" sz="1350" dirty="0"/>
          </a:p>
        </p:txBody>
      </p:sp>
      <p:sp>
        <p:nvSpPr>
          <p:cNvPr id="3079" name="文本框 3"/>
          <p:cNvSpPr txBox="1">
            <a:spLocks noChangeArrowheads="1"/>
          </p:cNvSpPr>
          <p:nvPr/>
        </p:nvSpPr>
        <p:spPr bwMode="auto">
          <a:xfrm>
            <a:off x="579438" y="4937125"/>
            <a:ext cx="842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团队成员：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左典、贾乃征</a:t>
            </a:r>
          </a:p>
        </p:txBody>
      </p:sp>
      <p:pic>
        <p:nvPicPr>
          <p:cNvPr id="3080" name="图片 1" descr="校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750888"/>
            <a:ext cx="86995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2" descr="校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8" y="727075"/>
            <a:ext cx="21637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9" y="1753937"/>
            <a:ext cx="3457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87149" y="4211024"/>
            <a:ext cx="345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大多数自适应滤波器都采用</a:t>
            </a:r>
            <a:r>
              <a:rPr lang="en-US" altLang="zh-CN" dirty="0"/>
              <a:t>LMS</a:t>
            </a:r>
            <a:r>
              <a:rPr lang="zh-CN" altLang="en-US" dirty="0"/>
              <a:t>（</a:t>
            </a:r>
            <a:r>
              <a:rPr lang="en-US" altLang="zh-CN" dirty="0"/>
              <a:t>Least Mean Square</a:t>
            </a:r>
            <a:r>
              <a:rPr lang="zh-CN" altLang="en-US" dirty="0"/>
              <a:t>）自适应算法，因为它比较容易设计和实现，本设计主要采用</a:t>
            </a:r>
            <a:r>
              <a:rPr lang="en-US" altLang="zh-CN" dirty="0"/>
              <a:t>LMS</a:t>
            </a:r>
            <a:r>
              <a:rPr lang="zh-CN" altLang="en-US" dirty="0"/>
              <a:t>算法，也着重介绍</a:t>
            </a:r>
            <a:r>
              <a:rPr lang="en-US" altLang="zh-CN" dirty="0"/>
              <a:t>LMS</a:t>
            </a:r>
            <a:r>
              <a:rPr lang="zh-CN" altLang="en-US" dirty="0"/>
              <a:t>算法。</a:t>
            </a:r>
          </a:p>
          <a:p>
            <a:endParaRPr lang="zh-CN" altLang="en-US" dirty="0"/>
          </a:p>
        </p:txBody>
      </p:sp>
      <p:grpSp>
        <p:nvGrpSpPr>
          <p:cNvPr id="8" name="组合 8"/>
          <p:cNvGrpSpPr/>
          <p:nvPr/>
        </p:nvGrpSpPr>
        <p:grpSpPr bwMode="auto">
          <a:xfrm>
            <a:off x="958850" y="279400"/>
            <a:ext cx="7267575" cy="771525"/>
            <a:chOff x="0" y="0"/>
            <a:chExt cx="9690039" cy="1028700"/>
          </a:xfrm>
        </p:grpSpPr>
        <p:sp>
          <p:nvSpPr>
            <p:cNvPr id="9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" name="Copyright Notice"/>
          <p:cNvSpPr>
            <a:spLocks noChangeArrowheads="1"/>
          </p:cNvSpPr>
          <p:nvPr/>
        </p:nvSpPr>
        <p:spPr bwMode="auto">
          <a:xfrm>
            <a:off x="3620397" y="417513"/>
            <a:ext cx="1944494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完成情况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92" y="1860824"/>
            <a:ext cx="2645673" cy="96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572000" y="3106849"/>
            <a:ext cx="4572000" cy="11182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3429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宋体" panose="02010600030101010101" pitchFamily="2" charset="-122"/>
              </a:rPr>
              <a:t>该算法也称为统计梯度算法，在实际应用中，通常用</a:t>
            </a:r>
            <a:r>
              <a:rPr lang="en-US" altLang="zh-CN" kern="100" dirty="0">
                <a:latin typeface="Times New Roman" panose="02020603050405020304" pitchFamily="18" charset="0"/>
              </a:rPr>
              <a:t>u</a:t>
            </a:r>
            <a:r>
              <a:rPr lang="zh-CN" altLang="en-US" kern="100" dirty="0">
                <a:latin typeface="宋体" panose="02010600030101010101" pitchFamily="2" charset="-122"/>
              </a:rPr>
              <a:t>来代替常数因子</a:t>
            </a:r>
            <a:r>
              <a:rPr lang="en-US" altLang="zh-CN" kern="100" dirty="0">
                <a:latin typeface="Times New Roman" panose="02020603050405020304" pitchFamily="18" charset="0"/>
              </a:rPr>
              <a:t>2u</a:t>
            </a:r>
            <a:r>
              <a:rPr lang="zh-CN" altLang="en-US" kern="100" dirty="0">
                <a:latin typeface="宋体" panose="02010600030101010101" pitchFamily="2" charset="-122"/>
              </a:rPr>
              <a:t>。并且，上式也可以表示成各个权系数的标量等式，即：</a:t>
            </a: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49" y="4501511"/>
            <a:ext cx="4392245" cy="13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187149" y="1308516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LMS</a:t>
            </a:r>
            <a:r>
              <a:rPr lang="zh-CN" altLang="en-US" b="1" dirty="0">
                <a:solidFill>
                  <a:srgbClr val="0000FF"/>
                </a:solidFill>
              </a:rPr>
              <a:t>算法解析</a:t>
            </a:r>
          </a:p>
        </p:txBody>
      </p:sp>
      <p:sp>
        <p:nvSpPr>
          <p:cNvPr id="13" name="矩形 12"/>
          <p:cNvSpPr/>
          <p:nvPr/>
        </p:nvSpPr>
        <p:spPr>
          <a:xfrm>
            <a:off x="282128" y="3693325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466725"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0000FF"/>
                </a:solidFill>
                <a:latin typeface="宋体" panose="02010600030101010101" pitchFamily="2" charset="-122"/>
              </a:rPr>
              <a:t>自适应滤波器的一般形式</a:t>
            </a:r>
            <a:endParaRPr lang="zh-CN" altLang="en-US" sz="1400" b="1" kern="100" dirty="0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49" y="1308516"/>
            <a:ext cx="1403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谱减法解析</a:t>
            </a:r>
          </a:p>
        </p:txBody>
      </p:sp>
      <p:sp>
        <p:nvSpPr>
          <p:cNvPr id="3" name="矩形 2"/>
          <p:cNvSpPr/>
          <p:nvPr/>
        </p:nvSpPr>
        <p:spPr>
          <a:xfrm>
            <a:off x="958850" y="4701540"/>
            <a:ext cx="698436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7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宋体" panose="02010600030101010101" pitchFamily="2" charset="-122"/>
              </a:rPr>
              <a:t>利用语音信号的短时平稳特性，从带噪语音的短时谱值中减去噪声的短时谱，从而得到纯净语音的频谱，达到语音增强得目的。</a:t>
            </a:r>
            <a:endParaRPr lang="zh-CN" altLang="en-US" sz="18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87" y="1266068"/>
            <a:ext cx="5461169" cy="265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884550" y="3872103"/>
            <a:ext cx="1749197" cy="374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127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0000FF"/>
                </a:solidFill>
                <a:latin typeface="宋体" panose="02010600030101010101" pitchFamily="2" charset="-122"/>
              </a:rPr>
              <a:t>谱减法处理流程图</a:t>
            </a:r>
            <a:endParaRPr lang="zh-CN" altLang="en-US" sz="1400" b="1" kern="100" dirty="0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6" name="组合 8"/>
          <p:cNvGrpSpPr/>
          <p:nvPr/>
        </p:nvGrpSpPr>
        <p:grpSpPr bwMode="auto">
          <a:xfrm>
            <a:off x="958850" y="279400"/>
            <a:ext cx="7267575" cy="771525"/>
            <a:chOff x="0" y="0"/>
            <a:chExt cx="9690039" cy="1028700"/>
          </a:xfrm>
        </p:grpSpPr>
        <p:sp>
          <p:nvSpPr>
            <p:cNvPr id="7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" name="Copyright Notice"/>
          <p:cNvSpPr>
            <a:spLocks noChangeArrowheads="1"/>
          </p:cNvSpPr>
          <p:nvPr/>
        </p:nvSpPr>
        <p:spPr bwMode="auto">
          <a:xfrm>
            <a:off x="3620397" y="417513"/>
            <a:ext cx="1944494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完成情况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组合 8"/>
          <p:cNvGrpSpPr/>
          <p:nvPr/>
        </p:nvGrpSpPr>
        <p:grpSpPr bwMode="auto">
          <a:xfrm>
            <a:off x="958850" y="279400"/>
            <a:ext cx="7267575" cy="771525"/>
            <a:chOff x="0" y="0"/>
            <a:chExt cx="9690039" cy="1028700"/>
          </a:xfrm>
        </p:grpSpPr>
        <p:sp>
          <p:nvSpPr>
            <p:cNvPr id="9229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0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21" name="Copyright Notice"/>
          <p:cNvSpPr>
            <a:spLocks noChangeArrowheads="1"/>
          </p:cNvSpPr>
          <p:nvPr/>
        </p:nvSpPr>
        <p:spPr bwMode="auto">
          <a:xfrm>
            <a:off x="3620397" y="417513"/>
            <a:ext cx="1944494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完成情况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44273" y="1321097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FF"/>
                </a:solidFill>
              </a:rPr>
              <a:t>硬件输入</a:t>
            </a:r>
          </a:p>
        </p:txBody>
      </p:sp>
      <p:pic>
        <p:nvPicPr>
          <p:cNvPr id="2" name="图片 1" descr="音频输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68" y="1782762"/>
            <a:ext cx="4810872" cy="22655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9850" r="23389" b="31263"/>
          <a:stretch>
            <a:fillRect/>
          </a:stretch>
        </p:blipFill>
        <p:spPr>
          <a:xfrm rot="16200000">
            <a:off x="1154781" y="1632361"/>
            <a:ext cx="2164976" cy="26668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3" y="4140044"/>
            <a:ext cx="3613150" cy="2585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组合 8"/>
          <p:cNvGrpSpPr/>
          <p:nvPr/>
        </p:nvGrpSpPr>
        <p:grpSpPr bwMode="auto">
          <a:xfrm>
            <a:off x="958850" y="279400"/>
            <a:ext cx="7267575" cy="771525"/>
            <a:chOff x="0" y="0"/>
            <a:chExt cx="9690039" cy="1028700"/>
          </a:xfrm>
        </p:grpSpPr>
        <p:sp>
          <p:nvSpPr>
            <p:cNvPr id="9229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0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21" name="Copyright Notice"/>
          <p:cNvSpPr>
            <a:spLocks noChangeArrowheads="1"/>
          </p:cNvSpPr>
          <p:nvPr/>
        </p:nvSpPr>
        <p:spPr bwMode="auto">
          <a:xfrm>
            <a:off x="3620397" y="417513"/>
            <a:ext cx="1944494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完成情况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322730" y="1321097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FF"/>
                </a:solidFill>
              </a:rPr>
              <a:t>硬件输入防啸叫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4" t="9188" b="12770"/>
          <a:stretch>
            <a:fillRect/>
          </a:stretch>
        </p:blipFill>
        <p:spPr>
          <a:xfrm>
            <a:off x="322730" y="2052934"/>
            <a:ext cx="3909376" cy="27927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t="9638" r="2941" b="7335"/>
          <a:stretch>
            <a:fillRect/>
          </a:stretch>
        </p:blipFill>
        <p:spPr>
          <a:xfrm>
            <a:off x="4353798" y="1855695"/>
            <a:ext cx="4611087" cy="29900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组合 8"/>
          <p:cNvGrpSpPr/>
          <p:nvPr/>
        </p:nvGrpSpPr>
        <p:grpSpPr bwMode="auto">
          <a:xfrm>
            <a:off x="958850" y="279400"/>
            <a:ext cx="7267575" cy="771525"/>
            <a:chOff x="0" y="0"/>
            <a:chExt cx="9690039" cy="1028700"/>
          </a:xfrm>
        </p:grpSpPr>
        <p:sp>
          <p:nvSpPr>
            <p:cNvPr id="9229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0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21" name="Copyright Notice"/>
          <p:cNvSpPr>
            <a:spLocks noChangeArrowheads="1"/>
          </p:cNvSpPr>
          <p:nvPr/>
        </p:nvSpPr>
        <p:spPr bwMode="auto">
          <a:xfrm>
            <a:off x="3620397" y="417513"/>
            <a:ext cx="1944494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完成情况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44273" y="1321097"/>
            <a:ext cx="4895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00FF"/>
                </a:solidFill>
              </a:rPr>
              <a:t>MATLAB</a:t>
            </a:r>
            <a:r>
              <a:rPr lang="zh-CN" altLang="en-US" sz="2400" b="1" dirty="0">
                <a:solidFill>
                  <a:srgbClr val="0000FF"/>
                </a:solidFill>
              </a:rPr>
              <a:t>谱减法与</a:t>
            </a:r>
            <a:r>
              <a:rPr lang="en-US" altLang="zh-CN" sz="2400" b="1" dirty="0">
                <a:solidFill>
                  <a:srgbClr val="0000FF"/>
                </a:solidFill>
              </a:rPr>
              <a:t>LMS</a:t>
            </a:r>
            <a:r>
              <a:rPr lang="zh-CN" altLang="en-US" sz="2400" b="1" dirty="0">
                <a:solidFill>
                  <a:srgbClr val="0000FF"/>
                </a:solidFill>
              </a:rPr>
              <a:t>算法的仿真</a:t>
            </a:r>
          </a:p>
        </p:txBody>
      </p:sp>
      <p:pic>
        <p:nvPicPr>
          <p:cNvPr id="4" name="图片 3" descr="N阶低通滤波器的设计"/>
          <p:cNvPicPr>
            <a:picLocks noChangeAspect="1"/>
          </p:cNvPicPr>
          <p:nvPr/>
        </p:nvPicPr>
        <p:blipFill rotWithShape="1">
          <a:blip r:embed="rId3"/>
          <a:srcRect l="6556" r="5954"/>
          <a:stretch>
            <a:fillRect/>
          </a:stretch>
        </p:blipFill>
        <p:spPr>
          <a:xfrm>
            <a:off x="121024" y="2052934"/>
            <a:ext cx="4061010" cy="34839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r="6004"/>
          <a:stretch>
            <a:fillRect/>
          </a:stretch>
        </p:blipFill>
        <p:spPr>
          <a:xfrm>
            <a:off x="4182034" y="1782762"/>
            <a:ext cx="4641697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组合 8"/>
          <p:cNvGrpSpPr/>
          <p:nvPr/>
        </p:nvGrpSpPr>
        <p:grpSpPr bwMode="auto">
          <a:xfrm>
            <a:off x="958850" y="279400"/>
            <a:ext cx="7267575" cy="771525"/>
            <a:chOff x="0" y="0"/>
            <a:chExt cx="9690039" cy="1028700"/>
          </a:xfrm>
        </p:grpSpPr>
        <p:sp>
          <p:nvSpPr>
            <p:cNvPr id="9229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0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21" name="Copyright Notice"/>
          <p:cNvSpPr>
            <a:spLocks noChangeArrowheads="1"/>
          </p:cNvSpPr>
          <p:nvPr/>
        </p:nvSpPr>
        <p:spPr bwMode="auto">
          <a:xfrm>
            <a:off x="3620397" y="417513"/>
            <a:ext cx="1944494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完成情况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44273" y="1321097"/>
            <a:ext cx="3222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00FF"/>
                </a:solidFill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</a:rPr>
              <a:t>语音</a:t>
            </a:r>
            <a:r>
              <a:rPr lang="en-US" altLang="zh-CN" sz="2400" b="1" dirty="0">
                <a:solidFill>
                  <a:srgbClr val="0000FF"/>
                </a:solidFill>
              </a:rPr>
              <a:t>LMS</a:t>
            </a:r>
            <a:r>
              <a:rPr lang="zh-CN" altLang="en-US" sz="2400" b="1" dirty="0">
                <a:solidFill>
                  <a:srgbClr val="0000FF"/>
                </a:solidFill>
              </a:rPr>
              <a:t>算法的仿真</a:t>
            </a:r>
          </a:p>
        </p:txBody>
      </p:sp>
      <p:pic>
        <p:nvPicPr>
          <p:cNvPr id="10" name="图片 9" descr="-3DB原始语音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5" y="1823207"/>
            <a:ext cx="5579745" cy="127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-3DB带燥语音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6" y="3520401"/>
            <a:ext cx="5579745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-3DB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5133775"/>
            <a:ext cx="5579745" cy="114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3440921" y="315106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不带噪声的语音信号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5837" y="472855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受高燥污染的语音输入信号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18513" y="637422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高燥下</a:t>
            </a:r>
            <a:r>
              <a:rPr lang="en-US" altLang="zh-CN" dirty="0">
                <a:latin typeface="Times New Roman" panose="02020603050405020304" pitchFamily="18" charset="0"/>
              </a:rPr>
              <a:t>DSP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信号输出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/>
          <p:cNvGrpSpPr/>
          <p:nvPr/>
        </p:nvGrpSpPr>
        <p:grpSpPr bwMode="auto">
          <a:xfrm>
            <a:off x="958850" y="279400"/>
            <a:ext cx="7267575" cy="771525"/>
            <a:chOff x="0" y="0"/>
            <a:chExt cx="9690039" cy="1028700"/>
          </a:xfrm>
        </p:grpSpPr>
        <p:sp>
          <p:nvSpPr>
            <p:cNvPr id="5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" name="Copyright Notice"/>
          <p:cNvSpPr>
            <a:spLocks noChangeArrowheads="1"/>
          </p:cNvSpPr>
          <p:nvPr/>
        </p:nvSpPr>
        <p:spPr bwMode="auto">
          <a:xfrm>
            <a:off x="3620397" y="417513"/>
            <a:ext cx="1944494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完成情况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115" y="1465580"/>
            <a:ext cx="2552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sym typeface="+mn-ea"/>
              </a:rPr>
              <a:t>LabVIEW</a:t>
            </a:r>
            <a:r>
              <a:rPr lang="zh-CN" altLang="en-US" b="1" dirty="0">
                <a:solidFill>
                  <a:srgbClr val="0000FF"/>
                </a:solidFill>
                <a:sym typeface="+mn-ea"/>
              </a:rPr>
              <a:t>上位机的设计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35" y="3702685"/>
            <a:ext cx="4954905" cy="295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40" y="1155065"/>
            <a:ext cx="4777740" cy="21247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68495" y="3306445"/>
            <a:ext cx="239204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sym typeface="+mn-ea"/>
              </a:rPr>
              <a:t>LabVIEW</a:t>
            </a:r>
            <a:r>
              <a:rPr lang="zh-CN" altLang="en-US" sz="1000" b="1" dirty="0">
                <a:solidFill>
                  <a:srgbClr val="0000FF"/>
                </a:solidFill>
                <a:sym typeface="+mn-ea"/>
              </a:rPr>
              <a:t>上位机声音和频谱分析仪设计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00070" y="6242050"/>
            <a:ext cx="18815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sym typeface="+mn-ea"/>
              </a:rPr>
              <a:t>LabVIEW</a:t>
            </a:r>
            <a:r>
              <a:rPr lang="zh-CN" altLang="en-US" sz="1000" b="1" dirty="0">
                <a:solidFill>
                  <a:srgbClr val="0000FF"/>
                </a:solidFill>
                <a:sym typeface="+mn-ea"/>
              </a:rPr>
              <a:t>上位机程序框图设计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组合 8"/>
          <p:cNvGrpSpPr/>
          <p:nvPr/>
        </p:nvGrpSpPr>
        <p:grpSpPr bwMode="auto">
          <a:xfrm>
            <a:off x="958850" y="279400"/>
            <a:ext cx="7267575" cy="771525"/>
            <a:chOff x="0" y="0"/>
            <a:chExt cx="9690039" cy="1028700"/>
          </a:xfrm>
        </p:grpSpPr>
        <p:sp>
          <p:nvSpPr>
            <p:cNvPr id="9229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0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21" name="Copyright Notice"/>
          <p:cNvSpPr>
            <a:spLocks noChangeArrowheads="1"/>
          </p:cNvSpPr>
          <p:nvPr/>
        </p:nvSpPr>
        <p:spPr bwMode="auto">
          <a:xfrm>
            <a:off x="3620397" y="417513"/>
            <a:ext cx="1944494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完成情况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48261" y="1763618"/>
            <a:ext cx="5149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FF"/>
                </a:solidFill>
              </a:rPr>
              <a:t>开发环境的搭建与算法优化</a:t>
            </a:r>
            <a:r>
              <a:rPr lang="en-US" altLang="zh-CN" sz="2400" b="1" dirty="0">
                <a:solidFill>
                  <a:srgbClr val="0000FF"/>
                </a:solidFill>
              </a:rPr>
              <a:t>DSP</a:t>
            </a:r>
            <a:r>
              <a:rPr lang="zh-CN" altLang="en-US" sz="2400" b="1" dirty="0">
                <a:solidFill>
                  <a:srgbClr val="0000FF"/>
                </a:solidFill>
              </a:rPr>
              <a:t>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8261" y="2595118"/>
            <a:ext cx="784747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ea"/>
              </a:rPr>
              <a:t>开发环境搭建遇到大量不兼容问题</a:t>
            </a:r>
            <a:endParaRPr lang="en-US" altLang="zh-CN" sz="2400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ea"/>
                <a:ea typeface="+mn-ea"/>
              </a:rPr>
              <a:t>算法过于复杂导致计算时间过长，需要优化</a:t>
            </a:r>
            <a:endParaRPr lang="en-US" altLang="zh-CN" sz="2400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ea"/>
                <a:ea typeface="+mn-ea"/>
              </a:rPr>
              <a:t>初期数据过多导致内存需要重新分配</a:t>
            </a:r>
            <a:endParaRPr lang="en-US" altLang="zh-CN" sz="2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8"/>
          <p:cNvGrpSpPr/>
          <p:nvPr/>
        </p:nvGrpSpPr>
        <p:grpSpPr bwMode="auto">
          <a:xfrm>
            <a:off x="920750" y="274638"/>
            <a:ext cx="7267575" cy="771525"/>
            <a:chOff x="0" y="0"/>
            <a:chExt cx="9690039" cy="1028700"/>
          </a:xfrm>
        </p:grpSpPr>
        <p:sp>
          <p:nvSpPr>
            <p:cNvPr id="17414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15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7411" name="Copyright Notice"/>
          <p:cNvSpPr>
            <a:spLocks noChangeArrowheads="1"/>
          </p:cNvSpPr>
          <p:nvPr/>
        </p:nvSpPr>
        <p:spPr bwMode="auto">
          <a:xfrm>
            <a:off x="3240697" y="406400"/>
            <a:ext cx="2662638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最终实现成果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798" y="2059144"/>
            <a:ext cx="7847478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ea"/>
                <a:ea typeface="+mn-ea"/>
              </a:rPr>
              <a:t>算法仍然存在一定的滞后</a:t>
            </a:r>
            <a:endParaRPr lang="en-US" altLang="zh-CN" sz="2400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ea"/>
                <a:ea typeface="+mn-ea"/>
              </a:rPr>
              <a:t>由于时间关系，未完成最后的双端输入，所以在演示时人工叠加</a:t>
            </a:r>
            <a:r>
              <a:rPr lang="en-US" altLang="zh-CN" sz="2400" b="1" dirty="0">
                <a:latin typeface="+mn-ea"/>
                <a:ea typeface="+mn-ea"/>
              </a:rPr>
              <a:t>rand()</a:t>
            </a:r>
            <a:r>
              <a:rPr lang="zh-CN" altLang="en-US" sz="2400" b="1" dirty="0">
                <a:latin typeface="+mn-ea"/>
                <a:ea typeface="+mn-ea"/>
              </a:rPr>
              <a:t>噪声模拟环境噪声</a:t>
            </a:r>
            <a:endParaRPr lang="en-US" altLang="zh-CN" sz="2400" b="1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ea"/>
                <a:ea typeface="+mn-ea"/>
              </a:rPr>
              <a:t>购置器件时咪头灵敏度不高导致输入音频信号质量不高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44273" y="1597479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FF"/>
                </a:solidFill>
              </a:rPr>
              <a:t>比赛进一步完成目标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文本框 8"/>
          <p:cNvSpPr>
            <a:spLocks noChangeArrowheads="1"/>
          </p:cNvSpPr>
          <p:nvPr/>
        </p:nvSpPr>
        <p:spPr bwMode="auto">
          <a:xfrm>
            <a:off x="3372961" y="2131755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ea typeface="黑体" panose="02010609060101010101" pitchFamily="49" charset="-122"/>
                <a:sym typeface="方正美黑简体" pitchFamily="1" charset="-122"/>
              </a:rPr>
              <a:t>主要研究内容</a:t>
            </a:r>
          </a:p>
        </p:txBody>
      </p:sp>
      <p:grpSp>
        <p:nvGrpSpPr>
          <p:cNvPr id="5127" name="组合 8"/>
          <p:cNvGrpSpPr/>
          <p:nvPr/>
        </p:nvGrpSpPr>
        <p:grpSpPr bwMode="auto">
          <a:xfrm>
            <a:off x="938213" y="574675"/>
            <a:ext cx="7267575" cy="771525"/>
            <a:chOff x="0" y="0"/>
            <a:chExt cx="9690039" cy="1028700"/>
          </a:xfrm>
        </p:grpSpPr>
        <p:sp>
          <p:nvSpPr>
            <p:cNvPr id="5132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3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8" name="Copyright Notice"/>
          <p:cNvSpPr>
            <a:spLocks noChangeArrowheads="1"/>
          </p:cNvSpPr>
          <p:nvPr/>
        </p:nvSpPr>
        <p:spPr bwMode="auto">
          <a:xfrm>
            <a:off x="3749675" y="636588"/>
            <a:ext cx="12874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EAEAEA"/>
                </a:solidFill>
                <a:ea typeface="微软雅黑" panose="020B0503020204020204" pitchFamily="34" charset="-122"/>
                <a:sym typeface="方正美黑简体" pitchFamily="1" charset="-122"/>
              </a:rPr>
              <a:t>目  录</a:t>
            </a:r>
            <a:endParaRPr lang="en-US" altLang="zh-CN" sz="3600" b="1">
              <a:solidFill>
                <a:srgbClr val="EAEAEA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2"/>
          <p:cNvSpPr>
            <a:spLocks noChangeArrowheads="1"/>
          </p:cNvSpPr>
          <p:nvPr/>
        </p:nvSpPr>
        <p:spPr bwMode="auto">
          <a:xfrm>
            <a:off x="3381415" y="3747826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ea typeface="黑体" panose="02010609060101010101" pitchFamily="49" charset="-122"/>
              </a:rPr>
              <a:t>工作完成情况</a:t>
            </a:r>
          </a:p>
        </p:txBody>
      </p:sp>
      <p:grpSp>
        <p:nvGrpSpPr>
          <p:cNvPr id="10" name="Group 17"/>
          <p:cNvGrpSpPr/>
          <p:nvPr/>
        </p:nvGrpSpPr>
        <p:grpSpPr bwMode="auto">
          <a:xfrm>
            <a:off x="2688215" y="2143646"/>
            <a:ext cx="601208" cy="2971834"/>
            <a:chOff x="9356" y="-1517"/>
            <a:chExt cx="1102" cy="5843"/>
          </a:xfrm>
        </p:grpSpPr>
        <p:grpSp>
          <p:nvGrpSpPr>
            <p:cNvPr id="12" name="组合 8"/>
            <p:cNvGrpSpPr/>
            <p:nvPr/>
          </p:nvGrpSpPr>
          <p:grpSpPr bwMode="auto">
            <a:xfrm>
              <a:off x="9356" y="-1517"/>
              <a:ext cx="1100" cy="1100"/>
              <a:chOff x="3259286" y="-963533"/>
              <a:chExt cx="698100" cy="698759"/>
            </a:xfrm>
          </p:grpSpPr>
          <p:sp>
            <p:nvSpPr>
              <p:cNvPr id="22" name="椭圆 6"/>
              <p:cNvSpPr>
                <a:spLocks noChangeArrowheads="1"/>
              </p:cNvSpPr>
              <p:nvPr/>
            </p:nvSpPr>
            <p:spPr bwMode="auto">
              <a:xfrm>
                <a:off x="3259286" y="-963533"/>
                <a:ext cx="698100" cy="69875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628" tIns="35243" rIns="67628" bIns="35243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3" name="文本框 7"/>
              <p:cNvSpPr>
                <a:spLocks noChangeArrowheads="1"/>
              </p:cNvSpPr>
              <p:nvPr/>
            </p:nvSpPr>
            <p:spPr bwMode="auto">
              <a:xfrm>
                <a:off x="3443498" y="-853288"/>
                <a:ext cx="308048" cy="4348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628" tIns="35243" rIns="67628" bIns="3524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rgbClr val="FFFFFF"/>
                    </a:solidFill>
                    <a:sym typeface="Impact" panose="020B0806030902050204" pitchFamily="34" charset="0"/>
                  </a:rPr>
                  <a:t>1</a:t>
                </a:r>
                <a:endParaRPr lang="zh-CN" altLang="en-US" dirty="0">
                  <a:solidFill>
                    <a:srgbClr val="FFFFFF"/>
                  </a:solidFill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13" name="组合 9"/>
            <p:cNvGrpSpPr/>
            <p:nvPr/>
          </p:nvGrpSpPr>
          <p:grpSpPr bwMode="auto">
            <a:xfrm>
              <a:off x="9358" y="23"/>
              <a:ext cx="1100" cy="1100"/>
              <a:chOff x="2501123" y="-1026058"/>
              <a:chExt cx="698500" cy="698500"/>
            </a:xfrm>
          </p:grpSpPr>
          <p:sp>
            <p:nvSpPr>
              <p:cNvPr id="20" name="椭圆 10"/>
              <p:cNvSpPr>
                <a:spLocks noChangeArrowheads="1"/>
              </p:cNvSpPr>
              <p:nvPr/>
            </p:nvSpPr>
            <p:spPr bwMode="auto">
              <a:xfrm>
                <a:off x="2501123" y="-1026058"/>
                <a:ext cx="698500" cy="698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628" tIns="35243" rIns="67628" bIns="35243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文本框 11"/>
              <p:cNvSpPr>
                <a:spLocks noChangeArrowheads="1"/>
              </p:cNvSpPr>
              <p:nvPr/>
            </p:nvSpPr>
            <p:spPr bwMode="auto">
              <a:xfrm>
                <a:off x="2688262" y="-910266"/>
                <a:ext cx="308224" cy="4346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628" tIns="35243" rIns="67628" bIns="3524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rgbClr val="FFFFFF"/>
                    </a:solidFill>
                    <a:sym typeface="Impact" panose="020B0806030902050204" pitchFamily="34" charset="0"/>
                  </a:rPr>
                  <a:t>2</a:t>
                </a:r>
                <a:endParaRPr lang="zh-CN" altLang="en-US">
                  <a:solidFill>
                    <a:srgbClr val="FFFFFF"/>
                  </a:solidFill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14" name="组合 12"/>
            <p:cNvGrpSpPr/>
            <p:nvPr/>
          </p:nvGrpSpPr>
          <p:grpSpPr bwMode="auto">
            <a:xfrm>
              <a:off x="9356" y="1665"/>
              <a:ext cx="1100" cy="1100"/>
              <a:chOff x="2486740" y="-1024104"/>
              <a:chExt cx="698500" cy="698499"/>
            </a:xfrm>
          </p:grpSpPr>
          <p:sp>
            <p:nvSpPr>
              <p:cNvPr id="18" name="椭圆 13"/>
              <p:cNvSpPr>
                <a:spLocks noChangeArrowheads="1"/>
              </p:cNvSpPr>
              <p:nvPr/>
            </p:nvSpPr>
            <p:spPr bwMode="auto">
              <a:xfrm>
                <a:off x="2486740" y="-1024104"/>
                <a:ext cx="698500" cy="6984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628" tIns="35243" rIns="67628" bIns="35243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文本框 14"/>
              <p:cNvSpPr>
                <a:spLocks noChangeArrowheads="1"/>
              </p:cNvSpPr>
              <p:nvPr/>
            </p:nvSpPr>
            <p:spPr bwMode="auto">
              <a:xfrm>
                <a:off x="2673430" y="-903375"/>
                <a:ext cx="308209" cy="43462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628" tIns="35243" rIns="67628" bIns="3524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rgbClr val="FFFFFF"/>
                    </a:solidFill>
                    <a:sym typeface="Impact" panose="020B0806030902050204" pitchFamily="34" charset="0"/>
                  </a:rPr>
                  <a:t>3</a:t>
                </a:r>
                <a:endParaRPr lang="zh-CN" altLang="en-US" dirty="0">
                  <a:solidFill>
                    <a:srgbClr val="FFFFFF"/>
                  </a:solidFill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15" name="组合 15"/>
            <p:cNvGrpSpPr/>
            <p:nvPr/>
          </p:nvGrpSpPr>
          <p:grpSpPr bwMode="auto">
            <a:xfrm>
              <a:off x="9358" y="3226"/>
              <a:ext cx="1100" cy="1100"/>
              <a:chOff x="3173723" y="-1072086"/>
              <a:chExt cx="698507" cy="698645"/>
            </a:xfrm>
          </p:grpSpPr>
          <p:sp>
            <p:nvSpPr>
              <p:cNvPr id="16" name="椭圆 16"/>
              <p:cNvSpPr>
                <a:spLocks noChangeArrowheads="1"/>
              </p:cNvSpPr>
              <p:nvPr/>
            </p:nvSpPr>
            <p:spPr bwMode="auto">
              <a:xfrm>
                <a:off x="3173723" y="-1072086"/>
                <a:ext cx="698507" cy="6986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628" tIns="35243" rIns="67628" bIns="35243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17"/>
              <p:cNvSpPr>
                <a:spLocks noChangeArrowheads="1"/>
              </p:cNvSpPr>
              <p:nvPr/>
            </p:nvSpPr>
            <p:spPr bwMode="auto">
              <a:xfrm>
                <a:off x="3373921" y="-953230"/>
                <a:ext cx="308213" cy="4347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628" tIns="35243" rIns="67628" bIns="35243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rgbClr val="FFFFFF"/>
                    </a:solidFill>
                    <a:sym typeface="Impact" panose="020B0806030902050204" pitchFamily="34" charset="0"/>
                  </a:rPr>
                  <a:t>4</a:t>
                </a:r>
                <a:endParaRPr lang="zh-CN" altLang="en-US" dirty="0">
                  <a:solidFill>
                    <a:srgbClr val="FFFFFF"/>
                  </a:solidFill>
                  <a:sym typeface="Impact" panose="020B0806030902050204" pitchFamily="34" charset="0"/>
                </a:endParaRPr>
              </a:p>
            </p:txBody>
          </p:sp>
        </p:grpSp>
      </p:grpSp>
      <p:sp>
        <p:nvSpPr>
          <p:cNvPr id="24" name="文本框 9"/>
          <p:cNvSpPr>
            <a:spLocks noChangeArrowheads="1"/>
          </p:cNvSpPr>
          <p:nvPr/>
        </p:nvSpPr>
        <p:spPr bwMode="auto">
          <a:xfrm>
            <a:off x="3381415" y="4543354"/>
            <a:ext cx="40265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ea typeface="黑体" panose="02010609060101010101" pitchFamily="49" charset="-122"/>
                <a:sym typeface="方正美黑简体" pitchFamily="1" charset="-122"/>
              </a:rPr>
              <a:t>最终实现成果及视频</a:t>
            </a:r>
            <a:endParaRPr lang="en-US" altLang="zh-CN" sz="3200" dirty="0">
              <a:ea typeface="黑体" panose="02010609060101010101" pitchFamily="49" charset="-122"/>
              <a:sym typeface="方正美黑简体" pitchFamily="1" charset="-122"/>
            </a:endParaRPr>
          </a:p>
        </p:txBody>
      </p:sp>
      <p:sp>
        <p:nvSpPr>
          <p:cNvPr id="30" name="矩形 2"/>
          <p:cNvSpPr>
            <a:spLocks noChangeArrowheads="1"/>
          </p:cNvSpPr>
          <p:nvPr/>
        </p:nvSpPr>
        <p:spPr bwMode="auto">
          <a:xfrm>
            <a:off x="3381415" y="291027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ea typeface="黑体" panose="02010609060101010101" pitchFamily="49" charset="-122"/>
              </a:rPr>
              <a:t>项目方案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8"/>
          <p:cNvGrpSpPr/>
          <p:nvPr/>
        </p:nvGrpSpPr>
        <p:grpSpPr bwMode="auto">
          <a:xfrm>
            <a:off x="938213" y="358775"/>
            <a:ext cx="7267575" cy="771525"/>
            <a:chOff x="0" y="0"/>
            <a:chExt cx="9690039" cy="1028700"/>
          </a:xfrm>
        </p:grpSpPr>
        <p:sp>
          <p:nvSpPr>
            <p:cNvPr id="7178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" name="Copyright Notice"/>
          <p:cNvSpPr>
            <a:spLocks noChangeArrowheads="1"/>
          </p:cNvSpPr>
          <p:nvPr/>
        </p:nvSpPr>
        <p:spPr bwMode="auto">
          <a:xfrm>
            <a:off x="3211630" y="479157"/>
            <a:ext cx="2762025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主要研究内容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21113" y="1688470"/>
            <a:ext cx="5322888" cy="405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kern="100" dirty="0">
                <a:ea typeface="+mn-ea"/>
                <a:cs typeface="Times New Roman" panose="02020603050405020304" pitchFamily="18" charset="0"/>
              </a:rPr>
              <a:t>    在会议，车站等嘈杂的场合中，广播播报是存在噪音过大的问题。</a:t>
            </a:r>
            <a:endParaRPr lang="en-US" altLang="zh-CN" sz="2400" b="1" kern="100" dirty="0">
              <a:ea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 kern="100" dirty="0"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b="1" kern="100" dirty="0">
                <a:ea typeface="+mn-ea"/>
                <a:cs typeface="Times New Roman" panose="02020603050405020304" pitchFamily="18" charset="0"/>
              </a:rPr>
              <a:t>随着手机互联网软件的发展，在听英文讲座时，常常通过翻译软件对其进行实时翻译，可受限于传输距离过长，信噪比过低，存在无法识别的问题。</a:t>
            </a:r>
            <a:endParaRPr lang="zh-CN" altLang="zh-CN" sz="2400" b="1" kern="1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6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4" y="1434061"/>
            <a:ext cx="3609140" cy="24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5" y="4166980"/>
            <a:ext cx="3645318" cy="24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8"/>
          <p:cNvGrpSpPr/>
          <p:nvPr/>
        </p:nvGrpSpPr>
        <p:grpSpPr bwMode="auto">
          <a:xfrm>
            <a:off x="938213" y="358775"/>
            <a:ext cx="7267575" cy="771525"/>
            <a:chOff x="0" y="0"/>
            <a:chExt cx="9690039" cy="1028700"/>
          </a:xfrm>
        </p:grpSpPr>
        <p:sp>
          <p:nvSpPr>
            <p:cNvPr id="7178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" name="Copyright Notice"/>
          <p:cNvSpPr>
            <a:spLocks noChangeArrowheads="1"/>
          </p:cNvSpPr>
          <p:nvPr/>
        </p:nvSpPr>
        <p:spPr bwMode="auto">
          <a:xfrm>
            <a:off x="3211630" y="479157"/>
            <a:ext cx="2762025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主要研究内容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1113" y="3055859"/>
            <a:ext cx="5194300" cy="294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kern="100" dirty="0">
                <a:ea typeface="+mn-ea"/>
                <a:cs typeface="Times New Roman" panose="02020603050405020304" pitchFamily="18" charset="0"/>
              </a:rPr>
              <a:t>目前，大多数音频信号处理仪功能齐全，精准，但体积大且价格贵。</a:t>
            </a:r>
            <a:endParaRPr lang="en-US" altLang="zh-CN" sz="2400" b="1" kern="100" dirty="0">
              <a:ea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kern="100" dirty="0">
                <a:ea typeface="+mn-ea"/>
                <a:cs typeface="Times New Roman" panose="02020603050405020304" pitchFamily="18" charset="0"/>
              </a:rPr>
              <a:t>嵌入式系统小巧可靠，可作为手持装置，辅助手机等小型设备使用，具有很好的现实意义。</a:t>
            </a:r>
            <a:endParaRPr lang="zh-CN" altLang="zh-CN" sz="2400" b="1" kern="1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1113" y="1370013"/>
            <a:ext cx="5057775" cy="1682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kern="100" dirty="0">
                <a:ea typeface="+mn-ea"/>
              </a:rPr>
              <a:t>       语音增强在多媒体领域应用非常广泛，用于电影、音乐的录音与后期等。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1437482"/>
            <a:ext cx="2938991" cy="22042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9" y="4433094"/>
            <a:ext cx="3239898" cy="12525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8"/>
          <p:cNvGrpSpPr/>
          <p:nvPr/>
        </p:nvGrpSpPr>
        <p:grpSpPr bwMode="auto">
          <a:xfrm>
            <a:off x="938213" y="358775"/>
            <a:ext cx="7267575" cy="771525"/>
            <a:chOff x="0" y="0"/>
            <a:chExt cx="9690039" cy="1028700"/>
          </a:xfrm>
        </p:grpSpPr>
        <p:sp>
          <p:nvSpPr>
            <p:cNvPr id="7178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" name="Copyright Notice"/>
          <p:cNvSpPr>
            <a:spLocks noChangeArrowheads="1"/>
          </p:cNvSpPr>
          <p:nvPr/>
        </p:nvSpPr>
        <p:spPr bwMode="auto">
          <a:xfrm>
            <a:off x="3211630" y="479157"/>
            <a:ext cx="2762025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主要研究内容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14" y="2315450"/>
            <a:ext cx="2023515" cy="27641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1664260"/>
            <a:ext cx="3332200" cy="22127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26"/>
          <a:stretch>
            <a:fillRect/>
          </a:stretch>
        </p:blipFill>
        <p:spPr>
          <a:xfrm>
            <a:off x="1055380" y="4062133"/>
            <a:ext cx="3097866" cy="2552700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4645961" y="3491286"/>
            <a:ext cx="1253737" cy="7715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899698" y="1585590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FF"/>
                </a:solidFill>
              </a:rPr>
              <a:t>实时语音增强算法</a:t>
            </a:r>
          </a:p>
        </p:txBody>
      </p:sp>
      <p:sp>
        <p:nvSpPr>
          <p:cNvPr id="2" name="矩形 2"/>
          <p:cNvSpPr>
            <a:spLocks noChangeArrowheads="1"/>
          </p:cNvSpPr>
          <p:nvPr/>
        </p:nvSpPr>
        <p:spPr bwMode="auto">
          <a:xfrm>
            <a:off x="4755515" y="5193665"/>
            <a:ext cx="246761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FF"/>
                </a:solidFill>
              </a:rPr>
              <a:t>在环境条件任意、噪音背景复杂的环境中提取出语音信号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8"/>
          <p:cNvGrpSpPr/>
          <p:nvPr/>
        </p:nvGrpSpPr>
        <p:grpSpPr bwMode="auto">
          <a:xfrm>
            <a:off x="938213" y="358775"/>
            <a:ext cx="7267575" cy="771525"/>
            <a:chOff x="0" y="0"/>
            <a:chExt cx="9690039" cy="1028700"/>
          </a:xfrm>
        </p:grpSpPr>
        <p:sp>
          <p:nvSpPr>
            <p:cNvPr id="7178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" name="Copyright Notice"/>
          <p:cNvSpPr>
            <a:spLocks noChangeArrowheads="1"/>
          </p:cNvSpPr>
          <p:nvPr/>
        </p:nvSpPr>
        <p:spPr bwMode="auto">
          <a:xfrm>
            <a:off x="3211630" y="479157"/>
            <a:ext cx="2762025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主要研究内容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844273" y="1321097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FF"/>
                </a:solidFill>
              </a:rPr>
              <a:t>主要问题</a:t>
            </a: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779463" y="1758958"/>
            <a:ext cx="8193087" cy="457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语音增强与噪音抑制</a:t>
            </a:r>
            <a:endParaRPr lang="en-US" altLang="zh-CN" sz="2800" b="1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功耗问题，有节能的需求</a:t>
            </a:r>
            <a:endParaRPr lang="en-US" altLang="zh-CN" sz="2800" b="1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集成度高，体积小</a:t>
            </a:r>
            <a:endParaRPr lang="en-US" altLang="zh-CN" sz="2800" b="1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实时性强</a:t>
            </a:r>
            <a:endParaRPr lang="en-US" altLang="zh-CN" sz="2800" b="1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上位机交互</a:t>
            </a:r>
            <a:endParaRPr lang="en-US" altLang="zh-CN" sz="2800" b="1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8"/>
          <p:cNvGrpSpPr/>
          <p:nvPr/>
        </p:nvGrpSpPr>
        <p:grpSpPr bwMode="auto">
          <a:xfrm>
            <a:off x="938213" y="358775"/>
            <a:ext cx="7267575" cy="771525"/>
            <a:chOff x="0" y="0"/>
            <a:chExt cx="9690039" cy="1028700"/>
          </a:xfrm>
        </p:grpSpPr>
        <p:sp>
          <p:nvSpPr>
            <p:cNvPr id="7178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" name="Copyright Notice"/>
          <p:cNvSpPr>
            <a:spLocks noChangeArrowheads="1"/>
          </p:cNvSpPr>
          <p:nvPr/>
        </p:nvSpPr>
        <p:spPr bwMode="auto">
          <a:xfrm>
            <a:off x="3224535" y="479157"/>
            <a:ext cx="2736215" cy="47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主要研究内容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844273" y="1321097"/>
            <a:ext cx="1407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FF"/>
                </a:solidFill>
              </a:rPr>
              <a:t>使用方式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8070" y="2017395"/>
            <a:ext cx="759269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使用方式：常规使用下，仅需将主麦克风一端朝向说话人，幅麦克风一端朝向相反方向，即可通过jack音频接口实现语音增强后的音频信号输出。上位机模式下，可实时分析音频并对齐进行分析。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13485" y="4678045"/>
            <a:ext cx="69926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通俗来说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，就是一端采集环境噪声，一端采集混有噪声的语音信号，最后提取出能清晰分辨的语音信号。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组合 8"/>
          <p:cNvGrpSpPr/>
          <p:nvPr/>
        </p:nvGrpSpPr>
        <p:grpSpPr bwMode="auto">
          <a:xfrm>
            <a:off x="958850" y="279400"/>
            <a:ext cx="7267575" cy="771525"/>
            <a:chOff x="0" y="0"/>
            <a:chExt cx="9690039" cy="1028700"/>
          </a:xfrm>
        </p:grpSpPr>
        <p:sp>
          <p:nvSpPr>
            <p:cNvPr id="9229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0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" name="矩形 2"/>
          <p:cNvSpPr>
            <a:spLocks noChangeArrowheads="1"/>
          </p:cNvSpPr>
          <p:nvPr/>
        </p:nvSpPr>
        <p:spPr bwMode="auto">
          <a:xfrm>
            <a:off x="844273" y="1321097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FF"/>
                </a:solidFill>
              </a:rPr>
              <a:t>最终方案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16018" y="1764874"/>
            <a:ext cx="8878493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ea typeface="+mn-ea"/>
              </a:rPr>
              <a:t>	</a:t>
            </a:r>
            <a:r>
              <a:rPr lang="zh-CN" altLang="en-US" sz="2400" b="1" kern="100" dirty="0">
                <a:solidFill>
                  <a:srgbClr val="FF0000"/>
                </a:solidFill>
                <a:ea typeface="+mn-ea"/>
              </a:rPr>
              <a:t>双端输入的</a:t>
            </a:r>
            <a:r>
              <a:rPr lang="en-US" altLang="zh-CN" sz="2400" b="1" kern="100" dirty="0">
                <a:ea typeface="+mn-ea"/>
              </a:rPr>
              <a:t>DSP</a:t>
            </a:r>
            <a:r>
              <a:rPr lang="zh-CN" altLang="en-US" sz="2400" b="1" kern="100" dirty="0">
                <a:ea typeface="+mn-ea"/>
              </a:rPr>
              <a:t>进行信号的处理</a:t>
            </a:r>
            <a:endParaRPr lang="en-US" altLang="zh-CN" sz="2400" b="1" kern="100" dirty="0"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ea typeface="+mn-ea"/>
              </a:rPr>
              <a:t>	</a:t>
            </a:r>
            <a:r>
              <a:rPr lang="zh-CN" altLang="en-US" sz="2400" b="1" kern="100" dirty="0">
                <a:ea typeface="+mn-ea"/>
              </a:rPr>
              <a:t>一端输入噪声信号，另一端输入混有噪声的语音信号</a:t>
            </a:r>
            <a:endParaRPr lang="en-US" altLang="zh-CN" sz="2400" b="1" kern="100" dirty="0"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ea typeface="+mn-ea"/>
              </a:rPr>
              <a:t>	</a:t>
            </a:r>
            <a:r>
              <a:rPr lang="zh-CN" altLang="en-US" sz="2400" b="1" kern="100" dirty="0">
                <a:ea typeface="+mn-ea"/>
              </a:rPr>
              <a:t>使用</a:t>
            </a:r>
            <a:r>
              <a:rPr lang="en-US" altLang="zh-CN" sz="2400" b="1" kern="100" dirty="0" err="1">
                <a:ea typeface="+mn-ea"/>
              </a:rPr>
              <a:t>lms</a:t>
            </a:r>
            <a:r>
              <a:rPr lang="zh-CN" altLang="en-US" sz="2400" b="1" kern="100" dirty="0">
                <a:ea typeface="+mn-ea"/>
              </a:rPr>
              <a:t>自适应滤波算法进行滤波</a:t>
            </a:r>
            <a:endParaRPr lang="en-US" altLang="zh-CN" sz="2400" b="1" kern="100" dirty="0"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0" b="22655"/>
          <a:stretch>
            <a:fillRect/>
          </a:stretch>
        </p:blipFill>
        <p:spPr>
          <a:xfrm>
            <a:off x="381524" y="3980329"/>
            <a:ext cx="8380952" cy="2598271"/>
          </a:xfrm>
          <a:prstGeom prst="rect">
            <a:avLst/>
          </a:prstGeom>
        </p:spPr>
      </p:pic>
      <p:sp>
        <p:nvSpPr>
          <p:cNvPr id="9" name="Copyright Notice"/>
          <p:cNvSpPr>
            <a:spLocks noChangeArrowheads="1"/>
          </p:cNvSpPr>
          <p:nvPr/>
        </p:nvSpPr>
        <p:spPr bwMode="auto">
          <a:xfrm>
            <a:off x="2405063" y="425450"/>
            <a:ext cx="44211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项目方案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8"/>
          <p:cNvGrpSpPr/>
          <p:nvPr/>
        </p:nvGrpSpPr>
        <p:grpSpPr bwMode="auto">
          <a:xfrm>
            <a:off x="958850" y="274638"/>
            <a:ext cx="7267575" cy="771525"/>
            <a:chOff x="0" y="0"/>
            <a:chExt cx="9690039" cy="1028700"/>
          </a:xfrm>
        </p:grpSpPr>
        <p:sp>
          <p:nvSpPr>
            <p:cNvPr id="12304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9690039" cy="1028700"/>
            </a:xfrm>
            <a:custGeom>
              <a:avLst/>
              <a:gdLst>
                <a:gd name="T0" fmla="*/ 367064 w 9690039"/>
                <a:gd name="T1" fmla="*/ 0 h 1028700"/>
                <a:gd name="T2" fmla="*/ 9377714 w 9690039"/>
                <a:gd name="T3" fmla="*/ 0 h 1028700"/>
                <a:gd name="T4" fmla="*/ 9690039 w 9690039"/>
                <a:gd name="T5" fmla="*/ 1028700 h 1028700"/>
                <a:gd name="T6" fmla="*/ 4577114 w 9690039"/>
                <a:gd name="T7" fmla="*/ 419100 h 1028700"/>
                <a:gd name="T8" fmla="*/ 0 w 9690039"/>
                <a:gd name="T9" fmla="*/ 1028700 h 1028700"/>
                <a:gd name="T10" fmla="*/ 367064 w 9690039"/>
                <a:gd name="T11" fmla="*/ 0 h 10287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90039"/>
                <a:gd name="T19" fmla="*/ 0 h 1028700"/>
                <a:gd name="T20" fmla="*/ 9690039 w 9690039"/>
                <a:gd name="T21" fmla="*/ 1028700 h 10287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90039" h="1028700">
                  <a:moveTo>
                    <a:pt x="367064" y="0"/>
                  </a:moveTo>
                  <a:lnTo>
                    <a:pt x="9377714" y="0"/>
                  </a:lnTo>
                  <a:lnTo>
                    <a:pt x="9690039" y="1028700"/>
                  </a:lnTo>
                  <a:lnTo>
                    <a:pt x="4577114" y="419100"/>
                  </a:lnTo>
                  <a:lnTo>
                    <a:pt x="0" y="1028700"/>
                  </a:lnTo>
                  <a:lnTo>
                    <a:pt x="367064" y="0"/>
                  </a:lnTo>
                  <a:close/>
                </a:path>
              </a:pathLst>
            </a:custGeom>
            <a:solidFill>
              <a:srgbClr val="005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05" name="任意多边形 3"/>
            <p:cNvSpPr>
              <a:spLocks noChangeArrowheads="1"/>
            </p:cNvSpPr>
            <p:nvPr/>
          </p:nvSpPr>
          <p:spPr bwMode="auto">
            <a:xfrm>
              <a:off x="367064" y="0"/>
              <a:ext cx="9010650" cy="1028700"/>
            </a:xfrm>
            <a:custGeom>
              <a:avLst/>
              <a:gdLst>
                <a:gd name="T0" fmla="*/ 0 w 9010650"/>
                <a:gd name="T1" fmla="*/ 0 h 1028700"/>
                <a:gd name="T2" fmla="*/ 9010650 w 9010650"/>
                <a:gd name="T3" fmla="*/ 0 h 1028700"/>
                <a:gd name="T4" fmla="*/ 8052409 w 9010650"/>
                <a:gd name="T5" fmla="*/ 1028700 h 1028700"/>
                <a:gd name="T6" fmla="*/ 759656 w 9010650"/>
                <a:gd name="T7" fmla="*/ 1028700 h 1028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10650"/>
                <a:gd name="T13" fmla="*/ 0 h 1028700"/>
                <a:gd name="T14" fmla="*/ 9010650 w 9010650"/>
                <a:gd name="T15" fmla="*/ 1028700 h 1028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10650" h="1028700">
                  <a:moveTo>
                    <a:pt x="0" y="0"/>
                  </a:moveTo>
                  <a:lnTo>
                    <a:pt x="9010650" y="0"/>
                  </a:lnTo>
                  <a:lnTo>
                    <a:pt x="8052409" y="1028700"/>
                  </a:lnTo>
                  <a:lnTo>
                    <a:pt x="759656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98" name="Copyright Notice"/>
          <p:cNvSpPr>
            <a:spLocks noChangeArrowheads="1"/>
          </p:cNvSpPr>
          <p:nvPr/>
        </p:nvSpPr>
        <p:spPr bwMode="auto">
          <a:xfrm>
            <a:off x="3570707" y="417513"/>
            <a:ext cx="2043880" cy="4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4300" rIns="54000" bIns="243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项目方案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779463" y="1738738"/>
            <a:ext cx="8193087" cy="25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1800" b="1" dirty="0">
                <a:ea typeface="+mn-ea"/>
                <a:cs typeface="Times New Roman" panose="02020603050405020304" pitchFamily="18" charset="0"/>
              </a:rPr>
              <a:t>选择</a:t>
            </a:r>
            <a:r>
              <a:rPr lang="en-US" altLang="zh-CN" sz="1800" b="1" dirty="0">
                <a:ea typeface="+mn-ea"/>
                <a:cs typeface="Times New Roman" panose="02020603050405020304" pitchFamily="18" charset="0"/>
              </a:rPr>
              <a:t>TI</a:t>
            </a:r>
            <a:r>
              <a:rPr lang="zh-CN" altLang="en-US" sz="1800" b="1" dirty="0">
                <a:ea typeface="+mn-ea"/>
                <a:cs typeface="Times New Roman" panose="02020603050405020304" pitchFamily="18" charset="0"/>
              </a:rPr>
              <a:t>公司</a:t>
            </a:r>
            <a:r>
              <a:rPr lang="en-US" altLang="zh-CN" sz="1800" b="1" dirty="0">
                <a:ea typeface="+mn-ea"/>
                <a:cs typeface="Times New Roman" panose="02020603050405020304" pitchFamily="18" charset="0"/>
              </a:rPr>
              <a:t>C5000</a:t>
            </a:r>
            <a:r>
              <a:rPr lang="zh-CN" altLang="en-US" sz="1800" b="1" dirty="0">
                <a:ea typeface="+mn-ea"/>
                <a:cs typeface="Times New Roman" panose="02020603050405020304" pitchFamily="18" charset="0"/>
              </a:rPr>
              <a:t>系列</a:t>
            </a:r>
            <a:r>
              <a:rPr lang="en-US" altLang="zh-CN" sz="1800" b="1" dirty="0">
                <a:ea typeface="+mn-ea"/>
                <a:cs typeface="Times New Roman" panose="02020603050405020304" pitchFamily="18" charset="0"/>
              </a:rPr>
              <a:t>TMS320C5509</a:t>
            </a:r>
          </a:p>
          <a:p>
            <a:pPr>
              <a:lnSpc>
                <a:spcPct val="20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1800" b="1" dirty="0">
                <a:cs typeface="Times New Roman" panose="02020603050405020304" pitchFamily="18" charset="0"/>
              </a:rPr>
              <a:t>语音解码器选择</a:t>
            </a:r>
            <a:r>
              <a:rPr lang="en-US" altLang="zh-CN" sz="1800" b="1" dirty="0">
                <a:cs typeface="Times New Roman" panose="02020603050405020304" pitchFamily="18" charset="0"/>
              </a:rPr>
              <a:t>TLV320AIC23</a:t>
            </a:r>
          </a:p>
          <a:p>
            <a:pPr>
              <a:lnSpc>
                <a:spcPct val="20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1800" b="1" dirty="0">
                <a:cs typeface="Times New Roman" panose="02020603050405020304" pitchFamily="18" charset="0"/>
              </a:rPr>
              <a:t>电源芯片选择</a:t>
            </a:r>
            <a:r>
              <a:rPr lang="en-US" altLang="zh-CN" sz="1800" b="1" dirty="0">
                <a:cs typeface="Times New Roman" panose="02020603050405020304" pitchFamily="18" charset="0"/>
              </a:rPr>
              <a:t>TPS73HD325</a:t>
            </a:r>
          </a:p>
          <a:p>
            <a:pPr>
              <a:lnSpc>
                <a:spcPct val="20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1800" b="1" dirty="0">
                <a:cs typeface="Times New Roman" panose="02020603050405020304" pitchFamily="18" charset="0"/>
              </a:rPr>
              <a:t>上位机采用</a:t>
            </a:r>
            <a:r>
              <a:rPr lang="en-US" altLang="zh-CN" sz="1800" b="1" dirty="0">
                <a:cs typeface="Times New Roman" panose="02020603050405020304" pitchFamily="18" charset="0"/>
              </a:rPr>
              <a:t>LabVIEW</a:t>
            </a:r>
            <a:r>
              <a:rPr lang="zh-CN" altLang="en-US" sz="1800" b="1" dirty="0">
                <a:cs typeface="Times New Roman" panose="02020603050405020304" pitchFamily="18" charset="0"/>
              </a:rPr>
              <a:t>软件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844273" y="1313393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FF"/>
                </a:solidFill>
              </a:rPr>
              <a:t>主要器件选择</a:t>
            </a:r>
          </a:p>
        </p:txBody>
      </p:sp>
      <p:pic>
        <p:nvPicPr>
          <p:cNvPr id="4098" name="Picture 2" descr="定点数字信号处理器 - TMS320VC550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12" y="4563684"/>
            <a:ext cx="2754365" cy="18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9" b="31812"/>
          <a:stretch>
            <a:fillRect/>
          </a:stretch>
        </p:blipFill>
        <p:spPr>
          <a:xfrm>
            <a:off x="6662420" y="5005705"/>
            <a:ext cx="1838960" cy="167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"/>
          <a:stretch>
            <a:fillRect/>
          </a:stretch>
        </p:blipFill>
        <p:spPr>
          <a:xfrm>
            <a:off x="3275932" y="4436488"/>
            <a:ext cx="2879101" cy="2381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174AB"/>
      </a:accent1>
      <a:accent2>
        <a:srgbClr val="92D14F"/>
      </a:accent2>
      <a:accent3>
        <a:srgbClr val="FFFFFF"/>
      </a:accent3>
      <a:accent4>
        <a:srgbClr val="000000"/>
      </a:accent4>
      <a:accent5>
        <a:srgbClr val="AABCD2"/>
      </a:accent5>
      <a:accent6>
        <a:srgbClr val="84BD47"/>
      </a:accent6>
      <a:hlink>
        <a:srgbClr val="5F5F5F"/>
      </a:hlink>
      <a:folHlink>
        <a:srgbClr val="919191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1001</Words>
  <Application>Microsoft Office PowerPoint</Application>
  <PresentationFormat>全屏显示(4:3)</PresentationFormat>
  <Paragraphs>103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http://momodasucai.taobao.com/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MOMODA;MOMODA素材</dc:creator>
  <cp:lastModifiedBy>贾 乃征</cp:lastModifiedBy>
  <cp:revision>446</cp:revision>
  <dcterms:created xsi:type="dcterms:W3CDTF">2014-10-17T07:53:00Z</dcterms:created>
  <dcterms:modified xsi:type="dcterms:W3CDTF">2020-11-30T12:40:37Z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