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637BB6B-EE1B-48FB-8575-0D55C373DE88}" type="datetimeFigureOut">
              <a:rPr lang="en-US" smtClean="0"/>
              <a:pPr/>
              <a:t>13-May-18</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37BB6B-EE1B-48FB-8575-0D55C373DE88}" type="datetimeFigureOut">
              <a:rPr lang="en-US" smtClean="0"/>
              <a:pPr/>
              <a:t>13-May-18</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37BB6B-EE1B-48FB-8575-0D55C373DE88}" type="datetimeFigureOut">
              <a:rPr lang="en-US" smtClean="0"/>
              <a:pPr/>
              <a:t>13-May-18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37BB6B-EE1B-48FB-8575-0D55C373DE88}" type="datetimeFigureOut">
              <a:rPr lang="en-US" smtClean="0"/>
              <a:pPr/>
              <a:t>13-May-18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637BB6B-EE1B-48FB-8575-0D55C373DE88}" type="datetimeFigureOut">
              <a:rPr lang="en-US" smtClean="0"/>
              <a:pPr/>
              <a:t>13-May-18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37BB6B-EE1B-48FB-8575-0D55C373DE88}" type="datetimeFigureOut">
              <a:rPr lang="en-US" smtClean="0"/>
              <a:pPr/>
              <a:t>13-May-18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637BB6B-EE1B-48FB-8575-0D55C373DE88}" type="datetimeFigureOut">
              <a:rPr lang="en-US" smtClean="0"/>
              <a:pPr/>
              <a:t>13-May-18</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637BB6B-EE1B-48FB-8575-0D55C373DE88}" type="datetimeFigureOut">
              <a:rPr lang="en-US" smtClean="0"/>
              <a:pPr/>
              <a:t>13-May-18</a:t>
            </a:fld>
            <a:endParaRPr lang="en-US"/>
          </a:p>
        </p:txBody>
      </p:sp>
      <p:sp>
        <p:nvSpPr>
          <p:cNvPr id="8" name="Slide Number Placeholder 7"/>
          <p:cNvSpPr>
            <a:spLocks noGrp="1"/>
          </p:cNvSpPr>
          <p:nvPr>
            <p:ph type="sldNum" sz="quarter" idx="11"/>
          </p:nvPr>
        </p:nvSpPr>
        <p:spPr/>
        <p:txBody>
          <a:bodyPr/>
          <a:lstStyle/>
          <a:p>
            <a:fld id="{2AA957AF-53C0-420B-9C2D-77DB1416566C}" type="slidenum">
              <a:rPr kumimoji="0" lang="en-US" smtClean="0"/>
              <a:pPr/>
              <a:t>‹#›</a:t>
            </a:fld>
            <a:endParaRPr kumimoji="0" lang="en-US"/>
          </a:p>
        </p:txBody>
      </p:sp>
      <p:sp>
        <p:nvSpPr>
          <p:cNvPr id="9" name="Footer Placeholder 8"/>
          <p:cNvSpPr>
            <a:spLocks noGrp="1"/>
          </p:cNvSpPr>
          <p:nvPr>
            <p:ph type="ftr" sz="quarter" idx="12"/>
          </p:nvPr>
        </p:nvSpPr>
        <p:spPr/>
        <p:txBody>
          <a:bodyPr/>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37BB6B-EE1B-48FB-8575-0D55C373DE88}" type="datetimeFigureOut">
              <a:rPr lang="en-US" smtClean="0"/>
              <a:pPr/>
              <a:t>13-May-18</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37BB6B-EE1B-48FB-8575-0D55C373DE88}" type="datetimeFigureOut">
              <a:rPr lang="en-US" smtClean="0"/>
              <a:pPr/>
              <a:t>13-May-18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156448" y="6422064"/>
            <a:ext cx="762000" cy="365125"/>
          </a:xfrm>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E637BB6B-EE1B-48FB-8575-0D55C373DE88}" type="datetimeFigureOut">
              <a:rPr lang="en-US" smtClean="0"/>
              <a:pPr/>
              <a:t>13-May-18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E637BB6B-EE1B-48FB-8575-0D55C373DE88}" type="datetimeFigureOut">
              <a:rPr lang="en-US" smtClean="0"/>
              <a:pPr/>
              <a:t>13-May-18</a:t>
            </a:fld>
            <a:endParaRPr lang="en-US" sz="1000">
              <a:solidFill>
                <a:schemeClr val="tx2">
                  <a:shade val="50000"/>
                </a:schemeClr>
              </a:solidFill>
            </a:endParaRPr>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pPr algn="ctr" eaLnBrk="1" latinLnBrk="0" hangingPunct="1"/>
            <a:endParaRPr kumimoji="0" lang="en-US" sz="1000" dirty="0">
              <a:solidFill>
                <a:schemeClr val="tx2">
                  <a:shade val="50000"/>
                </a:schemeClr>
              </a:solidFill>
            </a:endParaRPr>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2AA957AF-53C0-420B-9C2D-77DB1416566C}" type="slidenum">
              <a:rPr kumimoji="0" lang="en-US" smtClean="0"/>
              <a:pPr/>
              <a:t>‹#›</a:t>
            </a:fld>
            <a:endParaRPr kumimoji="0" lang="en-US" sz="1000" dirty="0">
              <a:solidFill>
                <a:schemeClr val="tx2">
                  <a:shade val="50000"/>
                </a:schemeClr>
              </a:solidFill>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eveloper.android.com/reference/android/database/sqlite/SQLiteOpenHelper.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android.com/training/data-storage/room/accessing-data.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android.com/topic/libraries/architecture/lifecycle.html" TargetMode="External"/><Relationship Id="rId2" Type="http://schemas.openxmlformats.org/officeDocument/2006/relationships/hyperlink" Target="https://developer.android.com/topic/libraries/architecture/livedata.html" TargetMode="External"/><Relationship Id="rId1" Type="http://schemas.openxmlformats.org/officeDocument/2006/relationships/slideLayout" Target="../slideLayouts/slideLayout2.xml"/><Relationship Id="rId4" Type="http://schemas.openxmlformats.org/officeDocument/2006/relationships/hyperlink" Target="https://developer.android.com/reference/android/arch/lifecycle/LiveData.htm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android.com/" TargetMode="External"/><Relationship Id="rId2" Type="http://schemas.openxmlformats.org/officeDocument/2006/relationships/hyperlink" Target="https://developer.android.com/reference/android/database/sqlite/SQLiteOpenHelper.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0"/>
            <a:ext cx="6480048" cy="2301240"/>
          </a:xfrm>
        </p:spPr>
        <p:txBody>
          <a:bodyPr/>
          <a:lstStyle/>
          <a:p>
            <a:r>
              <a:rPr smtClean="0"/>
              <a:t>Android Architecture Components</a:t>
            </a:r>
            <a:br>
              <a:rPr smtClean="0"/>
            </a:br>
            <a:endParaRPr lang="en-US" dirty="0"/>
          </a:p>
        </p:txBody>
      </p:sp>
      <p:sp>
        <p:nvSpPr>
          <p:cNvPr id="3" name="Subtitle 2"/>
          <p:cNvSpPr>
            <a:spLocks noGrp="1"/>
          </p:cNvSpPr>
          <p:nvPr>
            <p:ph type="subTitle" idx="1"/>
          </p:nvPr>
        </p:nvSpPr>
        <p:spPr>
          <a:xfrm>
            <a:off x="381000" y="2133600"/>
            <a:ext cx="6480048" cy="685800"/>
          </a:xfrm>
        </p:spPr>
        <p:txBody>
          <a:bodyPr/>
          <a:lstStyle/>
          <a:p>
            <a:r>
              <a:rPr lang="en-US" b="1" dirty="0" smtClean="0"/>
              <a:t>Room, LiveData and ViewModel</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467600" cy="5821363"/>
          </a:xfrm>
        </p:spPr>
        <p:txBody>
          <a:bodyPr/>
          <a:lstStyle/>
          <a:p>
            <a:pPr>
              <a:buNone/>
            </a:pPr>
            <a:r>
              <a:rPr lang="en-US" dirty="0" smtClean="0"/>
              <a:t>Android Architecture Components:</a:t>
            </a:r>
          </a:p>
          <a:p>
            <a:endParaRPr lang="en-US" sz="1600" i="1" dirty="0" smtClean="0"/>
          </a:p>
          <a:p>
            <a:endParaRPr lang="en-US" sz="1600" i="1" dirty="0" smtClean="0"/>
          </a:p>
          <a:p>
            <a:r>
              <a:rPr lang="en-US" sz="1600" i="1" dirty="0" smtClean="0"/>
              <a:t>A </a:t>
            </a:r>
            <a:r>
              <a:rPr lang="en-US" sz="1600" i="1" dirty="0" smtClean="0"/>
              <a:t>new collection of libraries that help you design robust, testable, </a:t>
            </a:r>
            <a:r>
              <a:rPr lang="en-US" sz="1600" i="1" dirty="0" smtClean="0"/>
              <a:t>and  maintainable </a:t>
            </a:r>
            <a:r>
              <a:rPr lang="en-US" sz="1600" i="1" dirty="0" smtClean="0"/>
              <a:t>apps</a:t>
            </a:r>
            <a:r>
              <a:rPr lang="en-US" sz="1600" i="1" dirty="0" smtClean="0"/>
              <a:t>.</a:t>
            </a:r>
          </a:p>
          <a:p>
            <a:r>
              <a:rPr lang="en-US" sz="1600" dirty="0" smtClean="0"/>
              <a:t>It helps us developers address two pain points</a:t>
            </a:r>
            <a:r>
              <a:rPr lang="en-US" sz="1600" dirty="0" smtClean="0"/>
              <a:t>:</a:t>
            </a:r>
          </a:p>
          <a:p>
            <a:pPr>
              <a:buFont typeface="+mj-lt"/>
              <a:buAutoNum type="arabicPeriod"/>
            </a:pPr>
            <a:r>
              <a:rPr lang="en-US" sz="1600" dirty="0" smtClean="0"/>
              <a:t>	 Manage our UI components </a:t>
            </a:r>
            <a:r>
              <a:rPr lang="en-US" sz="1600" dirty="0" smtClean="0"/>
              <a:t>lifecycle</a:t>
            </a:r>
          </a:p>
          <a:p>
            <a:pPr>
              <a:buFont typeface="+mj-lt"/>
              <a:buAutoNum type="arabicPeriod"/>
            </a:pPr>
            <a:r>
              <a:rPr lang="en-US" sz="1600" dirty="0" smtClean="0"/>
              <a:t>	 Persist data over configuration </a:t>
            </a:r>
            <a:r>
              <a:rPr lang="en-US" sz="1600" dirty="0" smtClean="0"/>
              <a:t>changes</a:t>
            </a:r>
          </a:p>
          <a:p>
            <a:pPr>
              <a:buFont typeface="+mj-lt"/>
              <a:buAutoNum type="arabicPeriod"/>
            </a:pPr>
            <a:endParaRPr lang="en-US" sz="1600" dirty="0" smtClean="0"/>
          </a:p>
          <a:p>
            <a:r>
              <a:rPr lang="en-US" sz="1600" dirty="0" smtClean="0"/>
              <a:t>Maintaining data over orientation changes and handling our objects with lifecycle is hard. That’s why, to avoid the hassle, you lock your apps in Portrait </a:t>
            </a:r>
            <a:r>
              <a:rPr lang="en-US" sz="1600" dirty="0" smtClean="0"/>
              <a:t>mode.</a:t>
            </a:r>
          </a:p>
          <a:p>
            <a:r>
              <a:rPr lang="en-US" sz="1600" dirty="0" smtClean="0"/>
              <a:t>Room is a library that saves you all such trouble. Now you can query your data without having to deal with cursors or loaders. You can define your database by adding annotations in your Model class.</a:t>
            </a:r>
            <a:endParaRPr lang="en-US" sz="1600" dirty="0" smtClean="0"/>
          </a:p>
          <a:p>
            <a:endParaRPr lang="en-US" sz="1600" dirty="0" smtClean="0"/>
          </a:p>
          <a:p>
            <a:pPr>
              <a:buNone/>
            </a:pPr>
            <a:endParaRPr lang="en-US" sz="1600" dirty="0" smtClean="0"/>
          </a:p>
          <a:p>
            <a:pPr>
              <a:buNone/>
            </a:pP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Components</a:t>
            </a:r>
            <a:endParaRPr lang="en-US" dirty="0"/>
          </a:p>
        </p:txBody>
      </p:sp>
      <p:sp>
        <p:nvSpPr>
          <p:cNvPr id="3" name="Content Placeholder 2"/>
          <p:cNvSpPr>
            <a:spLocks noGrp="1"/>
          </p:cNvSpPr>
          <p:nvPr>
            <p:ph idx="1"/>
          </p:nvPr>
        </p:nvSpPr>
        <p:spPr>
          <a:xfrm>
            <a:off x="457200" y="1600200"/>
            <a:ext cx="2133600" cy="4525963"/>
          </a:xfrm>
        </p:spPr>
        <p:txBody>
          <a:bodyPr/>
          <a:lstStyle/>
          <a:p>
            <a:r>
              <a:rPr lang="en-US" sz="2400" dirty="0" smtClean="0"/>
              <a:t>Room</a:t>
            </a:r>
          </a:p>
          <a:p>
            <a:r>
              <a:rPr lang="en-US" sz="2400" dirty="0" smtClean="0"/>
              <a:t>ViewModel</a:t>
            </a:r>
          </a:p>
          <a:p>
            <a:r>
              <a:rPr lang="en-US" sz="2400" dirty="0" smtClean="0"/>
              <a:t>LiveData</a:t>
            </a:r>
          </a:p>
          <a:p>
            <a:endParaRPr lang="en-US" dirty="0"/>
          </a:p>
        </p:txBody>
      </p:sp>
      <p:pic>
        <p:nvPicPr>
          <p:cNvPr id="1026" name="Picture 2" descr="E:\aman\3840395bfb3980b8.png"/>
          <p:cNvPicPr>
            <a:picLocks noChangeAspect="1" noChangeArrowheads="1"/>
          </p:cNvPicPr>
          <p:nvPr/>
        </p:nvPicPr>
        <p:blipFill>
          <a:blip r:embed="rId2"/>
          <a:srcRect/>
          <a:stretch>
            <a:fillRect/>
          </a:stretch>
        </p:blipFill>
        <p:spPr bwMode="auto">
          <a:xfrm>
            <a:off x="2514600" y="1295400"/>
            <a:ext cx="6629400" cy="51816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467600" cy="639762"/>
          </a:xfrm>
        </p:spPr>
        <p:txBody>
          <a:bodyPr>
            <a:normAutofit fontScale="90000"/>
          </a:bodyPr>
          <a:lstStyle/>
          <a:p>
            <a:r>
              <a:rPr lang="en-US" sz="4000" dirty="0" smtClean="0"/>
              <a:t>Room</a:t>
            </a:r>
            <a:br>
              <a:rPr lang="en-US" sz="4000" dirty="0" smtClean="0"/>
            </a:br>
            <a:endParaRPr lang="en-US" sz="4000" dirty="0"/>
          </a:p>
        </p:txBody>
      </p:sp>
      <p:sp>
        <p:nvSpPr>
          <p:cNvPr id="3" name="Content Placeholder 2"/>
          <p:cNvSpPr>
            <a:spLocks noGrp="1"/>
          </p:cNvSpPr>
          <p:nvPr>
            <p:ph idx="1"/>
          </p:nvPr>
        </p:nvSpPr>
        <p:spPr>
          <a:xfrm>
            <a:off x="457200" y="1066800"/>
            <a:ext cx="7467600" cy="5059363"/>
          </a:xfrm>
        </p:spPr>
        <p:txBody>
          <a:bodyPr>
            <a:normAutofit/>
          </a:bodyPr>
          <a:lstStyle/>
          <a:p>
            <a:r>
              <a:rPr lang="en-US" sz="2000" dirty="0" smtClean="0"/>
              <a:t>Remember the amount of boilerplate code you had to write to create and manipulate even a very small database? You had to define the database structure, create an </a:t>
            </a:r>
            <a:r>
              <a:rPr lang="en-US" sz="2000" b="1" dirty="0" smtClean="0"/>
              <a:t>SQLiteOpenHelper</a:t>
            </a:r>
            <a:r>
              <a:rPr lang="en-US" sz="2000" dirty="0" smtClean="0"/>
              <a:t> class etc.</a:t>
            </a:r>
            <a:endParaRPr lang="en-US" sz="2000" i="1" dirty="0" smtClean="0"/>
          </a:p>
          <a:p>
            <a:r>
              <a:rPr lang="en-US" sz="2000" i="1" dirty="0" smtClean="0"/>
              <a:t>Room </a:t>
            </a:r>
            <a:r>
              <a:rPr lang="en-US" sz="2000" i="1" dirty="0" smtClean="0"/>
              <a:t>provides an abstraction layer over SQLite to allow fluent database access while harnessing the full power of SQLite</a:t>
            </a:r>
            <a:r>
              <a:rPr lang="en-US" sz="2000" i="1" dirty="0" smtClean="0"/>
              <a:t>.</a:t>
            </a:r>
          </a:p>
          <a:p>
            <a:r>
              <a:rPr lang="en-US" sz="2000" dirty="0" smtClean="0"/>
              <a:t>compile-time verification of SQL queries — each @Query and @Entity is checked at the compile time, so there’s no risk of runtime error that might crash your app (and it doesn’t check only syntax, but also e.g. missing tables</a:t>
            </a:r>
            <a:r>
              <a:rPr lang="en-US" sz="2000" dirty="0" smtClean="0"/>
              <a:t>)</a:t>
            </a:r>
          </a:p>
          <a:p>
            <a:r>
              <a:rPr lang="en-US" sz="2000" dirty="0" smtClean="0"/>
              <a:t>very little boilerplate code</a:t>
            </a:r>
          </a:p>
          <a:p>
            <a:endParaRPr lang="en-US" sz="2000" dirty="0" smtClean="0"/>
          </a:p>
          <a:p>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Room</a:t>
            </a:r>
            <a:r>
              <a:rPr lang="en-US" dirty="0" smtClean="0"/>
              <a:t/>
            </a:r>
            <a:br>
              <a:rPr lang="en-US" dirty="0" smtClean="0"/>
            </a:br>
            <a:endParaRPr lang="en-US" dirty="0"/>
          </a:p>
        </p:txBody>
      </p:sp>
      <p:sp>
        <p:nvSpPr>
          <p:cNvPr id="3" name="Content Placeholder 2"/>
          <p:cNvSpPr>
            <a:spLocks noGrp="1"/>
          </p:cNvSpPr>
          <p:nvPr>
            <p:ph idx="1"/>
          </p:nvPr>
        </p:nvSpPr>
        <p:spPr>
          <a:xfrm>
            <a:off x="457200" y="1143000"/>
            <a:ext cx="7467600" cy="4525963"/>
          </a:xfrm>
        </p:spPr>
        <p:txBody>
          <a:bodyPr>
            <a:normAutofit/>
          </a:bodyPr>
          <a:lstStyle/>
          <a:p>
            <a:r>
              <a:rPr lang="en-US" sz="2000" b="1" dirty="0" smtClean="0"/>
              <a:t>Entity</a:t>
            </a:r>
            <a:r>
              <a:rPr lang="en-US" sz="2000" dirty="0" smtClean="0"/>
              <a:t>:</a:t>
            </a:r>
            <a:r>
              <a:rPr lang="en-US" sz="2000" dirty="0" smtClean="0"/>
              <a:t> this is an annotated class that describes a database </a:t>
            </a:r>
            <a:r>
              <a:rPr lang="en-US" sz="2000" dirty="0" smtClean="0"/>
              <a:t>table</a:t>
            </a:r>
          </a:p>
          <a:p>
            <a:r>
              <a:rPr lang="en-US" sz="2000" b="1" dirty="0" smtClean="0"/>
              <a:t>DAO:</a:t>
            </a:r>
            <a:r>
              <a:rPr lang="en-US" sz="2000" dirty="0" smtClean="0"/>
              <a:t> Data access object. A mapping of SQL queries to functions. You used to have to define these painstakingly in your </a:t>
            </a:r>
            <a:r>
              <a:rPr lang="en-US" sz="2000" dirty="0" smtClean="0">
                <a:hlinkClick r:id="rId2"/>
              </a:rPr>
              <a:t>SQLiteOpenHelper</a:t>
            </a:r>
            <a:r>
              <a:rPr lang="en-US" sz="2000" dirty="0" smtClean="0"/>
              <a:t> class. When you use a DAO, you call the methods, and Room takes care of the rest</a:t>
            </a:r>
            <a:r>
              <a:rPr lang="en-US" sz="2000" dirty="0" smtClean="0"/>
              <a:t>.</a:t>
            </a:r>
          </a:p>
          <a:p>
            <a:r>
              <a:rPr lang="en-US" sz="2000" b="1" dirty="0" smtClean="0"/>
              <a:t>Room database:</a:t>
            </a:r>
            <a:r>
              <a:rPr lang="en-US" sz="2000" dirty="0" smtClean="0"/>
              <a:t> Database layer on top of SQLite database that takes care of mundane tasks that you used to handle with an SQLiteOpenHelper. Database holder that serves as an access point to the underlying SQLite database. The Room database uses the DAO to issue queries to the SQLite database.</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467600" cy="487362"/>
          </a:xfrm>
        </p:spPr>
        <p:txBody>
          <a:bodyPr>
            <a:normAutofit fontScale="90000"/>
          </a:bodyPr>
          <a:lstStyle/>
          <a:p>
            <a:r>
              <a:rPr lang="en-US" sz="3600" dirty="0" smtClean="0"/>
              <a:t>Create the entity</a:t>
            </a:r>
            <a:r>
              <a:rPr lang="en-US" dirty="0" smtClean="0"/>
              <a:t/>
            </a:r>
            <a:br>
              <a:rPr lang="en-US" dirty="0" smtClean="0"/>
            </a:br>
            <a:endParaRPr lang="en-US" dirty="0"/>
          </a:p>
        </p:txBody>
      </p:sp>
      <p:sp>
        <p:nvSpPr>
          <p:cNvPr id="3" name="Content Placeholder 2"/>
          <p:cNvSpPr>
            <a:spLocks noGrp="1"/>
          </p:cNvSpPr>
          <p:nvPr>
            <p:ph idx="1"/>
          </p:nvPr>
        </p:nvSpPr>
        <p:spPr>
          <a:xfrm>
            <a:off x="381000" y="685800"/>
            <a:ext cx="8534400" cy="5440363"/>
          </a:xfrm>
        </p:spPr>
        <p:txBody>
          <a:bodyPr>
            <a:normAutofit/>
          </a:bodyPr>
          <a:lstStyle/>
          <a:p>
            <a:r>
              <a:rPr lang="en-US" sz="1600" b="1" dirty="0" smtClean="0"/>
              <a:t>@Entity(</a:t>
            </a:r>
            <a:r>
              <a:rPr lang="en-US" sz="1600" b="1" dirty="0" err="1" smtClean="0"/>
              <a:t>tableName</a:t>
            </a:r>
            <a:r>
              <a:rPr lang="en-US" sz="1600" b="1" dirty="0" smtClean="0"/>
              <a:t> = </a:t>
            </a:r>
            <a:r>
              <a:rPr lang="en-US" sz="1600" b="1" dirty="0" smtClean="0"/>
              <a:t>“</a:t>
            </a:r>
            <a:r>
              <a:rPr lang="en-US" sz="1600" b="1" dirty="0" err="1" smtClean="0"/>
              <a:t>name_of_your_table</a:t>
            </a:r>
            <a:r>
              <a:rPr lang="en-US" sz="1600" b="1" dirty="0" smtClean="0"/>
              <a:t>")</a:t>
            </a:r>
          </a:p>
          <a:p>
            <a:pPr>
              <a:buNone/>
            </a:pPr>
            <a:r>
              <a:rPr lang="en-US" sz="1600" dirty="0" smtClean="0"/>
              <a:t>	Each</a:t>
            </a:r>
            <a:r>
              <a:rPr lang="en-US" sz="1600" dirty="0" smtClean="0"/>
              <a:t> @Entity class represents an entity in a table. Annotate your class declaration to indicate that it's an entity. Specify the name of the table if you want it to be different from the name of the class</a:t>
            </a:r>
            <a:r>
              <a:rPr lang="en-US" sz="1600" dirty="0" smtClean="0"/>
              <a:t>.</a:t>
            </a:r>
          </a:p>
          <a:p>
            <a:r>
              <a:rPr lang="en-US" sz="1600" b="1" dirty="0" smtClean="0"/>
              <a:t>@</a:t>
            </a:r>
            <a:r>
              <a:rPr lang="en-US" sz="1600" b="1" dirty="0" err="1" smtClean="0"/>
              <a:t>PrimaryKey</a:t>
            </a:r>
            <a:endParaRPr lang="en-US" sz="1600" b="1" dirty="0" smtClean="0"/>
          </a:p>
          <a:p>
            <a:pPr>
              <a:buNone/>
            </a:pPr>
            <a:r>
              <a:rPr lang="en-US" sz="1600" dirty="0" smtClean="0"/>
              <a:t>	Every </a:t>
            </a:r>
            <a:r>
              <a:rPr lang="en-US" sz="1600" dirty="0" smtClean="0"/>
              <a:t>entity needs a primary key. To keep things simple, each word acts as its own primary key</a:t>
            </a:r>
            <a:r>
              <a:rPr lang="en-US" sz="1600" dirty="0" smtClean="0"/>
              <a:t>.</a:t>
            </a:r>
          </a:p>
          <a:p>
            <a:r>
              <a:rPr lang="en-US" sz="1600" b="1" dirty="0" smtClean="0"/>
              <a:t>@</a:t>
            </a:r>
            <a:r>
              <a:rPr lang="en-US" sz="1600" b="1" dirty="0" err="1" smtClean="0"/>
              <a:t>NonNull</a:t>
            </a:r>
            <a:endParaRPr lang="en-US" sz="1600" b="1" dirty="0" smtClean="0"/>
          </a:p>
          <a:p>
            <a:pPr>
              <a:buNone/>
            </a:pPr>
            <a:r>
              <a:rPr lang="en-US" sz="1600" dirty="0" smtClean="0"/>
              <a:t>	Denotes </a:t>
            </a:r>
            <a:r>
              <a:rPr lang="en-US" sz="1600" dirty="0" smtClean="0"/>
              <a:t>that a parameter, field, or method return value can never be null</a:t>
            </a:r>
            <a:r>
              <a:rPr lang="en-US" sz="1600" dirty="0" smtClean="0"/>
              <a:t>.</a:t>
            </a:r>
          </a:p>
          <a:p>
            <a:r>
              <a:rPr lang="en-US" sz="1600" b="1" dirty="0" smtClean="0"/>
              <a:t>@</a:t>
            </a:r>
            <a:r>
              <a:rPr lang="en-US" sz="1600" b="1" dirty="0" err="1" smtClean="0"/>
              <a:t>ColumnInfo</a:t>
            </a:r>
            <a:r>
              <a:rPr lang="en-US" sz="1600" b="1" dirty="0" smtClean="0"/>
              <a:t>(name = </a:t>
            </a:r>
            <a:r>
              <a:rPr lang="en-US" sz="1600" b="1" dirty="0" smtClean="0"/>
              <a:t>“</a:t>
            </a:r>
            <a:r>
              <a:rPr lang="en-US" sz="1600" b="1" dirty="0" err="1" smtClean="0"/>
              <a:t>name_of-your_column</a:t>
            </a:r>
            <a:r>
              <a:rPr lang="en-US" sz="1600" b="1" dirty="0" smtClean="0"/>
              <a:t>")</a:t>
            </a:r>
          </a:p>
          <a:p>
            <a:pPr>
              <a:buNone/>
            </a:pPr>
            <a:r>
              <a:rPr lang="en-US" sz="1600" dirty="0" smtClean="0"/>
              <a:t>	Specify </a:t>
            </a:r>
            <a:r>
              <a:rPr lang="en-US" sz="1600" dirty="0" smtClean="0"/>
              <a:t>the name of the column in the table if you want it to be different from the name of the member variable</a:t>
            </a:r>
            <a:r>
              <a:rPr lang="en-US" sz="1600" dirty="0" smtClean="0"/>
              <a:t>.</a:t>
            </a:r>
          </a:p>
          <a:p>
            <a:r>
              <a:rPr lang="en-US" sz="1600" dirty="0" smtClean="0"/>
              <a:t>Every field that's stored in the database needs to be either public or have a "getter" method.</a:t>
            </a:r>
            <a:endParaRPr lang="en-US" sz="1600" b="1" dirty="0" smtClean="0"/>
          </a:p>
          <a:p>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467600" cy="487362"/>
          </a:xfrm>
        </p:spPr>
        <p:txBody>
          <a:bodyPr>
            <a:normAutofit fontScale="90000"/>
          </a:bodyPr>
          <a:lstStyle/>
          <a:p>
            <a:r>
              <a:rPr lang="en-US" sz="3600" dirty="0" smtClean="0"/>
              <a:t>Create the DAO</a:t>
            </a:r>
            <a:r>
              <a:rPr lang="en-US" dirty="0" smtClean="0"/>
              <a:t/>
            </a:r>
            <a:br>
              <a:rPr lang="en-US" dirty="0" smtClean="0"/>
            </a:br>
            <a:endParaRPr lang="en-US" dirty="0"/>
          </a:p>
        </p:txBody>
      </p:sp>
      <p:sp>
        <p:nvSpPr>
          <p:cNvPr id="3" name="Content Placeholder 2"/>
          <p:cNvSpPr>
            <a:spLocks noGrp="1"/>
          </p:cNvSpPr>
          <p:nvPr>
            <p:ph idx="1"/>
          </p:nvPr>
        </p:nvSpPr>
        <p:spPr>
          <a:xfrm>
            <a:off x="457200" y="762000"/>
            <a:ext cx="7467600" cy="5364163"/>
          </a:xfrm>
        </p:spPr>
        <p:txBody>
          <a:bodyPr>
            <a:normAutofit/>
          </a:bodyPr>
          <a:lstStyle/>
          <a:p>
            <a:r>
              <a:rPr lang="en-US" sz="2000" dirty="0" smtClean="0"/>
              <a:t>In the </a:t>
            </a:r>
            <a:r>
              <a:rPr lang="en-US" sz="2000" dirty="0" smtClean="0">
                <a:hlinkClick r:id="rId2"/>
              </a:rPr>
              <a:t>DAO</a:t>
            </a:r>
            <a:r>
              <a:rPr lang="en-US" sz="2000" dirty="0" smtClean="0"/>
              <a:t> (data access object), you specify SQL queries and associate them with method calls. The compiler checks the SQL and generates queries from convenience annotations for common queries, such as @Insert</a:t>
            </a:r>
            <a:r>
              <a:rPr lang="en-US" sz="2000" dirty="0" smtClean="0"/>
              <a:t>.</a:t>
            </a:r>
          </a:p>
          <a:p>
            <a:r>
              <a:rPr lang="en-US" sz="2000" dirty="0" smtClean="0"/>
              <a:t>The DAO must be an interface or abstract class</a:t>
            </a:r>
            <a:r>
              <a:rPr lang="en-US" sz="2000" dirty="0" smtClean="0"/>
              <a:t>.</a:t>
            </a:r>
          </a:p>
          <a:p>
            <a:pPr>
              <a:buNone/>
            </a:pPr>
            <a:r>
              <a:rPr lang="en-US" sz="1400" dirty="0" smtClean="0">
                <a:solidFill>
                  <a:schemeClr val="accent2">
                    <a:lumMod val="60000"/>
                    <a:lumOff val="40000"/>
                  </a:schemeClr>
                </a:solidFill>
              </a:rPr>
              <a:t>	@</a:t>
            </a:r>
            <a:r>
              <a:rPr lang="en-US" sz="1400" dirty="0" smtClean="0">
                <a:solidFill>
                  <a:schemeClr val="accent2">
                    <a:lumMod val="60000"/>
                    <a:lumOff val="40000"/>
                  </a:schemeClr>
                </a:solidFill>
              </a:rPr>
              <a:t>Dao </a:t>
            </a:r>
            <a:endParaRPr lang="en-US" sz="1400" dirty="0" smtClean="0">
              <a:solidFill>
                <a:schemeClr val="accent2">
                  <a:lumMod val="60000"/>
                  <a:lumOff val="40000"/>
                </a:schemeClr>
              </a:solidFill>
            </a:endParaRPr>
          </a:p>
          <a:p>
            <a:pPr>
              <a:buNone/>
            </a:pPr>
            <a:r>
              <a:rPr lang="en-US" sz="1400" dirty="0" smtClean="0">
                <a:solidFill>
                  <a:schemeClr val="accent2">
                    <a:lumMod val="60000"/>
                    <a:lumOff val="40000"/>
                  </a:schemeClr>
                </a:solidFill>
              </a:rPr>
              <a:t>	public </a:t>
            </a:r>
            <a:r>
              <a:rPr lang="en-US" sz="1400" dirty="0" smtClean="0">
                <a:solidFill>
                  <a:schemeClr val="accent2">
                    <a:lumMod val="60000"/>
                    <a:lumOff val="40000"/>
                  </a:schemeClr>
                </a:solidFill>
              </a:rPr>
              <a:t>interface </a:t>
            </a:r>
            <a:r>
              <a:rPr lang="en-US" sz="1400" dirty="0" err="1" smtClean="0">
                <a:solidFill>
                  <a:schemeClr val="accent2">
                    <a:lumMod val="60000"/>
                    <a:lumOff val="40000"/>
                  </a:schemeClr>
                </a:solidFill>
              </a:rPr>
              <a:t>UserDao</a:t>
            </a:r>
            <a:r>
              <a:rPr lang="en-US" sz="1400" dirty="0" smtClean="0">
                <a:solidFill>
                  <a:schemeClr val="accent2">
                    <a:lumMod val="60000"/>
                    <a:lumOff val="40000"/>
                  </a:schemeClr>
                </a:solidFill>
              </a:rPr>
              <a:t> </a:t>
            </a:r>
            <a:r>
              <a:rPr lang="en-US" sz="1400" dirty="0" smtClean="0">
                <a:solidFill>
                  <a:schemeClr val="accent2">
                    <a:lumMod val="60000"/>
                    <a:lumOff val="40000"/>
                  </a:schemeClr>
                </a:solidFill>
              </a:rPr>
              <a:t>{ </a:t>
            </a:r>
            <a:endParaRPr lang="en-US" sz="1400" dirty="0" smtClean="0">
              <a:solidFill>
                <a:schemeClr val="accent2">
                  <a:lumMod val="60000"/>
                  <a:lumOff val="40000"/>
                </a:schemeClr>
              </a:solidFill>
            </a:endParaRPr>
          </a:p>
          <a:p>
            <a:pPr>
              <a:buNone/>
            </a:pPr>
            <a:endParaRPr lang="en-US" sz="1400" dirty="0" smtClean="0">
              <a:solidFill>
                <a:schemeClr val="accent2">
                  <a:lumMod val="60000"/>
                  <a:lumOff val="40000"/>
                </a:schemeClr>
              </a:solidFill>
            </a:endParaRPr>
          </a:p>
          <a:p>
            <a:pPr>
              <a:buNone/>
            </a:pPr>
            <a:r>
              <a:rPr lang="en-US" sz="1400" dirty="0" smtClean="0">
                <a:solidFill>
                  <a:schemeClr val="accent2">
                    <a:lumMod val="60000"/>
                    <a:lumOff val="40000"/>
                  </a:schemeClr>
                </a:solidFill>
              </a:rPr>
              <a:t>	@</a:t>
            </a:r>
            <a:r>
              <a:rPr lang="en-US" sz="1400" dirty="0" smtClean="0">
                <a:solidFill>
                  <a:schemeClr val="accent2">
                    <a:lumMod val="60000"/>
                    <a:lumOff val="40000"/>
                  </a:schemeClr>
                </a:solidFill>
              </a:rPr>
              <a:t>Insert </a:t>
            </a:r>
            <a:r>
              <a:rPr lang="en-US" sz="1400" dirty="0" smtClean="0">
                <a:solidFill>
                  <a:schemeClr val="accent2">
                    <a:lumMod val="60000"/>
                    <a:lumOff val="40000"/>
                  </a:schemeClr>
                </a:solidFill>
              </a:rPr>
              <a:t>	</a:t>
            </a:r>
          </a:p>
          <a:p>
            <a:pPr>
              <a:buNone/>
            </a:pPr>
            <a:r>
              <a:rPr lang="en-US" sz="1400" dirty="0" smtClean="0">
                <a:solidFill>
                  <a:schemeClr val="accent2">
                    <a:lumMod val="60000"/>
                    <a:lumOff val="40000"/>
                  </a:schemeClr>
                </a:solidFill>
              </a:rPr>
              <a:t>	void insert(User </a:t>
            </a:r>
            <a:r>
              <a:rPr lang="en-US" sz="1400" dirty="0" err="1" smtClean="0">
                <a:solidFill>
                  <a:schemeClr val="accent2">
                    <a:lumMod val="60000"/>
                    <a:lumOff val="40000"/>
                  </a:schemeClr>
                </a:solidFill>
              </a:rPr>
              <a:t>user</a:t>
            </a:r>
            <a:r>
              <a:rPr lang="en-US" sz="1400" dirty="0" smtClean="0">
                <a:solidFill>
                  <a:schemeClr val="accent2">
                    <a:lumMod val="60000"/>
                    <a:lumOff val="40000"/>
                  </a:schemeClr>
                </a:solidFill>
              </a:rPr>
              <a:t>);</a:t>
            </a:r>
          </a:p>
          <a:p>
            <a:pPr>
              <a:buNone/>
            </a:pPr>
            <a:r>
              <a:rPr lang="en-US" sz="1400" dirty="0" smtClean="0">
                <a:solidFill>
                  <a:schemeClr val="accent2">
                    <a:lumMod val="60000"/>
                    <a:lumOff val="40000"/>
                  </a:schemeClr>
                </a:solidFill>
              </a:rPr>
              <a:t> </a:t>
            </a:r>
          </a:p>
          <a:p>
            <a:pPr>
              <a:buNone/>
            </a:pPr>
            <a:r>
              <a:rPr lang="en-US" sz="1400" dirty="0" smtClean="0">
                <a:solidFill>
                  <a:schemeClr val="accent2">
                    <a:lumMod val="60000"/>
                    <a:lumOff val="40000"/>
                  </a:schemeClr>
                </a:solidFill>
              </a:rPr>
              <a:t>	</a:t>
            </a:r>
            <a:r>
              <a:rPr lang="en-US" sz="1400" dirty="0" smtClean="0">
                <a:solidFill>
                  <a:schemeClr val="accent2">
                    <a:lumMod val="60000"/>
                    <a:lumOff val="40000"/>
                  </a:schemeClr>
                </a:solidFill>
              </a:rPr>
              <a:t>@</a:t>
            </a:r>
            <a:r>
              <a:rPr lang="en-US" sz="1400" dirty="0" smtClean="0">
                <a:solidFill>
                  <a:schemeClr val="accent2">
                    <a:lumMod val="60000"/>
                    <a:lumOff val="40000"/>
                  </a:schemeClr>
                </a:solidFill>
              </a:rPr>
              <a:t>Query("DELETE FROM </a:t>
            </a:r>
            <a:r>
              <a:rPr lang="en-US" sz="1400" dirty="0" err="1" smtClean="0">
                <a:solidFill>
                  <a:schemeClr val="accent2">
                    <a:lumMod val="60000"/>
                    <a:lumOff val="40000"/>
                  </a:schemeClr>
                </a:solidFill>
              </a:rPr>
              <a:t>user_table</a:t>
            </a:r>
            <a:r>
              <a:rPr lang="en-US" sz="1400" dirty="0" smtClean="0">
                <a:solidFill>
                  <a:schemeClr val="accent2">
                    <a:lumMod val="60000"/>
                    <a:lumOff val="40000"/>
                  </a:schemeClr>
                </a:solidFill>
              </a:rPr>
              <a:t>") </a:t>
            </a:r>
            <a:endParaRPr lang="en-US" sz="1400" dirty="0" smtClean="0">
              <a:solidFill>
                <a:schemeClr val="accent2">
                  <a:lumMod val="60000"/>
                  <a:lumOff val="40000"/>
                </a:schemeClr>
              </a:solidFill>
            </a:endParaRPr>
          </a:p>
          <a:p>
            <a:pPr>
              <a:buNone/>
            </a:pPr>
            <a:r>
              <a:rPr lang="en-US" sz="1400" dirty="0" smtClean="0">
                <a:solidFill>
                  <a:schemeClr val="accent2">
                    <a:lumMod val="60000"/>
                    <a:lumOff val="40000"/>
                  </a:schemeClr>
                </a:solidFill>
              </a:rPr>
              <a:t>	void </a:t>
            </a:r>
            <a:r>
              <a:rPr lang="en-US" sz="1400" dirty="0" err="1" smtClean="0">
                <a:solidFill>
                  <a:schemeClr val="accent2">
                    <a:lumMod val="60000"/>
                    <a:lumOff val="40000"/>
                  </a:schemeClr>
                </a:solidFill>
              </a:rPr>
              <a:t>deleteAll</a:t>
            </a:r>
            <a:r>
              <a:rPr lang="en-US" sz="1400" dirty="0" smtClean="0">
                <a:solidFill>
                  <a:schemeClr val="accent2">
                    <a:lumMod val="60000"/>
                    <a:lumOff val="40000"/>
                  </a:schemeClr>
                </a:solidFill>
              </a:rPr>
              <a:t>(); </a:t>
            </a:r>
            <a:endParaRPr lang="en-US" sz="1400" dirty="0" smtClean="0">
              <a:solidFill>
                <a:schemeClr val="accent2">
                  <a:lumMod val="60000"/>
                  <a:lumOff val="40000"/>
                </a:schemeClr>
              </a:solidFill>
            </a:endParaRPr>
          </a:p>
          <a:p>
            <a:pPr>
              <a:buNone/>
            </a:pPr>
            <a:endParaRPr lang="en-US" sz="1400" dirty="0" smtClean="0">
              <a:solidFill>
                <a:schemeClr val="accent2">
                  <a:lumMod val="60000"/>
                  <a:lumOff val="40000"/>
                </a:schemeClr>
              </a:solidFill>
            </a:endParaRPr>
          </a:p>
          <a:p>
            <a:pPr>
              <a:buNone/>
            </a:pPr>
            <a:r>
              <a:rPr lang="en-US" sz="1400" dirty="0" smtClean="0">
                <a:solidFill>
                  <a:schemeClr val="accent2">
                    <a:lumMod val="60000"/>
                    <a:lumOff val="40000"/>
                  </a:schemeClr>
                </a:solidFill>
              </a:rPr>
              <a:t>	</a:t>
            </a:r>
            <a:r>
              <a:rPr lang="en-US" sz="1400" dirty="0" smtClean="0">
                <a:solidFill>
                  <a:schemeClr val="accent2">
                    <a:lumMod val="60000"/>
                    <a:lumOff val="40000"/>
                  </a:schemeClr>
                </a:solidFill>
              </a:rPr>
              <a:t>@</a:t>
            </a:r>
            <a:r>
              <a:rPr lang="en-US" sz="1400" dirty="0" smtClean="0">
                <a:solidFill>
                  <a:schemeClr val="accent2">
                    <a:lumMod val="60000"/>
                    <a:lumOff val="40000"/>
                  </a:schemeClr>
                </a:solidFill>
              </a:rPr>
              <a:t>Query("SELECT * from </a:t>
            </a:r>
            <a:r>
              <a:rPr lang="en-US" sz="1400" dirty="0" err="1" smtClean="0">
                <a:solidFill>
                  <a:schemeClr val="accent2">
                    <a:lumMod val="60000"/>
                    <a:lumOff val="40000"/>
                  </a:schemeClr>
                </a:solidFill>
              </a:rPr>
              <a:t>user_table</a:t>
            </a:r>
            <a:r>
              <a:rPr lang="en-US" sz="1400" dirty="0" smtClean="0">
                <a:solidFill>
                  <a:schemeClr val="accent2">
                    <a:lumMod val="60000"/>
                    <a:lumOff val="40000"/>
                  </a:schemeClr>
                </a:solidFill>
              </a:rPr>
              <a:t> </a:t>
            </a:r>
            <a:r>
              <a:rPr lang="en-US" sz="1400" dirty="0" smtClean="0">
                <a:solidFill>
                  <a:schemeClr val="accent2">
                    <a:lumMod val="60000"/>
                    <a:lumOff val="40000"/>
                  </a:schemeClr>
                </a:solidFill>
              </a:rPr>
              <a:t>ORDER BY </a:t>
            </a:r>
            <a:r>
              <a:rPr lang="en-US" sz="1400" dirty="0" err="1" smtClean="0">
                <a:solidFill>
                  <a:schemeClr val="accent2">
                    <a:lumMod val="60000"/>
                    <a:lumOff val="40000"/>
                  </a:schemeClr>
                </a:solidFill>
              </a:rPr>
              <a:t>uid</a:t>
            </a:r>
            <a:r>
              <a:rPr lang="en-US" sz="1400" dirty="0" smtClean="0">
                <a:solidFill>
                  <a:schemeClr val="accent2">
                    <a:lumMod val="60000"/>
                    <a:lumOff val="40000"/>
                  </a:schemeClr>
                </a:solidFill>
              </a:rPr>
              <a:t>  </a:t>
            </a:r>
            <a:r>
              <a:rPr lang="en-US" sz="1400" dirty="0" smtClean="0">
                <a:solidFill>
                  <a:schemeClr val="accent2">
                    <a:lumMod val="60000"/>
                    <a:lumOff val="40000"/>
                  </a:schemeClr>
                </a:solidFill>
              </a:rPr>
              <a:t>ASC") </a:t>
            </a:r>
            <a:endParaRPr lang="en-US" sz="1400" dirty="0" smtClean="0">
              <a:solidFill>
                <a:schemeClr val="accent2">
                  <a:lumMod val="60000"/>
                  <a:lumOff val="40000"/>
                </a:schemeClr>
              </a:solidFill>
            </a:endParaRPr>
          </a:p>
          <a:p>
            <a:pPr>
              <a:buNone/>
            </a:pPr>
            <a:r>
              <a:rPr lang="en-US" sz="1400" dirty="0" smtClean="0">
                <a:solidFill>
                  <a:schemeClr val="accent2">
                    <a:lumMod val="60000"/>
                    <a:lumOff val="40000"/>
                  </a:schemeClr>
                </a:solidFill>
              </a:rPr>
              <a:t>	</a:t>
            </a:r>
            <a:r>
              <a:rPr lang="en-US" sz="1400" dirty="0" smtClean="0">
                <a:solidFill>
                  <a:schemeClr val="accent2">
                    <a:lumMod val="60000"/>
                    <a:lumOff val="40000"/>
                  </a:schemeClr>
                </a:solidFill>
              </a:rPr>
              <a:t>List&lt;User&gt; </a:t>
            </a:r>
            <a:r>
              <a:rPr lang="en-US" sz="1400" dirty="0" err="1" smtClean="0">
                <a:solidFill>
                  <a:schemeClr val="accent2">
                    <a:lumMod val="60000"/>
                    <a:lumOff val="40000"/>
                  </a:schemeClr>
                </a:solidFill>
              </a:rPr>
              <a:t>getAllUsers</a:t>
            </a:r>
            <a:r>
              <a:rPr lang="en-US" sz="1400" dirty="0" smtClean="0">
                <a:solidFill>
                  <a:schemeClr val="accent2">
                    <a:lumMod val="60000"/>
                    <a:lumOff val="40000"/>
                  </a:schemeClr>
                </a:solidFill>
              </a:rPr>
              <a:t>(); </a:t>
            </a:r>
          </a:p>
          <a:p>
            <a:pPr>
              <a:buNone/>
            </a:pPr>
            <a:r>
              <a:rPr lang="en-US" sz="1400" dirty="0" smtClean="0">
                <a:solidFill>
                  <a:schemeClr val="accent2">
                    <a:lumMod val="60000"/>
                    <a:lumOff val="40000"/>
                  </a:schemeClr>
                </a:solidFill>
              </a:rPr>
              <a:t>	</a:t>
            </a:r>
            <a:r>
              <a:rPr lang="en-US" sz="1400" dirty="0" smtClean="0">
                <a:solidFill>
                  <a:schemeClr val="accent2">
                    <a:lumMod val="60000"/>
                    <a:lumOff val="40000"/>
                  </a:schemeClr>
                </a:solidFill>
              </a:rPr>
              <a:t>}</a:t>
            </a:r>
            <a:endParaRPr lang="en-US" sz="1400" dirty="0">
              <a:solidFill>
                <a:schemeClr val="accent2">
                  <a:lumMod val="60000"/>
                  <a:lumOff val="4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The LiveData class</a:t>
            </a:r>
            <a:r>
              <a:rPr lang="en-US" dirty="0" smtClean="0"/>
              <a:t/>
            </a:r>
            <a:br>
              <a:rPr lang="en-US" dirty="0" smtClean="0"/>
            </a:br>
            <a:endParaRPr lang="en-US" dirty="0"/>
          </a:p>
        </p:txBody>
      </p:sp>
      <p:sp>
        <p:nvSpPr>
          <p:cNvPr id="3" name="Content Placeholder 2"/>
          <p:cNvSpPr>
            <a:spLocks noGrp="1"/>
          </p:cNvSpPr>
          <p:nvPr>
            <p:ph idx="1"/>
          </p:nvPr>
        </p:nvSpPr>
        <p:spPr>
          <a:xfrm>
            <a:off x="457200" y="762000"/>
            <a:ext cx="7467600" cy="5364163"/>
          </a:xfrm>
        </p:spPr>
        <p:txBody>
          <a:bodyPr>
            <a:normAutofit/>
          </a:bodyPr>
          <a:lstStyle/>
          <a:p>
            <a:r>
              <a:rPr lang="en-US" sz="2000" dirty="0" smtClean="0"/>
              <a:t>When data changes you usually want to take some action, such as displaying the updated data in the UI. This means you have to observe the data so that when it changes, you can react</a:t>
            </a:r>
            <a:r>
              <a:rPr lang="en-US" sz="2000" dirty="0" smtClean="0"/>
              <a:t>.</a:t>
            </a:r>
          </a:p>
          <a:p>
            <a:r>
              <a:rPr lang="en-US" sz="2000" dirty="0" smtClean="0">
                <a:hlinkClick r:id="rId2"/>
              </a:rPr>
              <a:t>LiveData</a:t>
            </a:r>
            <a:r>
              <a:rPr lang="en-US" sz="2000" dirty="0" smtClean="0"/>
              <a:t>, a </a:t>
            </a:r>
            <a:r>
              <a:rPr lang="en-US" sz="2000" dirty="0" smtClean="0">
                <a:hlinkClick r:id="rId3"/>
              </a:rPr>
              <a:t>lifecycle library </a:t>
            </a:r>
            <a:r>
              <a:rPr lang="en-US" sz="2000" dirty="0" smtClean="0"/>
              <a:t>class for data observation, solves this problem. Use a return value of type </a:t>
            </a:r>
            <a:r>
              <a:rPr lang="en-US" sz="2000" dirty="0" smtClean="0">
                <a:hlinkClick r:id="rId4"/>
              </a:rPr>
              <a:t>LiveData</a:t>
            </a:r>
            <a:r>
              <a:rPr lang="en-US" sz="2000" dirty="0" smtClean="0"/>
              <a:t> in your method description, and Room generates all necessary code to update the LiveData when the database is updated</a:t>
            </a:r>
            <a:r>
              <a:rPr lang="en-US" sz="2000" dirty="0" smtClean="0"/>
              <a:t>.</a:t>
            </a:r>
          </a:p>
          <a:p>
            <a:r>
              <a:rPr lang="en-US" sz="1600" dirty="0" smtClean="0">
                <a:solidFill>
                  <a:schemeClr val="accent2">
                    <a:lumMod val="60000"/>
                    <a:lumOff val="40000"/>
                  </a:schemeClr>
                </a:solidFill>
              </a:rPr>
              <a:t>@Query("SELECT * from </a:t>
            </a:r>
            <a:r>
              <a:rPr lang="en-US" sz="1600" dirty="0" err="1" smtClean="0">
                <a:solidFill>
                  <a:schemeClr val="accent2">
                    <a:lumMod val="60000"/>
                    <a:lumOff val="40000"/>
                  </a:schemeClr>
                </a:solidFill>
              </a:rPr>
              <a:t>user_table</a:t>
            </a:r>
            <a:r>
              <a:rPr lang="en-US" sz="1600" dirty="0" smtClean="0">
                <a:solidFill>
                  <a:schemeClr val="accent2">
                    <a:lumMod val="60000"/>
                    <a:lumOff val="40000"/>
                  </a:schemeClr>
                </a:solidFill>
              </a:rPr>
              <a:t> </a:t>
            </a:r>
            <a:r>
              <a:rPr lang="en-US" sz="1600" dirty="0" smtClean="0">
                <a:solidFill>
                  <a:schemeClr val="accent2">
                    <a:lumMod val="60000"/>
                    <a:lumOff val="40000"/>
                  </a:schemeClr>
                </a:solidFill>
              </a:rPr>
              <a:t>ORDER BY </a:t>
            </a:r>
            <a:r>
              <a:rPr lang="en-US" sz="1600" dirty="0" err="1" smtClean="0">
                <a:solidFill>
                  <a:schemeClr val="accent2">
                    <a:lumMod val="60000"/>
                    <a:lumOff val="40000"/>
                  </a:schemeClr>
                </a:solidFill>
              </a:rPr>
              <a:t>uid</a:t>
            </a:r>
            <a:r>
              <a:rPr lang="en-US" sz="1600" dirty="0" smtClean="0">
                <a:solidFill>
                  <a:schemeClr val="accent2">
                    <a:lumMod val="60000"/>
                    <a:lumOff val="40000"/>
                  </a:schemeClr>
                </a:solidFill>
              </a:rPr>
              <a:t> </a:t>
            </a:r>
            <a:r>
              <a:rPr lang="en-US" sz="1600" dirty="0" smtClean="0">
                <a:solidFill>
                  <a:schemeClr val="accent2">
                    <a:lumMod val="60000"/>
                    <a:lumOff val="40000"/>
                  </a:schemeClr>
                </a:solidFill>
              </a:rPr>
              <a:t>ASC") </a:t>
            </a:r>
            <a:r>
              <a:rPr lang="en-US" sz="1600" dirty="0" smtClean="0">
                <a:solidFill>
                  <a:schemeClr val="accent2">
                    <a:lumMod val="60000"/>
                    <a:lumOff val="40000"/>
                  </a:schemeClr>
                </a:solidFill>
              </a:rPr>
              <a:t>LiveData&lt;List&lt;User&gt;&gt; </a:t>
            </a:r>
            <a:r>
              <a:rPr lang="en-US" sz="1600" dirty="0" err="1" smtClean="0">
                <a:solidFill>
                  <a:schemeClr val="accent2">
                    <a:lumMod val="60000"/>
                    <a:lumOff val="40000"/>
                  </a:schemeClr>
                </a:solidFill>
              </a:rPr>
              <a:t>getAllUsers</a:t>
            </a:r>
            <a:r>
              <a:rPr lang="en-US" sz="1600" dirty="0" smtClean="0">
                <a:solidFill>
                  <a:schemeClr val="accent2">
                    <a:lumMod val="60000"/>
                    <a:lumOff val="40000"/>
                  </a:schemeClr>
                </a:solidFill>
              </a:rPr>
              <a:t>();</a:t>
            </a:r>
            <a:endParaRPr lang="en-US" sz="1600" dirty="0">
              <a:solidFill>
                <a:schemeClr val="accent2">
                  <a:lumMod val="60000"/>
                  <a:lumOff val="4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Add a Room database</a:t>
            </a:r>
            <a:r>
              <a:rPr lang="en-US" dirty="0" smtClean="0"/>
              <a:t/>
            </a:r>
            <a:br>
              <a:rPr lang="en-US" dirty="0" smtClean="0"/>
            </a:br>
            <a:endParaRPr lang="en-US" dirty="0"/>
          </a:p>
        </p:txBody>
      </p:sp>
      <p:sp>
        <p:nvSpPr>
          <p:cNvPr id="3" name="Content Placeholder 2"/>
          <p:cNvSpPr>
            <a:spLocks noGrp="1"/>
          </p:cNvSpPr>
          <p:nvPr>
            <p:ph idx="1"/>
          </p:nvPr>
        </p:nvSpPr>
        <p:spPr>
          <a:xfrm>
            <a:off x="457200" y="838200"/>
            <a:ext cx="7467600" cy="5287963"/>
          </a:xfrm>
        </p:spPr>
        <p:txBody>
          <a:bodyPr>
            <a:normAutofit/>
          </a:bodyPr>
          <a:lstStyle/>
          <a:p>
            <a:r>
              <a:rPr lang="en-US" sz="2000" dirty="0" smtClean="0"/>
              <a:t>Room is a database layer on top of an SQLite database. Room takes care of mundane tasks that you used to handle with an </a:t>
            </a:r>
            <a:r>
              <a:rPr lang="en-US" sz="2000" dirty="0" smtClean="0">
                <a:hlinkClick r:id="rId2"/>
              </a:rPr>
              <a:t>SQLiteOpenHelper</a:t>
            </a:r>
            <a:r>
              <a:rPr lang="en-US" sz="2000" dirty="0" smtClean="0"/>
              <a:t>.</a:t>
            </a:r>
          </a:p>
          <a:p>
            <a:r>
              <a:rPr lang="en-US" sz="2000" dirty="0" smtClean="0"/>
              <a:t>Room uses the DAO to issue queries to its database.</a:t>
            </a:r>
          </a:p>
          <a:p>
            <a:r>
              <a:rPr lang="en-US" sz="2000" dirty="0" smtClean="0"/>
              <a:t>By default, to avoid poor UI performance, Room doesn't allow you to issue database queries on the main thread. </a:t>
            </a:r>
            <a:r>
              <a:rPr lang="en-US" sz="2000" dirty="0" smtClean="0">
                <a:hlinkClick r:id="rId3"/>
              </a:rPr>
              <a:t>LiveData</a:t>
            </a:r>
            <a:r>
              <a:rPr lang="en-US" sz="2000" dirty="0" smtClean="0"/>
              <a:t> applies this rule by automatically running the query asynchronously on a background thread, when needed</a:t>
            </a:r>
            <a:r>
              <a:rPr lang="en-US" sz="2000" dirty="0" smtClean="0"/>
              <a:t>.</a:t>
            </a:r>
          </a:p>
          <a:p>
            <a:r>
              <a:rPr lang="en-US" sz="2000" dirty="0" smtClean="0"/>
              <a:t>Room provides compile-time checks of SQLite statements.</a:t>
            </a:r>
          </a:p>
          <a:p>
            <a:r>
              <a:rPr lang="en-US" sz="2000" dirty="0" smtClean="0"/>
              <a:t>Your Room class must be abstract and extend </a:t>
            </a:r>
            <a:r>
              <a:rPr lang="en-US" sz="2000" dirty="0" err="1" smtClean="0"/>
              <a:t>RoomDatabase</a:t>
            </a:r>
            <a:r>
              <a:rPr lang="en-US" sz="2000" dirty="0" smtClean="0"/>
              <a:t>.</a:t>
            </a:r>
          </a:p>
          <a:p>
            <a:r>
              <a:rPr lang="en-US" sz="2000" dirty="0" smtClean="0"/>
              <a:t>Usually, you only need one instance of the Room database for the whole app</a:t>
            </a:r>
            <a:r>
              <a:rPr lang="en-US" sz="2000" dirty="0" smtClean="0"/>
              <a:t>.</a:t>
            </a:r>
          </a:p>
          <a:p>
            <a:r>
              <a:rPr lang="en-US" sz="2000" dirty="0" smtClean="0"/>
              <a:t>@Database(entities = </a:t>
            </a:r>
            <a:r>
              <a:rPr lang="en-US" sz="2000" dirty="0" smtClean="0"/>
              <a:t>{</a:t>
            </a:r>
            <a:r>
              <a:rPr lang="en-US" sz="2000" dirty="0" err="1" smtClean="0"/>
              <a:t>User.</a:t>
            </a:r>
            <a:r>
              <a:rPr lang="en-US" sz="2000" b="1" dirty="0" err="1" smtClean="0"/>
              <a:t>class</a:t>
            </a:r>
            <a:r>
              <a:rPr lang="en-US" sz="2000" dirty="0" smtClean="0"/>
              <a:t>}, version = 1)</a:t>
            </a:r>
          </a:p>
          <a:p>
            <a:endParaRPr lang="en-US" sz="2000" dirty="0" smtClean="0"/>
          </a:p>
          <a:p>
            <a:endParaRPr lang="en-US" sz="2000" dirty="0"/>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272</TotalTime>
  <Words>174</Words>
  <Application>Microsoft Office PowerPoint</Application>
  <PresentationFormat>On-screen Show (4:3)</PresentationFormat>
  <Paragraphs>63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Technic</vt:lpstr>
      <vt:lpstr>Android Architecture Components </vt:lpstr>
      <vt:lpstr>Slide 2</vt:lpstr>
      <vt:lpstr>Main Components</vt:lpstr>
      <vt:lpstr>Room </vt:lpstr>
      <vt:lpstr>Room </vt:lpstr>
      <vt:lpstr>Create the entity </vt:lpstr>
      <vt:lpstr>Create the DAO </vt:lpstr>
      <vt:lpstr>The LiveData class </vt:lpstr>
      <vt:lpstr>Add a Room database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Architecture Components</dc:title>
  <dc:creator>Milan</dc:creator>
  <cp:lastModifiedBy>Milan</cp:lastModifiedBy>
  <cp:revision>19</cp:revision>
  <dcterms:created xsi:type="dcterms:W3CDTF">2018-05-13T08:17:49Z</dcterms:created>
  <dcterms:modified xsi:type="dcterms:W3CDTF">2018-05-13T12:50:34Z</dcterms:modified>
</cp:coreProperties>
</file>