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345" r:id="rId1"/>
  </p:sldMasterIdLst>
  <p:notesMasterIdLst>
    <p:notesMasterId r:id="rId16"/>
  </p:notesMasterIdLst>
  <p:sldIdLst>
    <p:sldId id="619" r:id="rId2"/>
    <p:sldId id="618" r:id="rId3"/>
    <p:sldId id="620" r:id="rId4"/>
    <p:sldId id="621" r:id="rId5"/>
    <p:sldId id="616" r:id="rId6"/>
    <p:sldId id="615" r:id="rId7"/>
    <p:sldId id="614" r:id="rId8"/>
    <p:sldId id="613" r:id="rId9"/>
    <p:sldId id="612" r:id="rId10"/>
    <p:sldId id="611" r:id="rId11"/>
    <p:sldId id="610" r:id="rId12"/>
    <p:sldId id="607" r:id="rId13"/>
    <p:sldId id="608" r:id="rId14"/>
    <p:sldId id="586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240">
          <p15:clr>
            <a:srgbClr val="A4A3A4"/>
          </p15:clr>
        </p15:guide>
        <p15:guide id="5" pos="192">
          <p15:clr>
            <a:srgbClr val="A4A3A4"/>
          </p15:clr>
        </p15:guide>
        <p15:guide id="6" pos="5520">
          <p15:clr>
            <a:srgbClr val="A4A3A4"/>
          </p15:clr>
        </p15:guide>
        <p15:guide id="7" orient="horz" pos="825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">
          <p15:clr>
            <a:srgbClr val="A4A3A4"/>
          </p15:clr>
        </p15:guide>
        <p15:guide id="10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D8B"/>
    <a:srgbClr val="5EB6E4"/>
    <a:srgbClr val="7AB800"/>
    <a:srgbClr val="F8F8F8"/>
    <a:srgbClr val="E11B22"/>
    <a:srgbClr val="D20000"/>
    <a:srgbClr val="FF1B22"/>
    <a:srgbClr val="009900"/>
    <a:srgbClr val="FCE4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2419" autoAdjust="0"/>
  </p:normalViewPr>
  <p:slideViewPr>
    <p:cSldViewPr showGuides="1">
      <p:cViewPr>
        <p:scale>
          <a:sx n="89" d="100"/>
          <a:sy n="89" d="100"/>
        </p:scale>
        <p:origin x="-1291" y="-58"/>
      </p:cViewPr>
      <p:guideLst>
        <p:guide orient="horz" pos="336"/>
        <p:guide orient="horz" pos="528"/>
        <p:guide orient="horz" pos="825"/>
        <p:guide orient="horz" pos="480"/>
        <p:guide pos="2880"/>
        <p:guide pos="240"/>
        <p:guide pos="192"/>
        <p:guide pos="5520"/>
        <p:guide pos="288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472" y="-84"/>
      </p:cViewPr>
      <p:guideLst>
        <p:guide orient="horz" pos="2880"/>
        <p:guide orient="horz" pos="2928"/>
        <p:guide pos="21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4484C-952C-4B1E-97B1-F0ADEC5BF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3F3D6-73CC-465A-8804-7034EEE8048E}">
      <dgm:prSet phldrT="[Text]" custT="1"/>
      <dgm:spPr>
        <a:solidFill>
          <a:srgbClr val="7AB800"/>
        </a:solidFill>
      </dgm:spPr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Permanent Life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0C6929CD-DAC2-44B7-858A-16EB19CAD8C0}" type="parTrans" cxnId="{97805C8B-9244-4572-8D75-7B6F8685583B}">
      <dgm:prSet/>
      <dgm:spPr/>
      <dgm:t>
        <a:bodyPr/>
        <a:lstStyle/>
        <a:p>
          <a:endParaRPr lang="en-US"/>
        </a:p>
      </dgm:t>
    </dgm:pt>
    <dgm:pt modelId="{69D9639A-FC5F-410E-A710-A87DFED9DFF0}" type="sibTrans" cxnId="{97805C8B-9244-4572-8D75-7B6F8685583B}">
      <dgm:prSet/>
      <dgm:spPr/>
      <dgm:t>
        <a:bodyPr/>
        <a:lstStyle/>
        <a:p>
          <a:endParaRPr lang="en-US"/>
        </a:p>
      </dgm:t>
    </dgm:pt>
    <dgm:pt modelId="{8F8729FF-D665-4595-B49A-2C3F754884D6}">
      <dgm:prSet phldrT="[Text]" custT="1"/>
      <dgm:spPr>
        <a:solidFill>
          <a:srgbClr val="7AB800"/>
        </a:solidFill>
      </dgm:spPr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Premiums remain level for the life of the contract.</a:t>
          </a:r>
        </a:p>
      </dgm:t>
    </dgm:pt>
    <dgm:pt modelId="{BC12EEA2-FEDF-46C8-AF46-EA14ADC6136C}" type="sibTrans" cxnId="{2D776D65-39C5-40EA-B2BB-CF6CBE1333D2}">
      <dgm:prSet/>
      <dgm:spPr/>
      <dgm:t>
        <a:bodyPr/>
        <a:lstStyle/>
        <a:p>
          <a:endParaRPr lang="en-US"/>
        </a:p>
      </dgm:t>
    </dgm:pt>
    <dgm:pt modelId="{34D3F912-77CF-45D1-935D-9B372FA78729}" type="parTrans" cxnId="{2D776D65-39C5-40EA-B2BB-CF6CBE1333D2}">
      <dgm:prSet/>
      <dgm:spPr/>
      <dgm:t>
        <a:bodyPr/>
        <a:lstStyle/>
        <a:p>
          <a:endParaRPr lang="en-US"/>
        </a:p>
      </dgm:t>
    </dgm:pt>
    <dgm:pt modelId="{FA20FB65-841E-465B-ABAC-2E581A09B788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Optional Riders 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6B8DF59B-0930-4961-A12E-D8B6689E9C58}" type="parTrans" cxnId="{A9434F8F-234C-46FF-963F-B4E258F8ED71}">
      <dgm:prSet/>
      <dgm:spPr/>
      <dgm:t>
        <a:bodyPr/>
        <a:lstStyle/>
        <a:p>
          <a:endParaRPr lang="en-US"/>
        </a:p>
      </dgm:t>
    </dgm:pt>
    <dgm:pt modelId="{70150208-D54C-4356-B0B0-26914C909B76}" type="sibTrans" cxnId="{A9434F8F-234C-46FF-963F-B4E258F8ED71}">
      <dgm:prSet/>
      <dgm:spPr/>
      <dgm:t>
        <a:bodyPr/>
        <a:lstStyle/>
        <a:p>
          <a:endParaRPr lang="en-US"/>
        </a:p>
      </dgm:t>
    </dgm:pt>
    <dgm:pt modelId="{DAE02965-E007-4BA0-B4F2-38D47766BE8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Accidental Death </a:t>
          </a:r>
        </a:p>
      </dgm:t>
    </dgm:pt>
    <dgm:pt modelId="{846D4099-8550-4E9A-8F01-C6F852EB49C9}" type="parTrans" cxnId="{BACA6C7F-8A18-4261-8DE9-3440698877AE}">
      <dgm:prSet/>
      <dgm:spPr/>
      <dgm:t>
        <a:bodyPr/>
        <a:lstStyle/>
        <a:p>
          <a:endParaRPr lang="en-US"/>
        </a:p>
      </dgm:t>
    </dgm:pt>
    <dgm:pt modelId="{F1FB1916-93A6-4207-8088-D1ECD3542520}" type="sibTrans" cxnId="{BACA6C7F-8A18-4261-8DE9-3440698877AE}">
      <dgm:prSet/>
      <dgm:spPr/>
      <dgm:t>
        <a:bodyPr/>
        <a:lstStyle/>
        <a:p>
          <a:endParaRPr lang="en-US"/>
        </a:p>
      </dgm:t>
    </dgm:pt>
    <dgm:pt modelId="{2CE7D95C-A5AB-4B6E-9356-A15E010DE63B}">
      <dgm:prSet phldrT="[Text]" custT="1"/>
      <dgm:spPr>
        <a:solidFill>
          <a:srgbClr val="7AB800"/>
        </a:solidFill>
      </dgm:spPr>
      <dgm:t>
        <a:bodyPr/>
        <a:lstStyle/>
        <a:p>
          <a:endParaRPr lang="en-US" sz="1400" dirty="0" smtClean="0">
            <a:latin typeface="Arial Narrow" panose="020B0606020202030204" pitchFamily="34" charset="0"/>
          </a:endParaRPr>
        </a:p>
      </dgm:t>
    </dgm:pt>
    <dgm:pt modelId="{8B90EEB2-70A0-4CAE-9688-AE5B2401D82D}" type="parTrans" cxnId="{1AC741EF-07A7-43F7-935B-6A17580721F7}">
      <dgm:prSet/>
      <dgm:spPr/>
      <dgm:t>
        <a:bodyPr/>
        <a:lstStyle/>
        <a:p>
          <a:endParaRPr lang="en-US"/>
        </a:p>
      </dgm:t>
    </dgm:pt>
    <dgm:pt modelId="{D453CA46-2B07-480E-BD24-BCE2E70F9F87}" type="sibTrans" cxnId="{1AC741EF-07A7-43F7-935B-6A17580721F7}">
      <dgm:prSet/>
      <dgm:spPr/>
      <dgm:t>
        <a:bodyPr/>
        <a:lstStyle/>
        <a:p>
          <a:endParaRPr lang="en-US"/>
        </a:p>
      </dgm:t>
    </dgm:pt>
    <dgm:pt modelId="{CE4A2EC3-D022-4D2E-952E-9BC8D4314052}">
      <dgm:prSet phldrT="[Text]" custT="1"/>
      <dgm:spPr>
        <a:solidFill>
          <a:srgbClr val="7AB800"/>
        </a:solidFill>
      </dgm:spPr>
      <dgm:t>
        <a:bodyPr/>
        <a:lstStyle/>
        <a:p>
          <a:endParaRPr lang="en-US" sz="1400" dirty="0" smtClean="0">
            <a:latin typeface="Arial Narrow" panose="020B0606020202030204" pitchFamily="34" charset="0"/>
          </a:endParaRPr>
        </a:p>
      </dgm:t>
    </dgm:pt>
    <dgm:pt modelId="{464EF8E8-6A3A-4AAA-8CAC-9B622F8CC000}" type="parTrans" cxnId="{1A38B0FE-588F-4C11-ADA1-20A86506033A}">
      <dgm:prSet/>
      <dgm:spPr/>
      <dgm:t>
        <a:bodyPr/>
        <a:lstStyle/>
        <a:p>
          <a:endParaRPr lang="en-US"/>
        </a:p>
      </dgm:t>
    </dgm:pt>
    <dgm:pt modelId="{5C0CC77A-EC55-4ABF-BB2E-62BC56F6DA4F}" type="sibTrans" cxnId="{1A38B0FE-588F-4C11-ADA1-20A86506033A}">
      <dgm:prSet/>
      <dgm:spPr/>
      <dgm:t>
        <a:bodyPr/>
        <a:lstStyle/>
        <a:p>
          <a:endParaRPr lang="en-US"/>
        </a:p>
      </dgm:t>
    </dgm:pt>
    <dgm:pt modelId="{55CC9E2C-2B81-475F-A757-76166DAD5873}">
      <dgm:prSet phldrT="[Text]" custT="1"/>
      <dgm:spPr>
        <a:solidFill>
          <a:srgbClr val="7AB800"/>
        </a:solidFill>
      </dgm:spPr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Death benefit is level for life</a:t>
          </a:r>
        </a:p>
      </dgm:t>
    </dgm:pt>
    <dgm:pt modelId="{1F631063-3F10-44B5-8D14-A9C82F3230C2}" type="parTrans" cxnId="{87F09403-812D-4835-9EAB-CDBF4F02DE2E}">
      <dgm:prSet/>
      <dgm:spPr/>
      <dgm:t>
        <a:bodyPr/>
        <a:lstStyle/>
        <a:p>
          <a:endParaRPr lang="en-US"/>
        </a:p>
      </dgm:t>
    </dgm:pt>
    <dgm:pt modelId="{BC4A69B2-2CC3-45D0-8C31-EC0152004370}" type="sibTrans" cxnId="{87F09403-812D-4835-9EAB-CDBF4F02DE2E}">
      <dgm:prSet/>
      <dgm:spPr/>
      <dgm:t>
        <a:bodyPr/>
        <a:lstStyle/>
        <a:p>
          <a:endParaRPr lang="en-US"/>
        </a:p>
      </dgm:t>
    </dgm:pt>
    <dgm:pt modelId="{801FEEE7-29D6-4ED2-A7FC-E1BBF9E46B86}">
      <dgm:prSet phldrT="[Text]" custT="1"/>
      <dgm:spPr>
        <a:solidFill>
          <a:srgbClr val="7AB800"/>
        </a:solidFill>
      </dgm:spPr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Living benefit provisions</a:t>
          </a:r>
        </a:p>
      </dgm:t>
    </dgm:pt>
    <dgm:pt modelId="{78225772-5784-4C5D-BC8B-E590E7B5F291}" type="parTrans" cxnId="{D73FF908-2E92-4885-B4C5-12EFBC1B07A3}">
      <dgm:prSet/>
      <dgm:spPr/>
      <dgm:t>
        <a:bodyPr/>
        <a:lstStyle/>
        <a:p>
          <a:endParaRPr lang="en-US"/>
        </a:p>
      </dgm:t>
    </dgm:pt>
    <dgm:pt modelId="{FE12EB7E-BE19-4415-BE8B-BDC6D6865C80}" type="sibTrans" cxnId="{D73FF908-2E92-4885-B4C5-12EFBC1B07A3}">
      <dgm:prSet/>
      <dgm:spPr/>
      <dgm:t>
        <a:bodyPr/>
        <a:lstStyle/>
        <a:p>
          <a:endParaRPr lang="en-US"/>
        </a:p>
      </dgm:t>
    </dgm:pt>
    <dgm:pt modelId="{330AD1AC-E5A2-4656-8675-EDF4EC29D639}">
      <dgm:prSet phldrT="[Text]" custT="1"/>
      <dgm:spPr>
        <a:solidFill>
          <a:srgbClr val="7AB800"/>
        </a:solidFill>
      </dgm:spPr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Guaranteed cash </a:t>
          </a:r>
          <a:r>
            <a:rPr lang="en-US" sz="1400" smtClean="0">
              <a:latin typeface="Arial Narrow" panose="020B0606020202030204" pitchFamily="34" charset="0"/>
            </a:rPr>
            <a:t>value accumalation</a:t>
          </a:r>
          <a:endParaRPr lang="en-US" sz="1400" dirty="0" smtClean="0">
            <a:latin typeface="Arial Narrow" panose="020B0606020202030204" pitchFamily="34" charset="0"/>
          </a:endParaRPr>
        </a:p>
      </dgm:t>
    </dgm:pt>
    <dgm:pt modelId="{C43AC8FF-A381-4A0A-A0EA-1E8EC822871C}" type="parTrans" cxnId="{69082CF1-335A-4910-BB2F-438DAAD682AE}">
      <dgm:prSet/>
      <dgm:spPr/>
      <dgm:t>
        <a:bodyPr/>
        <a:lstStyle/>
        <a:p>
          <a:endParaRPr lang="en-US"/>
        </a:p>
      </dgm:t>
    </dgm:pt>
    <dgm:pt modelId="{502E4687-4B0F-48B6-BF5C-9742F60AFC5F}" type="sibTrans" cxnId="{69082CF1-335A-4910-BB2F-438DAAD682AE}">
      <dgm:prSet/>
      <dgm:spPr/>
      <dgm:t>
        <a:bodyPr/>
        <a:lstStyle/>
        <a:p>
          <a:endParaRPr lang="en-US"/>
        </a:p>
      </dgm:t>
    </dgm:pt>
    <dgm:pt modelId="{D480BCB2-4B0A-422C-A81F-FC93447F273C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Long Term Care </a:t>
          </a:r>
        </a:p>
      </dgm:t>
    </dgm:pt>
    <dgm:pt modelId="{82F52E31-60A3-49BF-8D2C-744C2C60A8C5}" type="parTrans" cxnId="{98187889-37D9-4062-8BA7-52D09F5A1A89}">
      <dgm:prSet/>
      <dgm:spPr/>
      <dgm:t>
        <a:bodyPr/>
        <a:lstStyle/>
        <a:p>
          <a:endParaRPr lang="en-US"/>
        </a:p>
      </dgm:t>
    </dgm:pt>
    <dgm:pt modelId="{C619C452-0AD6-468E-A330-284ECB818558}" type="sibTrans" cxnId="{98187889-37D9-4062-8BA7-52D09F5A1A89}">
      <dgm:prSet/>
      <dgm:spPr/>
      <dgm:t>
        <a:bodyPr/>
        <a:lstStyle/>
        <a:p>
          <a:endParaRPr lang="en-US"/>
        </a:p>
      </dgm:t>
    </dgm:pt>
    <dgm:pt modelId="{3A366BDC-0069-45AB-84D6-E181C888591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Waiver of Premium</a:t>
          </a:r>
        </a:p>
      </dgm:t>
    </dgm:pt>
    <dgm:pt modelId="{C2A5342C-C566-4E71-BCAB-1D2B494A4B90}" type="parTrans" cxnId="{E5FD7E4B-A1C0-47AC-81B5-A8ABBE08CC42}">
      <dgm:prSet/>
      <dgm:spPr/>
      <dgm:t>
        <a:bodyPr/>
        <a:lstStyle/>
        <a:p>
          <a:endParaRPr lang="en-US"/>
        </a:p>
      </dgm:t>
    </dgm:pt>
    <dgm:pt modelId="{9DFE1121-EC4F-4EEC-852A-8E1F4A45E396}" type="sibTrans" cxnId="{E5FD7E4B-A1C0-47AC-81B5-A8ABBE08CC42}">
      <dgm:prSet/>
      <dgm:spPr/>
      <dgm:t>
        <a:bodyPr/>
        <a:lstStyle/>
        <a:p>
          <a:endParaRPr lang="en-US"/>
        </a:p>
      </dgm:t>
    </dgm:pt>
    <dgm:pt modelId="{2284E0BD-8B6E-4E47-B04A-7B5013B1EF4A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Child Term Rider</a:t>
          </a:r>
        </a:p>
      </dgm:t>
    </dgm:pt>
    <dgm:pt modelId="{98C956AC-1F31-405D-986B-CFFCF6400EBD}" type="parTrans" cxnId="{4F2B19DE-85B4-479B-9B2E-0C0497D4B8D6}">
      <dgm:prSet/>
      <dgm:spPr/>
      <dgm:t>
        <a:bodyPr/>
        <a:lstStyle/>
        <a:p>
          <a:endParaRPr lang="en-US"/>
        </a:p>
      </dgm:t>
    </dgm:pt>
    <dgm:pt modelId="{F735BD1E-96F9-4740-A6DC-69E48C078AA7}" type="sibTrans" cxnId="{4F2B19DE-85B4-479B-9B2E-0C0497D4B8D6}">
      <dgm:prSet/>
      <dgm:spPr/>
      <dgm:t>
        <a:bodyPr/>
        <a:lstStyle/>
        <a:p>
          <a:endParaRPr lang="en-US"/>
        </a:p>
      </dgm:t>
    </dgm:pt>
    <dgm:pt modelId="{BD730B37-B757-4431-8C01-EEC35516B9B0}">
      <dgm:prSet custT="1"/>
      <dgm:spPr>
        <a:solidFill>
          <a:srgbClr val="5EB6E4"/>
        </a:solidFill>
      </dgm:spPr>
      <dgm:t>
        <a:bodyPr/>
        <a:lstStyle/>
        <a:p>
          <a:endParaRPr lang="en-US" sz="1400" dirty="0" smtClean="0">
            <a:latin typeface="Arial Narrow" panose="020B0606020202030204" pitchFamily="34" charset="0"/>
          </a:endParaRPr>
        </a:p>
      </dgm:t>
    </dgm:pt>
    <dgm:pt modelId="{F1C4EB57-704D-4E91-8D4D-D5238037B52B}">
      <dgm:prSet custT="1"/>
      <dgm:spPr>
        <a:solidFill>
          <a:srgbClr val="5EB6E4"/>
        </a:solidFill>
      </dgm:spPr>
      <dgm:t>
        <a:bodyPr/>
        <a:lstStyle/>
        <a:p>
          <a:endParaRPr lang="en-US" sz="1400" dirty="0" smtClean="0">
            <a:latin typeface="Arial Narrow" panose="020B0606020202030204" pitchFamily="34" charset="0"/>
          </a:endParaRPr>
        </a:p>
      </dgm:t>
    </dgm:pt>
    <dgm:pt modelId="{51F01F32-333D-4397-B45A-C0EBCD0C6C05}">
      <dgm:prSet custT="1"/>
      <dgm:spPr>
        <a:solidFill>
          <a:srgbClr val="5EB6E4"/>
        </a:solidFill>
      </dgm:spPr>
      <dgm:t>
        <a:bodyPr/>
        <a:lstStyle/>
        <a:p>
          <a:r>
            <a:rPr lang="en-US" sz="2200" b="1" smtClean="0">
              <a:ln/>
              <a:latin typeface="Arial Narrow" panose="020B0606020202030204" pitchFamily="34" charset="0"/>
            </a:rPr>
            <a:t>Employee Benefit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495E6253-2263-4393-BC66-ED6D7A1950C7}" type="sibTrans" cxnId="{71C05499-5E41-47FB-9A00-FB8E9C4BAE16}">
      <dgm:prSet/>
      <dgm:spPr/>
      <dgm:t>
        <a:bodyPr/>
        <a:lstStyle/>
        <a:p>
          <a:endParaRPr lang="en-US"/>
        </a:p>
      </dgm:t>
    </dgm:pt>
    <dgm:pt modelId="{D7DBB04B-E98F-40EB-9019-8A4C5B1A542C}" type="parTrans" cxnId="{71C05499-5E41-47FB-9A00-FB8E9C4BAE16}">
      <dgm:prSet/>
      <dgm:spPr/>
      <dgm:t>
        <a:bodyPr/>
        <a:lstStyle/>
        <a:p>
          <a:endParaRPr lang="en-US"/>
        </a:p>
      </dgm:t>
    </dgm:pt>
    <dgm:pt modelId="{ACC4FA33-67DC-4FF5-ACC4-88E606676D0A}" type="sibTrans" cxnId="{B1FB20A4-DC1B-430C-A583-C2EA370168E9}">
      <dgm:prSet/>
      <dgm:spPr/>
      <dgm:t>
        <a:bodyPr/>
        <a:lstStyle/>
        <a:p>
          <a:endParaRPr lang="en-US"/>
        </a:p>
      </dgm:t>
    </dgm:pt>
    <dgm:pt modelId="{20FDA18A-24CD-4103-AC88-AC4F3F808A05}" type="parTrans" cxnId="{B1FB20A4-DC1B-430C-A583-C2EA370168E9}">
      <dgm:prSet/>
      <dgm:spPr/>
      <dgm:t>
        <a:bodyPr/>
        <a:lstStyle/>
        <a:p>
          <a:endParaRPr lang="en-US"/>
        </a:p>
      </dgm:t>
    </dgm:pt>
    <dgm:pt modelId="{79E54E7C-7B06-43DA-98E9-F6F1052CAF38}" type="sibTrans" cxnId="{ADC47BF6-4CF8-4955-8CCE-58B669FAA8A2}">
      <dgm:prSet/>
      <dgm:spPr/>
      <dgm:t>
        <a:bodyPr/>
        <a:lstStyle/>
        <a:p>
          <a:endParaRPr lang="en-US"/>
        </a:p>
      </dgm:t>
    </dgm:pt>
    <dgm:pt modelId="{018819C9-E984-4DDE-BFB9-E05248CF7762}" type="parTrans" cxnId="{ADC47BF6-4CF8-4955-8CCE-58B669FAA8A2}">
      <dgm:prSet/>
      <dgm:spPr/>
      <dgm:t>
        <a:bodyPr/>
        <a:lstStyle/>
        <a:p>
          <a:endParaRPr lang="en-US"/>
        </a:p>
      </dgm:t>
    </dgm:pt>
    <dgm:pt modelId="{98FCD353-745F-4B07-9A36-15B3BD18FD86}">
      <dgm:prSet custT="1"/>
      <dgm:spPr>
        <a:solidFill>
          <a:srgbClr val="5EB6E4"/>
        </a:solidFill>
      </dgm:spPr>
      <dgm:t>
        <a:bodyPr/>
        <a:lstStyle/>
        <a:p>
          <a:r>
            <a:rPr lang="en-US" sz="1400" smtClean="0">
              <a:latin typeface="Arial Narrow" panose="020B0606020202030204" pitchFamily="34" charset="0"/>
            </a:rPr>
            <a:t>Convenient payroll deduction</a:t>
          </a:r>
          <a:endParaRPr lang="en-US" sz="1400" dirty="0" smtClean="0">
            <a:latin typeface="Arial Narrow" panose="020B0606020202030204" pitchFamily="34" charset="0"/>
          </a:endParaRPr>
        </a:p>
      </dgm:t>
    </dgm:pt>
    <dgm:pt modelId="{D1A8B3D6-DCD8-47DB-A604-D456B88FB420}" type="sibTrans" cxnId="{D785D2FB-00F5-4529-BB04-6FF904122BB6}">
      <dgm:prSet/>
      <dgm:spPr/>
      <dgm:t>
        <a:bodyPr/>
        <a:lstStyle/>
        <a:p>
          <a:endParaRPr lang="en-US"/>
        </a:p>
      </dgm:t>
    </dgm:pt>
    <dgm:pt modelId="{379996C4-42B0-4E04-8A3C-896A53BCC2F9}" type="parTrans" cxnId="{D785D2FB-00F5-4529-BB04-6FF904122BB6}">
      <dgm:prSet/>
      <dgm:spPr/>
      <dgm:t>
        <a:bodyPr/>
        <a:lstStyle/>
        <a:p>
          <a:endParaRPr lang="en-US"/>
        </a:p>
      </dgm:t>
    </dgm:pt>
    <dgm:pt modelId="{E232F653-BB8A-49E0-BF23-DE5953C9DE80}">
      <dgm:prSet custT="1"/>
      <dgm:spPr>
        <a:solidFill>
          <a:srgbClr val="5EB6E4"/>
        </a:solidFill>
      </dgm:spPr>
      <dgm:t>
        <a:bodyPr/>
        <a:lstStyle/>
        <a:p>
          <a:r>
            <a:rPr lang="en-US" sz="1400" smtClean="0">
              <a:latin typeface="Arial Narrow" panose="020B0606020202030204" pitchFamily="34" charset="0"/>
            </a:rPr>
            <a:t>Guaranteed issue in most cases</a:t>
          </a:r>
          <a:endParaRPr lang="en-US" sz="1400" dirty="0" smtClean="0">
            <a:latin typeface="Arial Narrow" panose="020B0606020202030204" pitchFamily="34" charset="0"/>
          </a:endParaRPr>
        </a:p>
      </dgm:t>
    </dgm:pt>
    <dgm:pt modelId="{12768473-0EDE-4E74-B5E0-D5092B63794D}" type="sibTrans" cxnId="{98F06ECD-D66C-447C-A184-0AFFD7D128D1}">
      <dgm:prSet/>
      <dgm:spPr/>
      <dgm:t>
        <a:bodyPr/>
        <a:lstStyle/>
        <a:p>
          <a:endParaRPr lang="en-US"/>
        </a:p>
      </dgm:t>
    </dgm:pt>
    <dgm:pt modelId="{5B00D728-8B61-470F-B00A-17266D137E96}" type="parTrans" cxnId="{98F06ECD-D66C-447C-A184-0AFFD7D128D1}">
      <dgm:prSet/>
      <dgm:spPr/>
      <dgm:t>
        <a:bodyPr/>
        <a:lstStyle/>
        <a:p>
          <a:endParaRPr lang="en-US"/>
        </a:p>
      </dgm:t>
    </dgm:pt>
    <dgm:pt modelId="{4BA59811-ED53-43D1-9D12-60FBD95DECF9}">
      <dgm:prSet custT="1"/>
      <dgm:spPr>
        <a:solidFill>
          <a:srgbClr val="5EB6E4"/>
        </a:solidFill>
      </dgm:spPr>
      <dgm:t>
        <a:bodyPr/>
        <a:lstStyle/>
        <a:p>
          <a:r>
            <a:rPr lang="en-US" sz="1400" smtClean="0">
              <a:latin typeface="Arial Narrow" panose="020B0606020202030204" pitchFamily="34" charset="0"/>
            </a:rPr>
            <a:t>Flexible plan designs</a:t>
          </a:r>
          <a:endParaRPr lang="en-US" sz="1400" dirty="0" smtClean="0">
            <a:latin typeface="Arial Narrow" panose="020B0606020202030204" pitchFamily="34" charset="0"/>
          </a:endParaRPr>
        </a:p>
      </dgm:t>
    </dgm:pt>
    <dgm:pt modelId="{4B2C3364-E65E-4B0D-ACF7-4EB38DD8FB82}" type="sibTrans" cxnId="{7F8EF84D-DCAA-4734-88CF-42F1B2F533FF}">
      <dgm:prSet/>
      <dgm:spPr/>
      <dgm:t>
        <a:bodyPr/>
        <a:lstStyle/>
        <a:p>
          <a:endParaRPr lang="en-US"/>
        </a:p>
      </dgm:t>
    </dgm:pt>
    <dgm:pt modelId="{C61FA0CF-762B-4903-84D2-B676B9A34804}" type="parTrans" cxnId="{7F8EF84D-DCAA-4734-88CF-42F1B2F533FF}">
      <dgm:prSet/>
      <dgm:spPr/>
      <dgm:t>
        <a:bodyPr/>
        <a:lstStyle/>
        <a:p>
          <a:endParaRPr lang="en-US"/>
        </a:p>
      </dgm:t>
    </dgm:pt>
    <dgm:pt modelId="{15BAB526-B821-469D-89D1-E4E8093F74F5}">
      <dgm:prSet custT="1"/>
      <dgm:spPr>
        <a:solidFill>
          <a:srgbClr val="5EB6E4"/>
        </a:solidFill>
      </dgm:spPr>
      <dgm:t>
        <a:bodyPr/>
        <a:lstStyle/>
        <a:p>
          <a:r>
            <a:rPr lang="en-US" sz="1400" smtClean="0">
              <a:latin typeface="Arial Narrow" panose="020B0606020202030204" pitchFamily="34" charset="0"/>
            </a:rPr>
            <a:t>Portable</a:t>
          </a:r>
          <a:endParaRPr lang="en-US" sz="1400" dirty="0" smtClean="0">
            <a:latin typeface="Arial Narrow" panose="020B0606020202030204" pitchFamily="34" charset="0"/>
          </a:endParaRPr>
        </a:p>
      </dgm:t>
    </dgm:pt>
    <dgm:pt modelId="{E796A67D-C56B-4E55-886A-87227A569D77}" type="sibTrans" cxnId="{51D1929F-BFD0-472E-A500-6C29E8204ED3}">
      <dgm:prSet/>
      <dgm:spPr/>
      <dgm:t>
        <a:bodyPr/>
        <a:lstStyle/>
        <a:p>
          <a:endParaRPr lang="en-US"/>
        </a:p>
      </dgm:t>
    </dgm:pt>
    <dgm:pt modelId="{B3BCD4A2-44D3-4419-96B4-6D8F16C4B2E9}" type="parTrans" cxnId="{51D1929F-BFD0-472E-A500-6C29E8204ED3}">
      <dgm:prSet/>
      <dgm:spPr/>
      <dgm:t>
        <a:bodyPr/>
        <a:lstStyle/>
        <a:p>
          <a:endParaRPr lang="en-US"/>
        </a:p>
      </dgm:t>
    </dgm:pt>
    <dgm:pt modelId="{59E079DA-7DBA-40E6-80C5-C851A786E3E3}">
      <dgm:prSet custT="1"/>
      <dgm:spPr>
        <a:solidFill>
          <a:srgbClr val="5EB6E4"/>
        </a:solidFill>
      </dgm:spPr>
      <dgm:t>
        <a:bodyPr/>
        <a:lstStyle/>
        <a:p>
          <a:r>
            <a:rPr lang="en-US" sz="1400" smtClean="0">
              <a:latin typeface="Arial Narrow" panose="020B0606020202030204" pitchFamily="34" charset="0"/>
            </a:rPr>
            <a:t>Tax free death benefit</a:t>
          </a:r>
          <a:endParaRPr lang="en-US" sz="1400" dirty="0" smtClean="0">
            <a:latin typeface="Arial Narrow" panose="020B0606020202030204" pitchFamily="34" charset="0"/>
          </a:endParaRPr>
        </a:p>
      </dgm:t>
    </dgm:pt>
    <dgm:pt modelId="{5AD5EE04-3A85-4684-B86D-2CF032048531}" type="sibTrans" cxnId="{3E6810F3-7B89-4EB4-A029-2624F1307B52}">
      <dgm:prSet/>
      <dgm:spPr/>
      <dgm:t>
        <a:bodyPr/>
        <a:lstStyle/>
        <a:p>
          <a:endParaRPr lang="en-US"/>
        </a:p>
      </dgm:t>
    </dgm:pt>
    <dgm:pt modelId="{F70F7915-7A0A-458D-BEB0-760453641253}" type="parTrans" cxnId="{3E6810F3-7B89-4EB4-A029-2624F1307B52}">
      <dgm:prSet/>
      <dgm:spPr/>
      <dgm:t>
        <a:bodyPr/>
        <a:lstStyle/>
        <a:p>
          <a:endParaRPr lang="en-US"/>
        </a:p>
      </dgm:t>
    </dgm:pt>
    <dgm:pt modelId="{75B1CCF0-1AC2-4BA7-8646-0E6F8C500A59}" type="pres">
      <dgm:prSet presAssocID="{79E4484C-952C-4B1E-97B1-F0ADEC5BFB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679C9-1C97-4041-A959-62BBE7A0BC8C}" type="pres">
      <dgm:prSet presAssocID="{6873F3D6-73CC-465A-8804-7034EEE8048E}" presName="node" presStyleLbl="node1" presStyleIdx="0" presStyleCnt="3" custScaleX="148917" custLinFactNeighborX="-39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A0CD-3DA0-491E-929D-26557D3E865B}" type="pres">
      <dgm:prSet presAssocID="{69D9639A-FC5F-410E-A710-A87DFED9DFF0}" presName="sibTrans" presStyleCnt="0"/>
      <dgm:spPr/>
    </dgm:pt>
    <dgm:pt modelId="{D8A5C513-B33F-40B7-90EF-FDEB7A294888}" type="pres">
      <dgm:prSet presAssocID="{51F01F32-333D-4397-B45A-C0EBCD0C6C05}" presName="node" presStyleLbl="node1" presStyleIdx="1" presStyleCnt="3" custScaleX="146178" custScaleY="94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EDDDE-724B-4B43-85D7-71AAD3A79853}" type="pres">
      <dgm:prSet presAssocID="{495E6253-2263-4393-BC66-ED6D7A1950C7}" presName="sibTrans" presStyleCnt="0"/>
      <dgm:spPr/>
    </dgm:pt>
    <dgm:pt modelId="{24CD7BB4-D754-4E2B-A8C3-182731356BDA}" type="pres">
      <dgm:prSet presAssocID="{FA20FB65-841E-465B-ABAC-2E581A09B788}" presName="node" presStyleLbl="node1" presStyleIdx="2" presStyleCnt="3" custScaleX="139957" custScaleY="88889" custLinFactNeighborX="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DE945-49E1-40A1-9C36-72AD9E754876}" type="presOf" srcId="{FA20FB65-841E-465B-ABAC-2E581A09B788}" destId="{24CD7BB4-D754-4E2B-A8C3-182731356BDA}" srcOrd="0" destOrd="0" presId="urn:microsoft.com/office/officeart/2005/8/layout/hList6"/>
    <dgm:cxn modelId="{3E6810F3-7B89-4EB4-A029-2624F1307B52}" srcId="{51F01F32-333D-4397-B45A-C0EBCD0C6C05}" destId="{59E079DA-7DBA-40E6-80C5-C851A786E3E3}" srcOrd="4" destOrd="0" parTransId="{F70F7915-7A0A-458D-BEB0-760453641253}" sibTransId="{5AD5EE04-3A85-4684-B86D-2CF032048531}"/>
    <dgm:cxn modelId="{ADC47BF6-4CF8-4955-8CCE-58B669FAA8A2}" srcId="{51F01F32-333D-4397-B45A-C0EBCD0C6C05}" destId="{F1C4EB57-704D-4E91-8D4D-D5238037B52B}" srcOrd="5" destOrd="0" parTransId="{018819C9-E984-4DDE-BFB9-E05248CF7762}" sibTransId="{79E54E7C-7B06-43DA-98E9-F6F1052CAF38}"/>
    <dgm:cxn modelId="{4D049C0C-B3EE-4290-8BF5-B719EA6C8FA8}" type="presOf" srcId="{2CE7D95C-A5AB-4B6E-9356-A15E010DE63B}" destId="{CAF679C9-1C97-4041-A959-62BBE7A0BC8C}" srcOrd="0" destOrd="6" presId="urn:microsoft.com/office/officeart/2005/8/layout/hList6"/>
    <dgm:cxn modelId="{1A38B0FE-588F-4C11-ADA1-20A86506033A}" srcId="{6873F3D6-73CC-465A-8804-7034EEE8048E}" destId="{CE4A2EC3-D022-4D2E-952E-9BC8D4314052}" srcOrd="4" destOrd="0" parTransId="{464EF8E8-6A3A-4AAA-8CAC-9B622F8CC000}" sibTransId="{5C0CC77A-EC55-4ABF-BB2E-62BC56F6DA4F}"/>
    <dgm:cxn modelId="{BACA6C7F-8A18-4261-8DE9-3440698877AE}" srcId="{FA20FB65-841E-465B-ABAC-2E581A09B788}" destId="{DAE02965-E007-4BA0-B4F2-38D47766BE8B}" srcOrd="0" destOrd="0" parTransId="{846D4099-8550-4E9A-8F01-C6F852EB49C9}" sibTransId="{F1FB1916-93A6-4207-8088-D1ECD3542520}"/>
    <dgm:cxn modelId="{5CD21C57-D5B5-489A-B7E3-319F84E37DAB}" type="presOf" srcId="{DAE02965-E007-4BA0-B4F2-38D47766BE8B}" destId="{24CD7BB4-D754-4E2B-A8C3-182731356BDA}" srcOrd="0" destOrd="1" presId="urn:microsoft.com/office/officeart/2005/8/layout/hList6"/>
    <dgm:cxn modelId="{EA063545-0061-4D51-B80A-B1C950EE2D35}" type="presOf" srcId="{2284E0BD-8B6E-4E47-B04A-7B5013B1EF4A}" destId="{24CD7BB4-D754-4E2B-A8C3-182731356BDA}" srcOrd="0" destOrd="4" presId="urn:microsoft.com/office/officeart/2005/8/layout/hList6"/>
    <dgm:cxn modelId="{1AC741EF-07A7-43F7-935B-6A17580721F7}" srcId="{6873F3D6-73CC-465A-8804-7034EEE8048E}" destId="{2CE7D95C-A5AB-4B6E-9356-A15E010DE63B}" srcOrd="5" destOrd="0" parTransId="{8B90EEB2-70A0-4CAE-9688-AE5B2401D82D}" sibTransId="{D453CA46-2B07-480E-BD24-BCE2E70F9F87}"/>
    <dgm:cxn modelId="{51D1929F-BFD0-472E-A500-6C29E8204ED3}" srcId="{51F01F32-333D-4397-B45A-C0EBCD0C6C05}" destId="{15BAB526-B821-469D-89D1-E4E8093F74F5}" srcOrd="3" destOrd="0" parTransId="{B3BCD4A2-44D3-4419-96B4-6D8F16C4B2E9}" sibTransId="{E796A67D-C56B-4E55-886A-87227A569D77}"/>
    <dgm:cxn modelId="{4F2B19DE-85B4-479B-9B2E-0C0497D4B8D6}" srcId="{FA20FB65-841E-465B-ABAC-2E581A09B788}" destId="{2284E0BD-8B6E-4E47-B04A-7B5013B1EF4A}" srcOrd="3" destOrd="0" parTransId="{98C956AC-1F31-405D-986B-CFFCF6400EBD}" sibTransId="{F735BD1E-96F9-4740-A6DC-69E48C078AA7}"/>
    <dgm:cxn modelId="{470F22CB-0C18-46CF-BC02-068B3197DCBB}" type="presOf" srcId="{F1C4EB57-704D-4E91-8D4D-D5238037B52B}" destId="{D8A5C513-B33F-40B7-90EF-FDEB7A294888}" srcOrd="0" destOrd="6" presId="urn:microsoft.com/office/officeart/2005/8/layout/hList6"/>
    <dgm:cxn modelId="{4EEC8559-BCDE-4C4D-B9B4-CECEBC8D43DB}" type="presOf" srcId="{CE4A2EC3-D022-4D2E-952E-9BC8D4314052}" destId="{CAF679C9-1C97-4041-A959-62BBE7A0BC8C}" srcOrd="0" destOrd="5" presId="urn:microsoft.com/office/officeart/2005/8/layout/hList6"/>
    <dgm:cxn modelId="{1F9E1E4F-0E41-4A5E-A158-4004A5AA904F}" type="presOf" srcId="{79E4484C-952C-4B1E-97B1-F0ADEC5BFBD6}" destId="{75B1CCF0-1AC2-4BA7-8646-0E6F8C500A59}" srcOrd="0" destOrd="0" presId="urn:microsoft.com/office/officeart/2005/8/layout/hList6"/>
    <dgm:cxn modelId="{87F09403-812D-4835-9EAB-CDBF4F02DE2E}" srcId="{6873F3D6-73CC-465A-8804-7034EEE8048E}" destId="{55CC9E2C-2B81-475F-A757-76166DAD5873}" srcOrd="1" destOrd="0" parTransId="{1F631063-3F10-44B5-8D14-A9C82F3230C2}" sibTransId="{BC4A69B2-2CC3-45D0-8C31-EC0152004370}"/>
    <dgm:cxn modelId="{D785D2FB-00F5-4529-BB04-6FF904122BB6}" srcId="{51F01F32-333D-4397-B45A-C0EBCD0C6C05}" destId="{98FCD353-745F-4B07-9A36-15B3BD18FD86}" srcOrd="0" destOrd="0" parTransId="{379996C4-42B0-4E04-8A3C-896A53BCC2F9}" sibTransId="{D1A8B3D6-DCD8-47DB-A604-D456B88FB420}"/>
    <dgm:cxn modelId="{A9434F8F-234C-46FF-963F-B4E258F8ED71}" srcId="{79E4484C-952C-4B1E-97B1-F0ADEC5BFBD6}" destId="{FA20FB65-841E-465B-ABAC-2E581A09B788}" srcOrd="2" destOrd="0" parTransId="{6B8DF59B-0930-4961-A12E-D8B6689E9C58}" sibTransId="{70150208-D54C-4356-B0B0-26914C909B76}"/>
    <dgm:cxn modelId="{D73FF908-2E92-4885-B4C5-12EFBC1B07A3}" srcId="{6873F3D6-73CC-465A-8804-7034EEE8048E}" destId="{801FEEE7-29D6-4ED2-A7FC-E1BBF9E46B86}" srcOrd="2" destOrd="0" parTransId="{78225772-5784-4C5D-BC8B-E590E7B5F291}" sibTransId="{FE12EB7E-BE19-4415-BE8B-BDC6D6865C80}"/>
    <dgm:cxn modelId="{937BA75C-9685-4F6E-A826-F1F3C6CE82BA}" type="presOf" srcId="{8F8729FF-D665-4595-B49A-2C3F754884D6}" destId="{CAF679C9-1C97-4041-A959-62BBE7A0BC8C}" srcOrd="0" destOrd="1" presId="urn:microsoft.com/office/officeart/2005/8/layout/hList6"/>
    <dgm:cxn modelId="{98A28D36-8D1A-4F59-88A9-BDF2FD997DD8}" type="presOf" srcId="{D480BCB2-4B0A-422C-A81F-FC93447F273C}" destId="{24CD7BB4-D754-4E2B-A8C3-182731356BDA}" srcOrd="0" destOrd="2" presId="urn:microsoft.com/office/officeart/2005/8/layout/hList6"/>
    <dgm:cxn modelId="{71C05499-5E41-47FB-9A00-FB8E9C4BAE16}" srcId="{79E4484C-952C-4B1E-97B1-F0ADEC5BFBD6}" destId="{51F01F32-333D-4397-B45A-C0EBCD0C6C05}" srcOrd="1" destOrd="0" parTransId="{D7DBB04B-E98F-40EB-9019-8A4C5B1A542C}" sibTransId="{495E6253-2263-4393-BC66-ED6D7A1950C7}"/>
    <dgm:cxn modelId="{F78BE509-B223-4CC5-8E6A-8A701E3AE10C}" type="presOf" srcId="{801FEEE7-29D6-4ED2-A7FC-E1BBF9E46B86}" destId="{CAF679C9-1C97-4041-A959-62BBE7A0BC8C}" srcOrd="0" destOrd="3" presId="urn:microsoft.com/office/officeart/2005/8/layout/hList6"/>
    <dgm:cxn modelId="{98187889-37D9-4062-8BA7-52D09F5A1A89}" srcId="{FA20FB65-841E-465B-ABAC-2E581A09B788}" destId="{D480BCB2-4B0A-422C-A81F-FC93447F273C}" srcOrd="1" destOrd="0" parTransId="{82F52E31-60A3-49BF-8D2C-744C2C60A8C5}" sibTransId="{C619C452-0AD6-468E-A330-284ECB818558}"/>
    <dgm:cxn modelId="{0E1402E9-AFBC-45F2-AFE9-8F3C55508113}" type="presOf" srcId="{4BA59811-ED53-43D1-9D12-60FBD95DECF9}" destId="{D8A5C513-B33F-40B7-90EF-FDEB7A294888}" srcOrd="0" destOrd="3" presId="urn:microsoft.com/office/officeart/2005/8/layout/hList6"/>
    <dgm:cxn modelId="{D2B87809-8DB2-4E3F-84CC-0B776B05FFF3}" type="presOf" srcId="{E232F653-BB8A-49E0-BF23-DE5953C9DE80}" destId="{D8A5C513-B33F-40B7-90EF-FDEB7A294888}" srcOrd="0" destOrd="2" presId="urn:microsoft.com/office/officeart/2005/8/layout/hList6"/>
    <dgm:cxn modelId="{090D932B-9246-4406-8240-439EAF880A45}" type="presOf" srcId="{51F01F32-333D-4397-B45A-C0EBCD0C6C05}" destId="{D8A5C513-B33F-40B7-90EF-FDEB7A294888}" srcOrd="0" destOrd="0" presId="urn:microsoft.com/office/officeart/2005/8/layout/hList6"/>
    <dgm:cxn modelId="{98F06ECD-D66C-447C-A184-0AFFD7D128D1}" srcId="{51F01F32-333D-4397-B45A-C0EBCD0C6C05}" destId="{E232F653-BB8A-49E0-BF23-DE5953C9DE80}" srcOrd="1" destOrd="0" parTransId="{5B00D728-8B61-470F-B00A-17266D137E96}" sibTransId="{12768473-0EDE-4E74-B5E0-D5092B63794D}"/>
    <dgm:cxn modelId="{67BF858E-F167-4E7D-B217-A3877F23905A}" type="presOf" srcId="{55CC9E2C-2B81-475F-A757-76166DAD5873}" destId="{CAF679C9-1C97-4041-A959-62BBE7A0BC8C}" srcOrd="0" destOrd="2" presId="urn:microsoft.com/office/officeart/2005/8/layout/hList6"/>
    <dgm:cxn modelId="{DA3B62E7-589B-42E4-8074-D89A9BC812AA}" type="presOf" srcId="{15BAB526-B821-469D-89D1-E4E8093F74F5}" destId="{D8A5C513-B33F-40B7-90EF-FDEB7A294888}" srcOrd="0" destOrd="4" presId="urn:microsoft.com/office/officeart/2005/8/layout/hList6"/>
    <dgm:cxn modelId="{B1FB20A4-DC1B-430C-A583-C2EA370168E9}" srcId="{51F01F32-333D-4397-B45A-C0EBCD0C6C05}" destId="{BD730B37-B757-4431-8C01-EEC35516B9B0}" srcOrd="6" destOrd="0" parTransId="{20FDA18A-24CD-4103-AC88-AC4F3F808A05}" sibTransId="{ACC4FA33-67DC-4FF5-ACC4-88E606676D0A}"/>
    <dgm:cxn modelId="{69082CF1-335A-4910-BB2F-438DAAD682AE}" srcId="{6873F3D6-73CC-465A-8804-7034EEE8048E}" destId="{330AD1AC-E5A2-4656-8675-EDF4EC29D639}" srcOrd="3" destOrd="0" parTransId="{C43AC8FF-A381-4A0A-A0EA-1E8EC822871C}" sibTransId="{502E4687-4B0F-48B6-BF5C-9742F60AFC5F}"/>
    <dgm:cxn modelId="{97805C8B-9244-4572-8D75-7B6F8685583B}" srcId="{79E4484C-952C-4B1E-97B1-F0ADEC5BFBD6}" destId="{6873F3D6-73CC-465A-8804-7034EEE8048E}" srcOrd="0" destOrd="0" parTransId="{0C6929CD-DAC2-44B7-858A-16EB19CAD8C0}" sibTransId="{69D9639A-FC5F-410E-A710-A87DFED9DFF0}"/>
    <dgm:cxn modelId="{E5FD7E4B-A1C0-47AC-81B5-A8ABBE08CC42}" srcId="{FA20FB65-841E-465B-ABAC-2E581A09B788}" destId="{3A366BDC-0069-45AB-84D6-E181C888591B}" srcOrd="2" destOrd="0" parTransId="{C2A5342C-C566-4E71-BCAB-1D2B494A4B90}" sibTransId="{9DFE1121-EC4F-4EEC-852A-8E1F4A45E396}"/>
    <dgm:cxn modelId="{6BC56F18-3951-4634-86F7-8DA6CB3ECD1C}" type="presOf" srcId="{6873F3D6-73CC-465A-8804-7034EEE8048E}" destId="{CAF679C9-1C97-4041-A959-62BBE7A0BC8C}" srcOrd="0" destOrd="0" presId="urn:microsoft.com/office/officeart/2005/8/layout/hList6"/>
    <dgm:cxn modelId="{7F8EF84D-DCAA-4734-88CF-42F1B2F533FF}" srcId="{51F01F32-333D-4397-B45A-C0EBCD0C6C05}" destId="{4BA59811-ED53-43D1-9D12-60FBD95DECF9}" srcOrd="2" destOrd="0" parTransId="{C61FA0CF-762B-4903-84D2-B676B9A34804}" sibTransId="{4B2C3364-E65E-4B0D-ACF7-4EB38DD8FB82}"/>
    <dgm:cxn modelId="{B3872059-4549-4FDA-A701-865F0D4C2F5D}" type="presOf" srcId="{330AD1AC-E5A2-4656-8675-EDF4EC29D639}" destId="{CAF679C9-1C97-4041-A959-62BBE7A0BC8C}" srcOrd="0" destOrd="4" presId="urn:microsoft.com/office/officeart/2005/8/layout/hList6"/>
    <dgm:cxn modelId="{6C458116-B9A8-4440-A6BE-6027B8536E55}" type="presOf" srcId="{3A366BDC-0069-45AB-84D6-E181C888591B}" destId="{24CD7BB4-D754-4E2B-A8C3-182731356BDA}" srcOrd="0" destOrd="3" presId="urn:microsoft.com/office/officeart/2005/8/layout/hList6"/>
    <dgm:cxn modelId="{08152C3E-7B6F-40B3-83FE-3AF091EFCA9A}" type="presOf" srcId="{59E079DA-7DBA-40E6-80C5-C851A786E3E3}" destId="{D8A5C513-B33F-40B7-90EF-FDEB7A294888}" srcOrd="0" destOrd="5" presId="urn:microsoft.com/office/officeart/2005/8/layout/hList6"/>
    <dgm:cxn modelId="{08B04488-0B67-4AB8-86BE-1C101600C970}" type="presOf" srcId="{98FCD353-745F-4B07-9A36-15B3BD18FD86}" destId="{D8A5C513-B33F-40B7-90EF-FDEB7A294888}" srcOrd="0" destOrd="1" presId="urn:microsoft.com/office/officeart/2005/8/layout/hList6"/>
    <dgm:cxn modelId="{909C4236-58C5-4A87-A354-F29FF759F30B}" type="presOf" srcId="{BD730B37-B757-4431-8C01-EEC35516B9B0}" destId="{D8A5C513-B33F-40B7-90EF-FDEB7A294888}" srcOrd="0" destOrd="7" presId="urn:microsoft.com/office/officeart/2005/8/layout/hList6"/>
    <dgm:cxn modelId="{2D776D65-39C5-40EA-B2BB-CF6CBE1333D2}" srcId="{6873F3D6-73CC-465A-8804-7034EEE8048E}" destId="{8F8729FF-D665-4595-B49A-2C3F754884D6}" srcOrd="0" destOrd="0" parTransId="{34D3F912-77CF-45D1-935D-9B372FA78729}" sibTransId="{BC12EEA2-FEDF-46C8-AF46-EA14ADC6136C}"/>
    <dgm:cxn modelId="{116BE293-0DE7-4205-B9E2-01D9C0B9737B}" type="presParOf" srcId="{75B1CCF0-1AC2-4BA7-8646-0E6F8C500A59}" destId="{CAF679C9-1C97-4041-A959-62BBE7A0BC8C}" srcOrd="0" destOrd="0" presId="urn:microsoft.com/office/officeart/2005/8/layout/hList6"/>
    <dgm:cxn modelId="{E65B20D9-70EA-44B1-A386-FA446CC110C2}" type="presParOf" srcId="{75B1CCF0-1AC2-4BA7-8646-0E6F8C500A59}" destId="{1D0BA0CD-3DA0-491E-929D-26557D3E865B}" srcOrd="1" destOrd="0" presId="urn:microsoft.com/office/officeart/2005/8/layout/hList6"/>
    <dgm:cxn modelId="{6E70D694-9CEE-4336-BE7C-2BA4D432B41D}" type="presParOf" srcId="{75B1CCF0-1AC2-4BA7-8646-0E6F8C500A59}" destId="{D8A5C513-B33F-40B7-90EF-FDEB7A294888}" srcOrd="2" destOrd="0" presId="urn:microsoft.com/office/officeart/2005/8/layout/hList6"/>
    <dgm:cxn modelId="{08C229B6-592D-4F25-A28E-07F56680F0ED}" type="presParOf" srcId="{75B1CCF0-1AC2-4BA7-8646-0E6F8C500A59}" destId="{C73EDDDE-724B-4B43-85D7-71AAD3A79853}" srcOrd="3" destOrd="0" presId="urn:microsoft.com/office/officeart/2005/8/layout/hList6"/>
    <dgm:cxn modelId="{80DD5B23-E6FD-47E4-99CF-D322B71DC731}" type="presParOf" srcId="{75B1CCF0-1AC2-4BA7-8646-0E6F8C500A59}" destId="{24CD7BB4-D754-4E2B-A8C3-182731356BD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B4A7DB-F524-457A-9A1B-98B5E208142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91EC05-E783-4C5A-A561-D3F42382087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 disabling injury in the home occurs every 4 seconds</a:t>
          </a:r>
          <a:endParaRPr lang="en-US" dirty="0">
            <a:solidFill>
              <a:schemeClr val="bg1"/>
            </a:solidFill>
          </a:endParaRPr>
        </a:p>
      </dgm:t>
    </dgm:pt>
    <dgm:pt modelId="{1F30D50B-F3ED-4DFA-B0DC-29CBEAE1EE22}" type="parTrans" cxnId="{AF54F722-280F-48F7-8BDC-BE11C3819D4F}">
      <dgm:prSet/>
      <dgm:spPr/>
      <dgm:t>
        <a:bodyPr/>
        <a:lstStyle/>
        <a:p>
          <a:endParaRPr lang="en-US"/>
        </a:p>
      </dgm:t>
    </dgm:pt>
    <dgm:pt modelId="{44F1C4EF-B1B6-4C8A-8D61-1BBEFEA73596}" type="sibTrans" cxnId="{AF54F722-280F-48F7-8BDC-BE11C3819D4F}">
      <dgm:prSet/>
      <dgm:spPr/>
      <dgm:t>
        <a:bodyPr/>
        <a:lstStyle/>
        <a:p>
          <a:endParaRPr lang="en-US" dirty="0"/>
        </a:p>
      </dgm:t>
    </dgm:pt>
    <dgm:pt modelId="{96F63BE3-1693-4085-9975-1CF77436D5A3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dirty="0" smtClean="0">
              <a:latin typeface="Arial Narrow" panose="020B0606020202030204" pitchFamily="34" charset="0"/>
            </a:rPr>
            <a:t>Most people fail to insure their most valuable asset.  Their ability to earn an income.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9111DD3E-E2EB-47F7-8BDB-4C1CABCDCCAF}" type="parTrans" cxnId="{1B43C0B4-D529-4582-A060-76D538C39CDA}">
      <dgm:prSet/>
      <dgm:spPr/>
      <dgm:t>
        <a:bodyPr/>
        <a:lstStyle/>
        <a:p>
          <a:endParaRPr lang="en-US"/>
        </a:p>
      </dgm:t>
    </dgm:pt>
    <dgm:pt modelId="{FC0B7854-B61D-4928-B365-6938A6D7483F}" type="sibTrans" cxnId="{1B43C0B4-D529-4582-A060-76D538C39CDA}">
      <dgm:prSet/>
      <dgm:spPr/>
      <dgm:t>
        <a:bodyPr/>
        <a:lstStyle/>
        <a:p>
          <a:endParaRPr lang="en-US"/>
        </a:p>
      </dgm:t>
    </dgm:pt>
    <dgm:pt modelId="{8D3916B4-C86B-4D06-A87C-237ECEBADA9C}">
      <dgm:prSet phldrT="[Text]" custT="1"/>
      <dgm:spPr/>
      <dgm:t>
        <a:bodyPr/>
        <a:lstStyle/>
        <a:p>
          <a:r>
            <a:rPr lang="en-US" sz="1300" dirty="0" smtClean="0"/>
            <a:t>3.9 million American Workers suffered disabling injuries</a:t>
          </a:r>
          <a:endParaRPr lang="en-US" sz="1300" dirty="0"/>
        </a:p>
      </dgm:t>
    </dgm:pt>
    <dgm:pt modelId="{D3FDA007-03B4-4D15-8EE9-FB5D120F0F95}" type="parTrans" cxnId="{2BB9CE1D-1BF9-4030-8C8C-E776499ACE31}">
      <dgm:prSet/>
      <dgm:spPr/>
      <dgm:t>
        <a:bodyPr/>
        <a:lstStyle/>
        <a:p>
          <a:endParaRPr lang="en-US"/>
        </a:p>
      </dgm:t>
    </dgm:pt>
    <dgm:pt modelId="{4794CA4C-76F1-4EE9-8563-819CAD4D4A48}" type="sibTrans" cxnId="{2BB9CE1D-1BF9-4030-8C8C-E776499ACE31}">
      <dgm:prSet/>
      <dgm:spPr/>
      <dgm:t>
        <a:bodyPr/>
        <a:lstStyle/>
        <a:p>
          <a:endParaRPr lang="en-US" dirty="0"/>
        </a:p>
      </dgm:t>
    </dgm:pt>
    <dgm:pt modelId="{AFF61B5B-4646-48CE-A118-CDD98A64090C}">
      <dgm:prSet phldrT="[Text]" custT="1"/>
      <dgm:spPr/>
      <dgm:t>
        <a:bodyPr/>
        <a:lstStyle/>
        <a:p>
          <a:pPr algn="l"/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dirty="0" smtClean="0">
              <a:latin typeface="Arial Narrow" panose="020B0606020202030204" pitchFamily="34" charset="0"/>
            </a:rPr>
            <a:t>If a disability has lasted two years or more? There is a strong possibility it will be for life.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D231E6D0-C5B2-4D26-B995-99B3543C42D0}" type="parTrans" cxnId="{D222FAA9-0D9E-49A9-A3D9-C6C1F209E29F}">
      <dgm:prSet/>
      <dgm:spPr/>
      <dgm:t>
        <a:bodyPr/>
        <a:lstStyle/>
        <a:p>
          <a:endParaRPr lang="en-US"/>
        </a:p>
      </dgm:t>
    </dgm:pt>
    <dgm:pt modelId="{44C3DDB5-E1FA-47CC-8BA4-F001AC5815EB}" type="sibTrans" cxnId="{D222FAA9-0D9E-49A9-A3D9-C6C1F209E29F}">
      <dgm:prSet/>
      <dgm:spPr/>
      <dgm:t>
        <a:bodyPr/>
        <a:lstStyle/>
        <a:p>
          <a:endParaRPr lang="en-US"/>
        </a:p>
      </dgm:t>
    </dgm:pt>
    <dgm:pt modelId="{CAE29356-3A01-45CD-861C-0479F9541AFE}">
      <dgm:prSet phldrT="[Text]"/>
      <dgm:spPr/>
      <dgm:t>
        <a:bodyPr/>
        <a:lstStyle/>
        <a:p>
          <a:r>
            <a:rPr lang="en-US" dirty="0" smtClean="0"/>
            <a:t>Someone is disabled due to a motor vehicle crash every 14 seconds</a:t>
          </a:r>
          <a:endParaRPr lang="en-US" dirty="0"/>
        </a:p>
      </dgm:t>
    </dgm:pt>
    <dgm:pt modelId="{4C41539A-3ED2-423E-A831-C20F480D6065}" type="parTrans" cxnId="{80F850DC-8AFB-4D3C-9938-441E5FC167F7}">
      <dgm:prSet/>
      <dgm:spPr/>
      <dgm:t>
        <a:bodyPr/>
        <a:lstStyle/>
        <a:p>
          <a:endParaRPr lang="en-US"/>
        </a:p>
      </dgm:t>
    </dgm:pt>
    <dgm:pt modelId="{F9D179D6-45DB-4B41-B1E3-65D27A34E1AE}" type="sibTrans" cxnId="{80F850DC-8AFB-4D3C-9938-441E5FC167F7}">
      <dgm:prSet/>
      <dgm:spPr/>
      <dgm:t>
        <a:bodyPr/>
        <a:lstStyle/>
        <a:p>
          <a:endParaRPr lang="en-US" dirty="0"/>
        </a:p>
      </dgm:t>
    </dgm:pt>
    <dgm:pt modelId="{47130A92-BB2B-46ED-970E-DB1E2DF8E417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dirty="0" smtClean="0">
              <a:latin typeface="Arial Narrow" panose="020B0606020202030204" pitchFamily="34" charset="0"/>
            </a:rPr>
            <a:t>Approximately 64 percent of all Social Security claims are denied. Those accepted, there is typically 5-12 month waiting period.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5B7CCE48-2EDF-4395-BC28-93DC1BA4E384}" type="parTrans" cxnId="{6F27D207-CEF7-4E35-B8F2-93B6353BD9AC}">
      <dgm:prSet/>
      <dgm:spPr/>
      <dgm:t>
        <a:bodyPr/>
        <a:lstStyle/>
        <a:p>
          <a:endParaRPr lang="en-US"/>
        </a:p>
      </dgm:t>
    </dgm:pt>
    <dgm:pt modelId="{CFDD921A-A516-41FF-BA84-EB3555ACCE42}" type="sibTrans" cxnId="{6F27D207-CEF7-4E35-B8F2-93B6353BD9AC}">
      <dgm:prSet/>
      <dgm:spPr/>
      <dgm:t>
        <a:bodyPr/>
        <a:lstStyle/>
        <a:p>
          <a:endParaRPr lang="en-US"/>
        </a:p>
      </dgm:t>
    </dgm:pt>
    <dgm:pt modelId="{1817F27C-107F-4E8C-B200-5E2244BC557D}" type="pres">
      <dgm:prSet presAssocID="{FAB4A7DB-F524-457A-9A1B-98B5E208142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4A784E2-0E31-465A-AC79-499D0A331737}" type="pres">
      <dgm:prSet presAssocID="{E291EC05-E783-4C5A-A561-D3F42382087E}" presName="composite" presStyleCnt="0"/>
      <dgm:spPr/>
    </dgm:pt>
    <dgm:pt modelId="{325EBAC4-D4C8-4248-8DBA-80FFFDDCA4C0}" type="pres">
      <dgm:prSet presAssocID="{E291EC05-E783-4C5A-A561-D3F42382087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EDCE0-82A5-498D-9411-E0939ED86923}" type="pres">
      <dgm:prSet presAssocID="{E291EC05-E783-4C5A-A561-D3F42382087E}" presName="Childtext1" presStyleLbl="revTx" presStyleIdx="0" presStyleCnt="3" custScaleX="111344" custLinFactNeighborX="7033" custLinFactNeighborY="10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A4E44-D51E-4A1A-A3BF-E0F4813466CE}" type="pres">
      <dgm:prSet presAssocID="{E291EC05-E783-4C5A-A561-D3F42382087E}" presName="BalanceSpacing" presStyleCnt="0"/>
      <dgm:spPr/>
    </dgm:pt>
    <dgm:pt modelId="{8594352E-1A40-4449-BF24-7E1A59CA0BDD}" type="pres">
      <dgm:prSet presAssocID="{E291EC05-E783-4C5A-A561-D3F42382087E}" presName="BalanceSpacing1" presStyleCnt="0"/>
      <dgm:spPr/>
    </dgm:pt>
    <dgm:pt modelId="{BF24CC59-9CF5-4D4E-AA70-06A826FEC54F}" type="pres">
      <dgm:prSet presAssocID="{44F1C4EF-B1B6-4C8A-8D61-1BBEFEA73596}" presName="Accent1Text" presStyleLbl="node1" presStyleIdx="1" presStyleCnt="6"/>
      <dgm:spPr/>
      <dgm:t>
        <a:bodyPr/>
        <a:lstStyle/>
        <a:p>
          <a:endParaRPr lang="en-US"/>
        </a:p>
      </dgm:t>
    </dgm:pt>
    <dgm:pt modelId="{E3643B43-114D-485B-B282-8C3FB217D7B7}" type="pres">
      <dgm:prSet presAssocID="{44F1C4EF-B1B6-4C8A-8D61-1BBEFEA73596}" presName="spaceBetweenRectangles" presStyleCnt="0"/>
      <dgm:spPr/>
    </dgm:pt>
    <dgm:pt modelId="{AF66F33F-1EA5-46C0-B6FC-12075472B4B8}" type="pres">
      <dgm:prSet presAssocID="{8D3916B4-C86B-4D06-A87C-237ECEBADA9C}" presName="composite" presStyleCnt="0"/>
      <dgm:spPr/>
    </dgm:pt>
    <dgm:pt modelId="{C67099A6-96F9-47C6-A2AE-0F356E188D9F}" type="pres">
      <dgm:prSet presAssocID="{8D3916B4-C86B-4D06-A87C-237ECEBADA9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9DA2F-7CB2-4200-B403-679A876BA989}" type="pres">
      <dgm:prSet presAssocID="{8D3916B4-C86B-4D06-A87C-237ECEBADA9C}" presName="Childtext1" presStyleLbl="revTx" presStyleIdx="1" presStyleCnt="3" custScaleX="1050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A702-CBE9-4518-93D8-08C1344F3724}" type="pres">
      <dgm:prSet presAssocID="{8D3916B4-C86B-4D06-A87C-237ECEBADA9C}" presName="BalanceSpacing" presStyleCnt="0"/>
      <dgm:spPr/>
    </dgm:pt>
    <dgm:pt modelId="{6C01F7D2-3028-4EEC-AF15-E4C695D0ACBA}" type="pres">
      <dgm:prSet presAssocID="{8D3916B4-C86B-4D06-A87C-237ECEBADA9C}" presName="BalanceSpacing1" presStyleCnt="0"/>
      <dgm:spPr/>
    </dgm:pt>
    <dgm:pt modelId="{66338738-B656-42A4-B5AB-BB3452688F1D}" type="pres">
      <dgm:prSet presAssocID="{4794CA4C-76F1-4EE9-8563-819CAD4D4A48}" presName="Accent1Text" presStyleLbl="node1" presStyleIdx="3" presStyleCnt="6"/>
      <dgm:spPr/>
      <dgm:t>
        <a:bodyPr/>
        <a:lstStyle/>
        <a:p>
          <a:endParaRPr lang="en-US"/>
        </a:p>
      </dgm:t>
    </dgm:pt>
    <dgm:pt modelId="{C19C2DB0-8E9B-4B0B-BB58-3EDE3158E327}" type="pres">
      <dgm:prSet presAssocID="{4794CA4C-76F1-4EE9-8563-819CAD4D4A48}" presName="spaceBetweenRectangles" presStyleCnt="0"/>
      <dgm:spPr/>
    </dgm:pt>
    <dgm:pt modelId="{98169A3F-D608-4B27-9F87-D37851CBED17}" type="pres">
      <dgm:prSet presAssocID="{CAE29356-3A01-45CD-861C-0479F9541AFE}" presName="composite" presStyleCnt="0"/>
      <dgm:spPr/>
    </dgm:pt>
    <dgm:pt modelId="{236FF157-8FE7-4404-888E-00828B02829C}" type="pres">
      <dgm:prSet presAssocID="{CAE29356-3A01-45CD-861C-0479F9541AF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7939C-E7CE-4552-A545-F617386493EB}" type="pres">
      <dgm:prSet presAssocID="{CAE29356-3A01-45CD-861C-0479F9541AFE}" presName="Childtext1" presStyleLbl="revTx" presStyleIdx="2" presStyleCnt="3" custScaleX="107905" custLinFactNeighborX="4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BC798-FC68-497B-BC7A-7BC59764D84D}" type="pres">
      <dgm:prSet presAssocID="{CAE29356-3A01-45CD-861C-0479F9541AFE}" presName="BalanceSpacing" presStyleCnt="0"/>
      <dgm:spPr/>
    </dgm:pt>
    <dgm:pt modelId="{D0A79645-5998-4D8A-8BF8-FEF79F68BED3}" type="pres">
      <dgm:prSet presAssocID="{CAE29356-3A01-45CD-861C-0479F9541AFE}" presName="BalanceSpacing1" presStyleCnt="0"/>
      <dgm:spPr/>
    </dgm:pt>
    <dgm:pt modelId="{95BB900E-E4AF-48DC-B5ED-26C468382F22}" type="pres">
      <dgm:prSet presAssocID="{F9D179D6-45DB-4B41-B1E3-65D27A34E1AE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6C4D5B67-B5AF-4665-B25E-06DF10ECDFBF}" type="presOf" srcId="{96F63BE3-1693-4085-9975-1CF77436D5A3}" destId="{FA9EDCE0-82A5-498D-9411-E0939ED86923}" srcOrd="0" destOrd="0" presId="urn:microsoft.com/office/officeart/2008/layout/AlternatingHexagons"/>
    <dgm:cxn modelId="{0EFD90AC-E92E-485C-8757-2EA529EABC59}" type="presOf" srcId="{4794CA4C-76F1-4EE9-8563-819CAD4D4A48}" destId="{66338738-B656-42A4-B5AB-BB3452688F1D}" srcOrd="0" destOrd="0" presId="urn:microsoft.com/office/officeart/2008/layout/AlternatingHexagons"/>
    <dgm:cxn modelId="{2BB9CE1D-1BF9-4030-8C8C-E776499ACE31}" srcId="{FAB4A7DB-F524-457A-9A1B-98B5E208142E}" destId="{8D3916B4-C86B-4D06-A87C-237ECEBADA9C}" srcOrd="1" destOrd="0" parTransId="{D3FDA007-03B4-4D15-8EE9-FB5D120F0F95}" sibTransId="{4794CA4C-76F1-4EE9-8563-819CAD4D4A48}"/>
    <dgm:cxn modelId="{8C0A016C-CB25-4065-88AB-E2FDA805DFA3}" type="presOf" srcId="{E291EC05-E783-4C5A-A561-D3F42382087E}" destId="{325EBAC4-D4C8-4248-8DBA-80FFFDDCA4C0}" srcOrd="0" destOrd="0" presId="urn:microsoft.com/office/officeart/2008/layout/AlternatingHexagons"/>
    <dgm:cxn modelId="{6F27D207-CEF7-4E35-B8F2-93B6353BD9AC}" srcId="{CAE29356-3A01-45CD-861C-0479F9541AFE}" destId="{47130A92-BB2B-46ED-970E-DB1E2DF8E417}" srcOrd="0" destOrd="0" parTransId="{5B7CCE48-2EDF-4395-BC28-93DC1BA4E384}" sibTransId="{CFDD921A-A516-41FF-BA84-EB3555ACCE42}"/>
    <dgm:cxn modelId="{1C724C6D-FA76-48D2-AC18-AC84A43F35AD}" type="presOf" srcId="{8D3916B4-C86B-4D06-A87C-237ECEBADA9C}" destId="{C67099A6-96F9-47C6-A2AE-0F356E188D9F}" srcOrd="0" destOrd="0" presId="urn:microsoft.com/office/officeart/2008/layout/AlternatingHexagons"/>
    <dgm:cxn modelId="{D222FAA9-0D9E-49A9-A3D9-C6C1F209E29F}" srcId="{8D3916B4-C86B-4D06-A87C-237ECEBADA9C}" destId="{AFF61B5B-4646-48CE-A118-CDD98A64090C}" srcOrd="0" destOrd="0" parTransId="{D231E6D0-C5B2-4D26-B995-99B3543C42D0}" sibTransId="{44C3DDB5-E1FA-47CC-8BA4-F001AC5815EB}"/>
    <dgm:cxn modelId="{BD62E356-CFEE-4C4B-9379-AB7AB3BD44E8}" type="presOf" srcId="{47130A92-BB2B-46ED-970E-DB1E2DF8E417}" destId="{7587939C-E7CE-4552-A545-F617386493EB}" srcOrd="0" destOrd="0" presId="urn:microsoft.com/office/officeart/2008/layout/AlternatingHexagons"/>
    <dgm:cxn modelId="{1B43C0B4-D529-4582-A060-76D538C39CDA}" srcId="{E291EC05-E783-4C5A-A561-D3F42382087E}" destId="{96F63BE3-1693-4085-9975-1CF77436D5A3}" srcOrd="0" destOrd="0" parTransId="{9111DD3E-E2EB-47F7-8BDB-4C1CABCDCCAF}" sibTransId="{FC0B7854-B61D-4928-B365-6938A6D7483F}"/>
    <dgm:cxn modelId="{AF54F722-280F-48F7-8BDC-BE11C3819D4F}" srcId="{FAB4A7DB-F524-457A-9A1B-98B5E208142E}" destId="{E291EC05-E783-4C5A-A561-D3F42382087E}" srcOrd="0" destOrd="0" parTransId="{1F30D50B-F3ED-4DFA-B0DC-29CBEAE1EE22}" sibTransId="{44F1C4EF-B1B6-4C8A-8D61-1BBEFEA73596}"/>
    <dgm:cxn modelId="{5599D17E-2A2E-457B-AE70-FBCED9D65387}" type="presOf" srcId="{FAB4A7DB-F524-457A-9A1B-98B5E208142E}" destId="{1817F27C-107F-4E8C-B200-5E2244BC557D}" srcOrd="0" destOrd="0" presId="urn:microsoft.com/office/officeart/2008/layout/AlternatingHexagons"/>
    <dgm:cxn modelId="{80F850DC-8AFB-4D3C-9938-441E5FC167F7}" srcId="{FAB4A7DB-F524-457A-9A1B-98B5E208142E}" destId="{CAE29356-3A01-45CD-861C-0479F9541AFE}" srcOrd="2" destOrd="0" parTransId="{4C41539A-3ED2-423E-A831-C20F480D6065}" sibTransId="{F9D179D6-45DB-4B41-B1E3-65D27A34E1AE}"/>
    <dgm:cxn modelId="{B80EAB4C-811F-4417-A229-CF2E99D2A26F}" type="presOf" srcId="{44F1C4EF-B1B6-4C8A-8D61-1BBEFEA73596}" destId="{BF24CC59-9CF5-4D4E-AA70-06A826FEC54F}" srcOrd="0" destOrd="0" presId="urn:microsoft.com/office/officeart/2008/layout/AlternatingHexagons"/>
    <dgm:cxn modelId="{8D7130D0-4260-43DB-AC10-EA713AB18DF8}" type="presOf" srcId="{AFF61B5B-4646-48CE-A118-CDD98A64090C}" destId="{7BE9DA2F-7CB2-4200-B403-679A876BA989}" srcOrd="0" destOrd="0" presId="urn:microsoft.com/office/officeart/2008/layout/AlternatingHexagons"/>
    <dgm:cxn modelId="{DE5C7A10-786B-483B-9BDB-59CB49306CC2}" type="presOf" srcId="{CAE29356-3A01-45CD-861C-0479F9541AFE}" destId="{236FF157-8FE7-4404-888E-00828B02829C}" srcOrd="0" destOrd="0" presId="urn:microsoft.com/office/officeart/2008/layout/AlternatingHexagons"/>
    <dgm:cxn modelId="{1DDBB2E3-33E3-4DE0-B074-0721D9EE9CA8}" type="presOf" srcId="{F9D179D6-45DB-4B41-B1E3-65D27A34E1AE}" destId="{95BB900E-E4AF-48DC-B5ED-26C468382F22}" srcOrd="0" destOrd="0" presId="urn:microsoft.com/office/officeart/2008/layout/AlternatingHexagons"/>
    <dgm:cxn modelId="{EA16DAB3-8AE7-4582-BEE2-26D9E0D4D9E4}" type="presParOf" srcId="{1817F27C-107F-4E8C-B200-5E2244BC557D}" destId="{C4A784E2-0E31-465A-AC79-499D0A331737}" srcOrd="0" destOrd="0" presId="urn:microsoft.com/office/officeart/2008/layout/AlternatingHexagons"/>
    <dgm:cxn modelId="{37271C52-F00C-4AF8-8191-B133FB1EADD7}" type="presParOf" srcId="{C4A784E2-0E31-465A-AC79-499D0A331737}" destId="{325EBAC4-D4C8-4248-8DBA-80FFFDDCA4C0}" srcOrd="0" destOrd="0" presId="urn:microsoft.com/office/officeart/2008/layout/AlternatingHexagons"/>
    <dgm:cxn modelId="{509A07F7-5D5E-4B2D-A7BB-D653D0A9551D}" type="presParOf" srcId="{C4A784E2-0E31-465A-AC79-499D0A331737}" destId="{FA9EDCE0-82A5-498D-9411-E0939ED86923}" srcOrd="1" destOrd="0" presId="urn:microsoft.com/office/officeart/2008/layout/AlternatingHexagons"/>
    <dgm:cxn modelId="{1E96AFC1-ECE5-4DFE-8374-B496CD15A1B3}" type="presParOf" srcId="{C4A784E2-0E31-465A-AC79-499D0A331737}" destId="{D85A4E44-D51E-4A1A-A3BF-E0F4813466CE}" srcOrd="2" destOrd="0" presId="urn:microsoft.com/office/officeart/2008/layout/AlternatingHexagons"/>
    <dgm:cxn modelId="{0D1D8945-8772-428A-AD1F-537647274473}" type="presParOf" srcId="{C4A784E2-0E31-465A-AC79-499D0A331737}" destId="{8594352E-1A40-4449-BF24-7E1A59CA0BDD}" srcOrd="3" destOrd="0" presId="urn:microsoft.com/office/officeart/2008/layout/AlternatingHexagons"/>
    <dgm:cxn modelId="{02CE61CC-9D6C-44A9-87D5-C61805980086}" type="presParOf" srcId="{C4A784E2-0E31-465A-AC79-499D0A331737}" destId="{BF24CC59-9CF5-4D4E-AA70-06A826FEC54F}" srcOrd="4" destOrd="0" presId="urn:microsoft.com/office/officeart/2008/layout/AlternatingHexagons"/>
    <dgm:cxn modelId="{17916A3D-1BC7-4902-BA61-B1D745460F7B}" type="presParOf" srcId="{1817F27C-107F-4E8C-B200-5E2244BC557D}" destId="{E3643B43-114D-485B-B282-8C3FB217D7B7}" srcOrd="1" destOrd="0" presId="urn:microsoft.com/office/officeart/2008/layout/AlternatingHexagons"/>
    <dgm:cxn modelId="{C2E76EB4-6237-418F-9AD3-D516FB3FD7EE}" type="presParOf" srcId="{1817F27C-107F-4E8C-B200-5E2244BC557D}" destId="{AF66F33F-1EA5-46C0-B6FC-12075472B4B8}" srcOrd="2" destOrd="0" presId="urn:microsoft.com/office/officeart/2008/layout/AlternatingHexagons"/>
    <dgm:cxn modelId="{52D8291A-07CC-40A9-BC4D-A09A4BFE00A6}" type="presParOf" srcId="{AF66F33F-1EA5-46C0-B6FC-12075472B4B8}" destId="{C67099A6-96F9-47C6-A2AE-0F356E188D9F}" srcOrd="0" destOrd="0" presId="urn:microsoft.com/office/officeart/2008/layout/AlternatingHexagons"/>
    <dgm:cxn modelId="{AC7969B2-0906-4CB6-AF1A-1A5415359B17}" type="presParOf" srcId="{AF66F33F-1EA5-46C0-B6FC-12075472B4B8}" destId="{7BE9DA2F-7CB2-4200-B403-679A876BA989}" srcOrd="1" destOrd="0" presId="urn:microsoft.com/office/officeart/2008/layout/AlternatingHexagons"/>
    <dgm:cxn modelId="{73C6F7D0-EDE6-42FD-828E-838023104576}" type="presParOf" srcId="{AF66F33F-1EA5-46C0-B6FC-12075472B4B8}" destId="{52D7A702-CBE9-4518-93D8-08C1344F3724}" srcOrd="2" destOrd="0" presId="urn:microsoft.com/office/officeart/2008/layout/AlternatingHexagons"/>
    <dgm:cxn modelId="{5634B8C8-540D-406E-9B86-9C589E96BB86}" type="presParOf" srcId="{AF66F33F-1EA5-46C0-B6FC-12075472B4B8}" destId="{6C01F7D2-3028-4EEC-AF15-E4C695D0ACBA}" srcOrd="3" destOrd="0" presId="urn:microsoft.com/office/officeart/2008/layout/AlternatingHexagons"/>
    <dgm:cxn modelId="{ACCD5F9A-4E88-4B00-BE79-39A8A5917E90}" type="presParOf" srcId="{AF66F33F-1EA5-46C0-B6FC-12075472B4B8}" destId="{66338738-B656-42A4-B5AB-BB3452688F1D}" srcOrd="4" destOrd="0" presId="urn:microsoft.com/office/officeart/2008/layout/AlternatingHexagons"/>
    <dgm:cxn modelId="{9BE6D1C8-0179-4468-AD75-BDCE6C9EE21D}" type="presParOf" srcId="{1817F27C-107F-4E8C-B200-5E2244BC557D}" destId="{C19C2DB0-8E9B-4B0B-BB58-3EDE3158E327}" srcOrd="3" destOrd="0" presId="urn:microsoft.com/office/officeart/2008/layout/AlternatingHexagons"/>
    <dgm:cxn modelId="{04DDD089-C1F9-49AD-A563-51EBBB337AC9}" type="presParOf" srcId="{1817F27C-107F-4E8C-B200-5E2244BC557D}" destId="{98169A3F-D608-4B27-9F87-D37851CBED17}" srcOrd="4" destOrd="0" presId="urn:microsoft.com/office/officeart/2008/layout/AlternatingHexagons"/>
    <dgm:cxn modelId="{BCB290CB-A3B9-47E4-BE05-10D560127233}" type="presParOf" srcId="{98169A3F-D608-4B27-9F87-D37851CBED17}" destId="{236FF157-8FE7-4404-888E-00828B02829C}" srcOrd="0" destOrd="0" presId="urn:microsoft.com/office/officeart/2008/layout/AlternatingHexagons"/>
    <dgm:cxn modelId="{F266A2C6-5370-4E47-8C56-7B6D9A918AFE}" type="presParOf" srcId="{98169A3F-D608-4B27-9F87-D37851CBED17}" destId="{7587939C-E7CE-4552-A545-F617386493EB}" srcOrd="1" destOrd="0" presId="urn:microsoft.com/office/officeart/2008/layout/AlternatingHexagons"/>
    <dgm:cxn modelId="{554A646D-5B62-43B0-99E3-3DBEE9D0D8C2}" type="presParOf" srcId="{98169A3F-D608-4B27-9F87-D37851CBED17}" destId="{E1CBC798-FC68-497B-BC7A-7BC59764D84D}" srcOrd="2" destOrd="0" presId="urn:microsoft.com/office/officeart/2008/layout/AlternatingHexagons"/>
    <dgm:cxn modelId="{265FDF05-A84A-406C-A360-939751342BA9}" type="presParOf" srcId="{98169A3F-D608-4B27-9F87-D37851CBED17}" destId="{D0A79645-5998-4D8A-8BF8-FEF79F68BED3}" srcOrd="3" destOrd="0" presId="urn:microsoft.com/office/officeart/2008/layout/AlternatingHexagons"/>
    <dgm:cxn modelId="{322E79DC-B3FB-4677-810A-BF3BF0BD6CA5}" type="presParOf" srcId="{98169A3F-D608-4B27-9F87-D37851CBED17}" destId="{95BB900E-E4AF-48DC-B5ED-26C468382F2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356AA-4BA7-4C2A-AB07-85F5121456D5}" type="doc">
      <dgm:prSet loTypeId="urn:microsoft.com/office/officeart/2005/8/layout/arrow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81287C-CF3C-4134-B162-BA6CB8297E5F}">
      <dgm:prSet phldrT="[Text]"/>
      <dgm:spPr/>
      <dgm:t>
        <a:bodyPr/>
        <a:lstStyle/>
        <a:p>
          <a:r>
            <a:rPr lang="en-US" b="1" dirty="0" smtClean="0"/>
            <a:t>Temporary</a:t>
          </a:r>
          <a:endParaRPr lang="en-US" b="1" dirty="0"/>
        </a:p>
      </dgm:t>
    </dgm:pt>
    <dgm:pt modelId="{13AFE9BF-421A-4F88-84AB-49000EED34DB}" type="parTrans" cxnId="{893A29D1-3489-41C9-8ECE-005846863D87}">
      <dgm:prSet/>
      <dgm:spPr/>
      <dgm:t>
        <a:bodyPr/>
        <a:lstStyle/>
        <a:p>
          <a:endParaRPr lang="en-US"/>
        </a:p>
      </dgm:t>
    </dgm:pt>
    <dgm:pt modelId="{960FBA13-BC6E-4BCD-AEBC-5334010D52BB}" type="sibTrans" cxnId="{893A29D1-3489-41C9-8ECE-005846863D87}">
      <dgm:prSet/>
      <dgm:spPr/>
      <dgm:t>
        <a:bodyPr/>
        <a:lstStyle/>
        <a:p>
          <a:endParaRPr lang="en-US"/>
        </a:p>
      </dgm:t>
    </dgm:pt>
    <dgm:pt modelId="{7A13849E-4AFF-41AC-8C32-49B2A53A4D1D}">
      <dgm:prSet phldrT="[Text]"/>
      <dgm:spPr/>
      <dgm:t>
        <a:bodyPr/>
        <a:lstStyle/>
        <a:p>
          <a:r>
            <a:rPr lang="en-US" b="1" dirty="0" smtClean="0"/>
            <a:t>Permanent</a:t>
          </a:r>
          <a:endParaRPr lang="en-US" b="1" dirty="0"/>
        </a:p>
      </dgm:t>
    </dgm:pt>
    <dgm:pt modelId="{80ED7993-8485-4019-B7D6-47BA58D3AA33}" type="parTrans" cxnId="{4F88EE24-2D64-4CFC-93C6-5EFE714ED1E0}">
      <dgm:prSet/>
      <dgm:spPr/>
      <dgm:t>
        <a:bodyPr/>
        <a:lstStyle/>
        <a:p>
          <a:endParaRPr lang="en-US"/>
        </a:p>
      </dgm:t>
    </dgm:pt>
    <dgm:pt modelId="{7A415B6C-846D-4C1B-A0EC-95703A556585}" type="sibTrans" cxnId="{4F88EE24-2D64-4CFC-93C6-5EFE714ED1E0}">
      <dgm:prSet/>
      <dgm:spPr/>
      <dgm:t>
        <a:bodyPr/>
        <a:lstStyle/>
        <a:p>
          <a:endParaRPr lang="en-US"/>
        </a:p>
      </dgm:t>
    </dgm:pt>
    <dgm:pt modelId="{87025AB0-A9E1-4123-A9B9-5234CE2A7C73}" type="pres">
      <dgm:prSet presAssocID="{3E8356AA-4BA7-4C2A-AB07-85F5121456D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D05DC-A72A-4641-A2B7-FDF51019A5A7}" type="pres">
      <dgm:prSet presAssocID="{5081287C-CF3C-4134-B162-BA6CB8297E5F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D2083-D48A-44EA-AD9A-A8A055F1FFA8}" type="pres">
      <dgm:prSet presAssocID="{7A13849E-4AFF-41AC-8C32-49B2A53A4D1D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32C37-E95C-46AC-9C8C-C44B19ACB48B}" type="presOf" srcId="{7A13849E-4AFF-41AC-8C32-49B2A53A4D1D}" destId="{1FCD2083-D48A-44EA-AD9A-A8A055F1FFA8}" srcOrd="0" destOrd="0" presId="urn:microsoft.com/office/officeart/2005/8/layout/arrow1"/>
    <dgm:cxn modelId="{9A0ECEFF-5B1A-4584-9D85-A594B655E9E1}" type="presOf" srcId="{5081287C-CF3C-4134-B162-BA6CB8297E5F}" destId="{B99D05DC-A72A-4641-A2B7-FDF51019A5A7}" srcOrd="0" destOrd="0" presId="urn:microsoft.com/office/officeart/2005/8/layout/arrow1"/>
    <dgm:cxn modelId="{4F88EE24-2D64-4CFC-93C6-5EFE714ED1E0}" srcId="{3E8356AA-4BA7-4C2A-AB07-85F5121456D5}" destId="{7A13849E-4AFF-41AC-8C32-49B2A53A4D1D}" srcOrd="1" destOrd="0" parTransId="{80ED7993-8485-4019-B7D6-47BA58D3AA33}" sibTransId="{7A415B6C-846D-4C1B-A0EC-95703A556585}"/>
    <dgm:cxn modelId="{893A29D1-3489-41C9-8ECE-005846863D87}" srcId="{3E8356AA-4BA7-4C2A-AB07-85F5121456D5}" destId="{5081287C-CF3C-4134-B162-BA6CB8297E5F}" srcOrd="0" destOrd="0" parTransId="{13AFE9BF-421A-4F88-84AB-49000EED34DB}" sibTransId="{960FBA13-BC6E-4BCD-AEBC-5334010D52BB}"/>
    <dgm:cxn modelId="{F24B154C-4C47-4438-8CA9-0EBEAD8EB54D}" type="presOf" srcId="{3E8356AA-4BA7-4C2A-AB07-85F5121456D5}" destId="{87025AB0-A9E1-4123-A9B9-5234CE2A7C73}" srcOrd="0" destOrd="0" presId="urn:microsoft.com/office/officeart/2005/8/layout/arrow1"/>
    <dgm:cxn modelId="{BAF3F5A7-2165-4DCA-A506-00DC1887A572}" type="presParOf" srcId="{87025AB0-A9E1-4123-A9B9-5234CE2A7C73}" destId="{B99D05DC-A72A-4641-A2B7-FDF51019A5A7}" srcOrd="0" destOrd="0" presId="urn:microsoft.com/office/officeart/2005/8/layout/arrow1"/>
    <dgm:cxn modelId="{AE9BCDE1-A41C-45F4-B01E-55ADD82C00AB}" type="presParOf" srcId="{87025AB0-A9E1-4123-A9B9-5234CE2A7C73}" destId="{1FCD2083-D48A-44EA-AD9A-A8A055F1FFA8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E4484C-952C-4B1E-97B1-F0ADEC5BF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3F3D6-73CC-465A-8804-7034EEE8048E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Critical Illness 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0C6929CD-DAC2-44B7-858A-16EB19CAD8C0}" type="parTrans" cxnId="{97805C8B-9244-4572-8D75-7B6F8685583B}">
      <dgm:prSet/>
      <dgm:spPr/>
      <dgm:t>
        <a:bodyPr/>
        <a:lstStyle/>
        <a:p>
          <a:endParaRPr lang="en-US"/>
        </a:p>
      </dgm:t>
    </dgm:pt>
    <dgm:pt modelId="{69D9639A-FC5F-410E-A710-A87DFED9DFF0}" type="sibTrans" cxnId="{97805C8B-9244-4572-8D75-7B6F8685583B}">
      <dgm:prSet/>
      <dgm:spPr/>
      <dgm:t>
        <a:bodyPr/>
        <a:lstStyle/>
        <a:p>
          <a:endParaRPr lang="en-US"/>
        </a:p>
      </dgm:t>
    </dgm:pt>
    <dgm:pt modelId="{8F8729FF-D665-4595-B49A-2C3F754884D6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Designed to pay a lump sum benefit directly to the insured for a covered event.</a:t>
          </a:r>
        </a:p>
      </dgm:t>
    </dgm:pt>
    <dgm:pt modelId="{BC12EEA2-FEDF-46C8-AF46-EA14ADC6136C}" type="sibTrans" cxnId="{2D776D65-39C5-40EA-B2BB-CF6CBE1333D2}">
      <dgm:prSet/>
      <dgm:spPr/>
      <dgm:t>
        <a:bodyPr/>
        <a:lstStyle/>
        <a:p>
          <a:endParaRPr lang="en-US"/>
        </a:p>
      </dgm:t>
    </dgm:pt>
    <dgm:pt modelId="{34D3F912-77CF-45D1-935D-9B372FA78729}" type="parTrans" cxnId="{2D776D65-39C5-40EA-B2BB-CF6CBE1333D2}">
      <dgm:prSet/>
      <dgm:spPr/>
      <dgm:t>
        <a:bodyPr/>
        <a:lstStyle/>
        <a:p>
          <a:endParaRPr lang="en-US"/>
        </a:p>
      </dgm:t>
    </dgm:pt>
    <dgm:pt modelId="{FA20FB65-841E-465B-ABAC-2E581A09B788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Enhanced Benefits 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6B8DF59B-0930-4961-A12E-D8B6689E9C58}" type="parTrans" cxnId="{A9434F8F-234C-46FF-963F-B4E258F8ED71}">
      <dgm:prSet/>
      <dgm:spPr/>
      <dgm:t>
        <a:bodyPr/>
        <a:lstStyle/>
        <a:p>
          <a:endParaRPr lang="en-US"/>
        </a:p>
      </dgm:t>
    </dgm:pt>
    <dgm:pt modelId="{70150208-D54C-4356-B0B0-26914C909B76}" type="sibTrans" cxnId="{A9434F8F-234C-46FF-963F-B4E258F8ED71}">
      <dgm:prSet/>
      <dgm:spPr/>
      <dgm:t>
        <a:bodyPr/>
        <a:lstStyle/>
        <a:p>
          <a:endParaRPr lang="en-US"/>
        </a:p>
      </dgm:t>
    </dgm:pt>
    <dgm:pt modelId="{DAE02965-E007-4BA0-B4F2-38D47766BE8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Wellness Benefit</a:t>
          </a:r>
        </a:p>
      </dgm:t>
    </dgm:pt>
    <dgm:pt modelId="{846D4099-8550-4E9A-8F01-C6F852EB49C9}" type="parTrans" cxnId="{BACA6C7F-8A18-4261-8DE9-3440698877AE}">
      <dgm:prSet/>
      <dgm:spPr/>
      <dgm:t>
        <a:bodyPr/>
        <a:lstStyle/>
        <a:p>
          <a:endParaRPr lang="en-US"/>
        </a:p>
      </dgm:t>
    </dgm:pt>
    <dgm:pt modelId="{F1FB1916-93A6-4207-8088-D1ECD3542520}" type="sibTrans" cxnId="{BACA6C7F-8A18-4261-8DE9-3440698877AE}">
      <dgm:prSet/>
      <dgm:spPr/>
      <dgm:t>
        <a:bodyPr/>
        <a:lstStyle/>
        <a:p>
          <a:endParaRPr lang="en-US"/>
        </a:p>
      </dgm:t>
    </dgm:pt>
    <dgm:pt modelId="{2CE7D95C-A5AB-4B6E-9356-A15E010DE63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Insured can use the monies to assist on covering medical and other unrelated expenses.</a:t>
          </a:r>
        </a:p>
      </dgm:t>
    </dgm:pt>
    <dgm:pt modelId="{8B90EEB2-70A0-4CAE-9688-AE5B2401D82D}" type="parTrans" cxnId="{1AC741EF-07A7-43F7-935B-6A17580721F7}">
      <dgm:prSet/>
      <dgm:spPr/>
      <dgm:t>
        <a:bodyPr/>
        <a:lstStyle/>
        <a:p>
          <a:endParaRPr lang="en-US"/>
        </a:p>
      </dgm:t>
    </dgm:pt>
    <dgm:pt modelId="{D453CA46-2B07-480E-BD24-BCE2E70F9F87}" type="sibTrans" cxnId="{1AC741EF-07A7-43F7-935B-6A17580721F7}">
      <dgm:prSet/>
      <dgm:spPr/>
      <dgm:t>
        <a:bodyPr/>
        <a:lstStyle/>
        <a:p>
          <a:endParaRPr lang="en-US"/>
        </a:p>
      </dgm:t>
    </dgm:pt>
    <dgm:pt modelId="{51F01F32-333D-4397-B45A-C0EBCD0C6C05}">
      <dgm:prSet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Covered Illnesses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D7DBB04B-E98F-40EB-9019-8A4C5B1A542C}" type="parTrans" cxnId="{71C05499-5E41-47FB-9A00-FB8E9C4BAE16}">
      <dgm:prSet/>
      <dgm:spPr/>
      <dgm:t>
        <a:bodyPr/>
        <a:lstStyle/>
        <a:p>
          <a:endParaRPr lang="en-US"/>
        </a:p>
      </dgm:t>
    </dgm:pt>
    <dgm:pt modelId="{495E6253-2263-4393-BC66-ED6D7A1950C7}" type="sibTrans" cxnId="{71C05499-5E41-47FB-9A00-FB8E9C4BAE16}">
      <dgm:prSet/>
      <dgm:spPr/>
      <dgm:t>
        <a:bodyPr/>
        <a:lstStyle/>
        <a:p>
          <a:endParaRPr lang="en-US"/>
        </a:p>
      </dgm:t>
    </dgm:pt>
    <dgm:pt modelId="{98FCD353-745F-4B07-9A36-15B3BD18FD86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Heart Attack &amp; Stroke</a:t>
          </a:r>
        </a:p>
      </dgm:t>
    </dgm:pt>
    <dgm:pt modelId="{379996C4-42B0-4E04-8A3C-896A53BCC2F9}" type="parTrans" cxnId="{D785D2FB-00F5-4529-BB04-6FF904122BB6}">
      <dgm:prSet/>
      <dgm:spPr/>
      <dgm:t>
        <a:bodyPr/>
        <a:lstStyle/>
        <a:p>
          <a:endParaRPr lang="en-US"/>
        </a:p>
      </dgm:t>
    </dgm:pt>
    <dgm:pt modelId="{D1A8B3D6-DCD8-47DB-A604-D456B88FB420}" type="sibTrans" cxnId="{D785D2FB-00F5-4529-BB04-6FF904122BB6}">
      <dgm:prSet/>
      <dgm:spPr/>
      <dgm:t>
        <a:bodyPr/>
        <a:lstStyle/>
        <a:p>
          <a:endParaRPr lang="en-US"/>
        </a:p>
      </dgm:t>
    </dgm:pt>
    <dgm:pt modelId="{D8B1DFF6-9ED4-435C-BCF6-944251A23EFF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Coronary Artery  Bypass Surgery</a:t>
          </a:r>
        </a:p>
      </dgm:t>
    </dgm:pt>
    <dgm:pt modelId="{688E4621-D69C-41D3-A057-D0F113BCAC63}" type="parTrans" cxnId="{98BF42E4-BC26-4AC0-99E8-D09810778F66}">
      <dgm:prSet/>
      <dgm:spPr/>
      <dgm:t>
        <a:bodyPr/>
        <a:lstStyle/>
        <a:p>
          <a:endParaRPr lang="en-US"/>
        </a:p>
      </dgm:t>
    </dgm:pt>
    <dgm:pt modelId="{B6FF0C82-0C1A-4C76-971C-83342BD3329C}" type="sibTrans" cxnId="{98BF42E4-BC26-4AC0-99E8-D09810778F66}">
      <dgm:prSet/>
      <dgm:spPr/>
      <dgm:t>
        <a:bodyPr/>
        <a:lstStyle/>
        <a:p>
          <a:endParaRPr lang="en-US"/>
        </a:p>
      </dgm:t>
    </dgm:pt>
    <dgm:pt modelId="{C034D2E0-EA74-4368-AEC0-0B436583DAA0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End Stage Renal Failure (Kidney)</a:t>
          </a:r>
        </a:p>
      </dgm:t>
    </dgm:pt>
    <dgm:pt modelId="{DC1A82FD-B97A-43D3-BE55-061DA062E43C}" type="parTrans" cxnId="{66E5437E-1322-4BC8-AD99-D6FCFA3916A8}">
      <dgm:prSet/>
      <dgm:spPr/>
      <dgm:t>
        <a:bodyPr/>
        <a:lstStyle/>
        <a:p>
          <a:endParaRPr lang="en-US"/>
        </a:p>
      </dgm:t>
    </dgm:pt>
    <dgm:pt modelId="{676D0DFD-8683-4B6B-A4AB-B87D9835C709}" type="sibTrans" cxnId="{66E5437E-1322-4BC8-AD99-D6FCFA3916A8}">
      <dgm:prSet/>
      <dgm:spPr/>
      <dgm:t>
        <a:bodyPr/>
        <a:lstStyle/>
        <a:p>
          <a:endParaRPr lang="en-US"/>
        </a:p>
      </dgm:t>
    </dgm:pt>
    <dgm:pt modelId="{CA1DBD20-1885-4C4E-89E9-A5096484F951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Coma and/or Paralysis benefit due to an accident.</a:t>
          </a:r>
        </a:p>
      </dgm:t>
    </dgm:pt>
    <dgm:pt modelId="{E901B7D6-0E4B-4F8D-BDDC-D80383981A50}" type="parTrans" cxnId="{822F1E69-7987-4B8B-9A88-F1E343E0EA3A}">
      <dgm:prSet/>
      <dgm:spPr/>
      <dgm:t>
        <a:bodyPr/>
        <a:lstStyle/>
        <a:p>
          <a:endParaRPr lang="en-US"/>
        </a:p>
      </dgm:t>
    </dgm:pt>
    <dgm:pt modelId="{21A4ABE6-7EC9-4D09-9189-1F833FBB0FDC}" type="sibTrans" cxnId="{822F1E69-7987-4B8B-9A88-F1E343E0EA3A}">
      <dgm:prSet/>
      <dgm:spPr/>
      <dgm:t>
        <a:bodyPr/>
        <a:lstStyle/>
        <a:p>
          <a:endParaRPr lang="en-US"/>
        </a:p>
      </dgm:t>
    </dgm:pt>
    <dgm:pt modelId="{32002474-26AE-44E3-A686-03024D0C3CAD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Asset protection</a:t>
          </a:r>
        </a:p>
      </dgm:t>
    </dgm:pt>
    <dgm:pt modelId="{569D6AEC-BC1A-4829-AB8B-EE975C344AC7}" type="parTrans" cxnId="{DA1CFC2D-7C70-4EB1-B835-DA3EFED11B61}">
      <dgm:prSet/>
      <dgm:spPr/>
      <dgm:t>
        <a:bodyPr/>
        <a:lstStyle/>
        <a:p>
          <a:endParaRPr lang="en-US"/>
        </a:p>
      </dgm:t>
    </dgm:pt>
    <dgm:pt modelId="{092F2BBB-6FF4-4FA1-B086-39CABCD95AAA}" type="sibTrans" cxnId="{DA1CFC2D-7C70-4EB1-B835-DA3EFED11B61}">
      <dgm:prSet/>
      <dgm:spPr/>
      <dgm:t>
        <a:bodyPr/>
        <a:lstStyle/>
        <a:p>
          <a:endParaRPr lang="en-US"/>
        </a:p>
      </dgm:t>
    </dgm:pt>
    <dgm:pt modelId="{BD730B37-B757-4431-8C01-EEC35516B9B0}">
      <dgm:prSet custT="1"/>
      <dgm:spPr/>
      <dgm:t>
        <a:bodyPr/>
        <a:lstStyle/>
        <a:p>
          <a:endParaRPr lang="en-US" sz="1400" dirty="0" smtClean="0">
            <a:latin typeface="Arial Narrow" panose="020B0606020202030204" pitchFamily="34" charset="0"/>
          </a:endParaRPr>
        </a:p>
      </dgm:t>
    </dgm:pt>
    <dgm:pt modelId="{20FDA18A-24CD-4103-AC88-AC4F3F808A05}" type="parTrans" cxnId="{B1FB20A4-DC1B-430C-A583-C2EA370168E9}">
      <dgm:prSet/>
      <dgm:spPr/>
      <dgm:t>
        <a:bodyPr/>
        <a:lstStyle/>
        <a:p>
          <a:endParaRPr lang="en-US"/>
        </a:p>
      </dgm:t>
    </dgm:pt>
    <dgm:pt modelId="{ACC4FA33-67DC-4FF5-ACC4-88E606676D0A}" type="sibTrans" cxnId="{B1FB20A4-DC1B-430C-A583-C2EA370168E9}">
      <dgm:prSet/>
      <dgm:spPr/>
      <dgm:t>
        <a:bodyPr/>
        <a:lstStyle/>
        <a:p>
          <a:endParaRPr lang="en-US"/>
        </a:p>
      </dgm:t>
    </dgm:pt>
    <dgm:pt modelId="{BE16EB93-B495-425B-AB7A-9B8ECF5E4C70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Major Organ Transplant</a:t>
          </a:r>
        </a:p>
      </dgm:t>
    </dgm:pt>
    <dgm:pt modelId="{29ED13B5-F096-4945-B79D-CD8EE4903FD5}" type="parTrans" cxnId="{C518EC9E-79C5-4D12-829C-D277F15A102E}">
      <dgm:prSet/>
      <dgm:spPr/>
      <dgm:t>
        <a:bodyPr/>
        <a:lstStyle/>
        <a:p>
          <a:endParaRPr lang="en-US"/>
        </a:p>
      </dgm:t>
    </dgm:pt>
    <dgm:pt modelId="{8537F009-277C-402D-8C53-C6A9E5904694}" type="sibTrans" cxnId="{C518EC9E-79C5-4D12-829C-D277F15A102E}">
      <dgm:prSet/>
      <dgm:spPr/>
      <dgm:t>
        <a:bodyPr/>
        <a:lstStyle/>
        <a:p>
          <a:endParaRPr lang="en-US"/>
        </a:p>
      </dgm:t>
    </dgm:pt>
    <dgm:pt modelId="{8C754DE5-193E-498E-82E9-A319EFB04E5F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Cancer</a:t>
          </a:r>
        </a:p>
      </dgm:t>
    </dgm:pt>
    <dgm:pt modelId="{B9E1D3A5-E355-4DAC-96B0-92C310E3555D}" type="parTrans" cxnId="{26061EF0-1AE3-46E9-A3ED-9385219CA4C2}">
      <dgm:prSet/>
      <dgm:spPr/>
      <dgm:t>
        <a:bodyPr/>
        <a:lstStyle/>
        <a:p>
          <a:endParaRPr lang="en-US"/>
        </a:p>
      </dgm:t>
    </dgm:pt>
    <dgm:pt modelId="{A30E31FF-C2CC-464A-B3AF-6C5D35A33413}" type="sibTrans" cxnId="{26061EF0-1AE3-46E9-A3ED-9385219CA4C2}">
      <dgm:prSet/>
      <dgm:spPr/>
      <dgm:t>
        <a:bodyPr/>
        <a:lstStyle/>
        <a:p>
          <a:endParaRPr lang="en-US"/>
        </a:p>
      </dgm:t>
    </dgm:pt>
    <dgm:pt modelId="{7F2AE409-45FE-4478-BD11-9E5BA4B8CD27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Reoccurrence Benefits</a:t>
          </a:r>
        </a:p>
      </dgm:t>
    </dgm:pt>
    <dgm:pt modelId="{89606784-8349-4D58-B881-150D3D459E47}" type="parTrans" cxnId="{EFD5D7EF-F4C3-455F-B8F7-040B3FE5012A}">
      <dgm:prSet/>
      <dgm:spPr/>
      <dgm:t>
        <a:bodyPr/>
        <a:lstStyle/>
        <a:p>
          <a:endParaRPr lang="en-US"/>
        </a:p>
      </dgm:t>
    </dgm:pt>
    <dgm:pt modelId="{7DB077B6-BA96-4DC4-9746-B8F131FC2C49}" type="sibTrans" cxnId="{EFD5D7EF-F4C3-455F-B8F7-040B3FE5012A}">
      <dgm:prSet/>
      <dgm:spPr/>
      <dgm:t>
        <a:bodyPr/>
        <a:lstStyle/>
        <a:p>
          <a:endParaRPr lang="en-US"/>
        </a:p>
      </dgm:t>
    </dgm:pt>
    <dgm:pt modelId="{182EDB6D-14A7-4749-9B7F-2F40F48439FD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Death Benefit</a:t>
          </a:r>
        </a:p>
      </dgm:t>
    </dgm:pt>
    <dgm:pt modelId="{EA083182-2681-43D5-97F5-3C07E24A1953}" type="parTrans" cxnId="{26AB8B27-199E-4700-8EA4-91BABB3BB276}">
      <dgm:prSet/>
      <dgm:spPr/>
      <dgm:t>
        <a:bodyPr/>
        <a:lstStyle/>
        <a:p>
          <a:endParaRPr lang="en-US"/>
        </a:p>
      </dgm:t>
    </dgm:pt>
    <dgm:pt modelId="{3D2CB5B9-ACD3-49A8-A2EC-CB2EA4A422E4}" type="sibTrans" cxnId="{26AB8B27-199E-4700-8EA4-91BABB3BB276}">
      <dgm:prSet/>
      <dgm:spPr/>
      <dgm:t>
        <a:bodyPr/>
        <a:lstStyle/>
        <a:p>
          <a:endParaRPr lang="en-US"/>
        </a:p>
      </dgm:t>
    </dgm:pt>
    <dgm:pt modelId="{75B1CCF0-1AC2-4BA7-8646-0E6F8C500A59}" type="pres">
      <dgm:prSet presAssocID="{79E4484C-952C-4B1E-97B1-F0ADEC5BFB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679C9-1C97-4041-A959-62BBE7A0BC8C}" type="pres">
      <dgm:prSet presAssocID="{6873F3D6-73CC-465A-8804-7034EEE8048E}" presName="node" presStyleLbl="node1" presStyleIdx="0" presStyleCnt="3" custScaleX="148917" custLinFactNeighborX="-39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A0CD-3DA0-491E-929D-26557D3E865B}" type="pres">
      <dgm:prSet presAssocID="{69D9639A-FC5F-410E-A710-A87DFED9DFF0}" presName="sibTrans" presStyleCnt="0"/>
      <dgm:spPr/>
    </dgm:pt>
    <dgm:pt modelId="{D8A5C513-B33F-40B7-90EF-FDEB7A294888}" type="pres">
      <dgm:prSet presAssocID="{51F01F32-333D-4397-B45A-C0EBCD0C6C05}" presName="node" presStyleLbl="node1" presStyleIdx="1" presStyleCnt="3" custScaleX="146178" custScaleY="94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EDDDE-724B-4B43-85D7-71AAD3A79853}" type="pres">
      <dgm:prSet presAssocID="{495E6253-2263-4393-BC66-ED6D7A1950C7}" presName="sibTrans" presStyleCnt="0"/>
      <dgm:spPr/>
    </dgm:pt>
    <dgm:pt modelId="{24CD7BB4-D754-4E2B-A8C3-182731356BDA}" type="pres">
      <dgm:prSet presAssocID="{FA20FB65-841E-465B-ABAC-2E581A09B788}" presName="node" presStyleLbl="node1" presStyleIdx="2" presStyleCnt="3" custScaleX="139957" custScaleY="88889" custLinFactNeighborX="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5CD33-526F-4FBB-9141-DA36C8A087D3}" type="presOf" srcId="{BE16EB93-B495-425B-AB7A-9B8ECF5E4C70}" destId="{D8A5C513-B33F-40B7-90EF-FDEB7A294888}" srcOrd="0" destOrd="5" presId="urn:microsoft.com/office/officeart/2005/8/layout/hList6"/>
    <dgm:cxn modelId="{D3F947EB-CD90-44DD-86C0-673F267A8856}" type="presOf" srcId="{D8B1DFF6-9ED4-435C-BCF6-944251A23EFF}" destId="{D8A5C513-B33F-40B7-90EF-FDEB7A294888}" srcOrd="0" destOrd="2" presId="urn:microsoft.com/office/officeart/2005/8/layout/hList6"/>
    <dgm:cxn modelId="{BACA6C7F-8A18-4261-8DE9-3440698877AE}" srcId="{FA20FB65-841E-465B-ABAC-2E581A09B788}" destId="{DAE02965-E007-4BA0-B4F2-38D47766BE8B}" srcOrd="0" destOrd="0" parTransId="{846D4099-8550-4E9A-8F01-C6F852EB49C9}" sibTransId="{F1FB1916-93A6-4207-8088-D1ECD3542520}"/>
    <dgm:cxn modelId="{66E5437E-1322-4BC8-AD99-D6FCFA3916A8}" srcId="{51F01F32-333D-4397-B45A-C0EBCD0C6C05}" destId="{C034D2E0-EA74-4368-AEC0-0B436583DAA0}" srcOrd="3" destOrd="0" parTransId="{DC1A82FD-B97A-43D3-BE55-061DA062E43C}" sibTransId="{676D0DFD-8683-4B6B-A4AB-B87D9835C709}"/>
    <dgm:cxn modelId="{0EFA5412-0159-47BB-8681-0E50FFD89322}" type="presOf" srcId="{8F8729FF-D665-4595-B49A-2C3F754884D6}" destId="{CAF679C9-1C97-4041-A959-62BBE7A0BC8C}" srcOrd="0" destOrd="1" presId="urn:microsoft.com/office/officeart/2005/8/layout/hList6"/>
    <dgm:cxn modelId="{1AC741EF-07A7-43F7-935B-6A17580721F7}" srcId="{6873F3D6-73CC-465A-8804-7034EEE8048E}" destId="{2CE7D95C-A5AB-4B6E-9356-A15E010DE63B}" srcOrd="1" destOrd="0" parTransId="{8B90EEB2-70A0-4CAE-9688-AE5B2401D82D}" sibTransId="{D453CA46-2B07-480E-BD24-BCE2E70F9F87}"/>
    <dgm:cxn modelId="{A76D83B6-4885-423E-AF3D-E0782DC0D166}" type="presOf" srcId="{C034D2E0-EA74-4368-AEC0-0B436583DAA0}" destId="{D8A5C513-B33F-40B7-90EF-FDEB7A294888}" srcOrd="0" destOrd="4" presId="urn:microsoft.com/office/officeart/2005/8/layout/hList6"/>
    <dgm:cxn modelId="{822F1E69-7987-4B8B-9A88-F1E343E0EA3A}" srcId="{FA20FB65-841E-465B-ABAC-2E581A09B788}" destId="{CA1DBD20-1885-4C4E-89E9-A5096484F951}" srcOrd="1" destOrd="0" parTransId="{E901B7D6-0E4B-4F8D-BDDC-D80383981A50}" sibTransId="{21A4ABE6-7EC9-4D09-9189-1F833FBB0FDC}"/>
    <dgm:cxn modelId="{26AB8B27-199E-4700-8EA4-91BABB3BB276}" srcId="{FA20FB65-841E-465B-ABAC-2E581A09B788}" destId="{182EDB6D-14A7-4749-9B7F-2F40F48439FD}" srcOrd="3" destOrd="0" parTransId="{EA083182-2681-43D5-97F5-3C07E24A1953}" sibTransId="{3D2CB5B9-ACD3-49A8-A2EC-CB2EA4A422E4}"/>
    <dgm:cxn modelId="{C518EC9E-79C5-4D12-829C-D277F15A102E}" srcId="{51F01F32-333D-4397-B45A-C0EBCD0C6C05}" destId="{BE16EB93-B495-425B-AB7A-9B8ECF5E4C70}" srcOrd="4" destOrd="0" parTransId="{29ED13B5-F096-4945-B79D-CD8EE4903FD5}" sibTransId="{8537F009-277C-402D-8C53-C6A9E5904694}"/>
    <dgm:cxn modelId="{DA1CFC2D-7C70-4EB1-B835-DA3EFED11B61}" srcId="{6873F3D6-73CC-465A-8804-7034EEE8048E}" destId="{32002474-26AE-44E3-A686-03024D0C3CAD}" srcOrd="2" destOrd="0" parTransId="{569D6AEC-BC1A-4829-AB8B-EE975C344AC7}" sibTransId="{092F2BBB-6FF4-4FA1-B086-39CABCD95AAA}"/>
    <dgm:cxn modelId="{D4E417F5-9803-4D3A-8998-558A647A4743}" type="presOf" srcId="{79E4484C-952C-4B1E-97B1-F0ADEC5BFBD6}" destId="{75B1CCF0-1AC2-4BA7-8646-0E6F8C500A59}" srcOrd="0" destOrd="0" presId="urn:microsoft.com/office/officeart/2005/8/layout/hList6"/>
    <dgm:cxn modelId="{D785D2FB-00F5-4529-BB04-6FF904122BB6}" srcId="{51F01F32-333D-4397-B45A-C0EBCD0C6C05}" destId="{98FCD353-745F-4B07-9A36-15B3BD18FD86}" srcOrd="0" destOrd="0" parTransId="{379996C4-42B0-4E04-8A3C-896A53BCC2F9}" sibTransId="{D1A8B3D6-DCD8-47DB-A604-D456B88FB420}"/>
    <dgm:cxn modelId="{6534E65A-1D2D-48F6-AAD7-270DD14C55F7}" type="presOf" srcId="{FA20FB65-841E-465B-ABAC-2E581A09B788}" destId="{24CD7BB4-D754-4E2B-A8C3-182731356BDA}" srcOrd="0" destOrd="0" presId="urn:microsoft.com/office/officeart/2005/8/layout/hList6"/>
    <dgm:cxn modelId="{A9434F8F-234C-46FF-963F-B4E258F8ED71}" srcId="{79E4484C-952C-4B1E-97B1-F0ADEC5BFBD6}" destId="{FA20FB65-841E-465B-ABAC-2E581A09B788}" srcOrd="2" destOrd="0" parTransId="{6B8DF59B-0930-4961-A12E-D8B6689E9C58}" sibTransId="{70150208-D54C-4356-B0B0-26914C909B76}"/>
    <dgm:cxn modelId="{77BC3FD9-FF13-4AA7-B4F2-33DCE3542340}" type="presOf" srcId="{BD730B37-B757-4431-8C01-EEC35516B9B0}" destId="{D8A5C513-B33F-40B7-90EF-FDEB7A294888}" srcOrd="0" destOrd="6" presId="urn:microsoft.com/office/officeart/2005/8/layout/hList6"/>
    <dgm:cxn modelId="{71C05499-5E41-47FB-9A00-FB8E9C4BAE16}" srcId="{79E4484C-952C-4B1E-97B1-F0ADEC5BFBD6}" destId="{51F01F32-333D-4397-B45A-C0EBCD0C6C05}" srcOrd="1" destOrd="0" parTransId="{D7DBB04B-E98F-40EB-9019-8A4C5B1A542C}" sibTransId="{495E6253-2263-4393-BC66-ED6D7A1950C7}"/>
    <dgm:cxn modelId="{D8A48C29-5C99-4ADB-A909-B6E6CE0B2544}" type="presOf" srcId="{2CE7D95C-A5AB-4B6E-9356-A15E010DE63B}" destId="{CAF679C9-1C97-4041-A959-62BBE7A0BC8C}" srcOrd="0" destOrd="2" presId="urn:microsoft.com/office/officeart/2005/8/layout/hList6"/>
    <dgm:cxn modelId="{11FE5833-81D4-4C9B-932A-8D50E41A401B}" type="presOf" srcId="{182EDB6D-14A7-4749-9B7F-2F40F48439FD}" destId="{24CD7BB4-D754-4E2B-A8C3-182731356BDA}" srcOrd="0" destOrd="4" presId="urn:microsoft.com/office/officeart/2005/8/layout/hList6"/>
    <dgm:cxn modelId="{26061EF0-1AE3-46E9-A3ED-9385219CA4C2}" srcId="{51F01F32-333D-4397-B45A-C0EBCD0C6C05}" destId="{8C754DE5-193E-498E-82E9-A319EFB04E5F}" srcOrd="2" destOrd="0" parTransId="{B9E1D3A5-E355-4DAC-96B0-92C310E3555D}" sibTransId="{A30E31FF-C2CC-464A-B3AF-6C5D35A33413}"/>
    <dgm:cxn modelId="{B3868A7E-EF73-474C-A2BA-3CB7CC0836F9}" type="presOf" srcId="{7F2AE409-45FE-4478-BD11-9E5BA4B8CD27}" destId="{24CD7BB4-D754-4E2B-A8C3-182731356BDA}" srcOrd="0" destOrd="3" presId="urn:microsoft.com/office/officeart/2005/8/layout/hList6"/>
    <dgm:cxn modelId="{98BF42E4-BC26-4AC0-99E8-D09810778F66}" srcId="{51F01F32-333D-4397-B45A-C0EBCD0C6C05}" destId="{D8B1DFF6-9ED4-435C-BCF6-944251A23EFF}" srcOrd="1" destOrd="0" parTransId="{688E4621-D69C-41D3-A057-D0F113BCAC63}" sibTransId="{B6FF0C82-0C1A-4C76-971C-83342BD3329C}"/>
    <dgm:cxn modelId="{10015BFB-14DA-4BA8-B2F9-F882CD8BD129}" type="presOf" srcId="{8C754DE5-193E-498E-82E9-A319EFB04E5F}" destId="{D8A5C513-B33F-40B7-90EF-FDEB7A294888}" srcOrd="0" destOrd="3" presId="urn:microsoft.com/office/officeart/2005/8/layout/hList6"/>
    <dgm:cxn modelId="{D909B8CF-D3D5-4FC8-B072-3E9ABB0C853C}" type="presOf" srcId="{CA1DBD20-1885-4C4E-89E9-A5096484F951}" destId="{24CD7BB4-D754-4E2B-A8C3-182731356BDA}" srcOrd="0" destOrd="2" presId="urn:microsoft.com/office/officeart/2005/8/layout/hList6"/>
    <dgm:cxn modelId="{51BE65D0-C650-48C3-B121-B6AE17B57808}" type="presOf" srcId="{6873F3D6-73CC-465A-8804-7034EEE8048E}" destId="{CAF679C9-1C97-4041-A959-62BBE7A0BC8C}" srcOrd="0" destOrd="0" presId="urn:microsoft.com/office/officeart/2005/8/layout/hList6"/>
    <dgm:cxn modelId="{B1FB20A4-DC1B-430C-A583-C2EA370168E9}" srcId="{51F01F32-333D-4397-B45A-C0EBCD0C6C05}" destId="{BD730B37-B757-4431-8C01-EEC35516B9B0}" srcOrd="5" destOrd="0" parTransId="{20FDA18A-24CD-4103-AC88-AC4F3F808A05}" sibTransId="{ACC4FA33-67DC-4FF5-ACC4-88E606676D0A}"/>
    <dgm:cxn modelId="{6AB013AB-04E5-4D77-B999-162B4BF92084}" type="presOf" srcId="{32002474-26AE-44E3-A686-03024D0C3CAD}" destId="{CAF679C9-1C97-4041-A959-62BBE7A0BC8C}" srcOrd="0" destOrd="3" presId="urn:microsoft.com/office/officeart/2005/8/layout/hList6"/>
    <dgm:cxn modelId="{97805C8B-9244-4572-8D75-7B6F8685583B}" srcId="{79E4484C-952C-4B1E-97B1-F0ADEC5BFBD6}" destId="{6873F3D6-73CC-465A-8804-7034EEE8048E}" srcOrd="0" destOrd="0" parTransId="{0C6929CD-DAC2-44B7-858A-16EB19CAD8C0}" sibTransId="{69D9639A-FC5F-410E-A710-A87DFED9DFF0}"/>
    <dgm:cxn modelId="{61A7D002-B3E6-4D7E-B3D7-6CA38B3C3966}" type="presOf" srcId="{51F01F32-333D-4397-B45A-C0EBCD0C6C05}" destId="{D8A5C513-B33F-40B7-90EF-FDEB7A294888}" srcOrd="0" destOrd="0" presId="urn:microsoft.com/office/officeart/2005/8/layout/hList6"/>
    <dgm:cxn modelId="{EFD5D7EF-F4C3-455F-B8F7-040B3FE5012A}" srcId="{FA20FB65-841E-465B-ABAC-2E581A09B788}" destId="{7F2AE409-45FE-4478-BD11-9E5BA4B8CD27}" srcOrd="2" destOrd="0" parTransId="{89606784-8349-4D58-B881-150D3D459E47}" sibTransId="{7DB077B6-BA96-4DC4-9746-B8F131FC2C49}"/>
    <dgm:cxn modelId="{2D776D65-39C5-40EA-B2BB-CF6CBE1333D2}" srcId="{6873F3D6-73CC-465A-8804-7034EEE8048E}" destId="{8F8729FF-D665-4595-B49A-2C3F754884D6}" srcOrd="0" destOrd="0" parTransId="{34D3F912-77CF-45D1-935D-9B372FA78729}" sibTransId="{BC12EEA2-FEDF-46C8-AF46-EA14ADC6136C}"/>
    <dgm:cxn modelId="{5894D642-B54B-40DC-ABDE-6E798DCB8731}" type="presOf" srcId="{DAE02965-E007-4BA0-B4F2-38D47766BE8B}" destId="{24CD7BB4-D754-4E2B-A8C3-182731356BDA}" srcOrd="0" destOrd="1" presId="urn:microsoft.com/office/officeart/2005/8/layout/hList6"/>
    <dgm:cxn modelId="{3E89A08A-5AB6-4D7D-B899-F4F4CF7303BD}" type="presOf" srcId="{98FCD353-745F-4B07-9A36-15B3BD18FD86}" destId="{D8A5C513-B33F-40B7-90EF-FDEB7A294888}" srcOrd="0" destOrd="1" presId="urn:microsoft.com/office/officeart/2005/8/layout/hList6"/>
    <dgm:cxn modelId="{F5AEDDFC-9CF4-4667-A213-EDD53BC18C60}" type="presParOf" srcId="{75B1CCF0-1AC2-4BA7-8646-0E6F8C500A59}" destId="{CAF679C9-1C97-4041-A959-62BBE7A0BC8C}" srcOrd="0" destOrd="0" presId="urn:microsoft.com/office/officeart/2005/8/layout/hList6"/>
    <dgm:cxn modelId="{4B9CB75E-E589-48DD-A5D9-BDAB44301E74}" type="presParOf" srcId="{75B1CCF0-1AC2-4BA7-8646-0E6F8C500A59}" destId="{1D0BA0CD-3DA0-491E-929D-26557D3E865B}" srcOrd="1" destOrd="0" presId="urn:microsoft.com/office/officeart/2005/8/layout/hList6"/>
    <dgm:cxn modelId="{0BA91117-2AC3-4990-8A96-3FAFF3631410}" type="presParOf" srcId="{75B1CCF0-1AC2-4BA7-8646-0E6F8C500A59}" destId="{D8A5C513-B33F-40B7-90EF-FDEB7A294888}" srcOrd="2" destOrd="0" presId="urn:microsoft.com/office/officeart/2005/8/layout/hList6"/>
    <dgm:cxn modelId="{E7B641B7-B085-4EAD-97C3-16CE33FC757C}" type="presParOf" srcId="{75B1CCF0-1AC2-4BA7-8646-0E6F8C500A59}" destId="{C73EDDDE-724B-4B43-85D7-71AAD3A79853}" srcOrd="3" destOrd="0" presId="urn:microsoft.com/office/officeart/2005/8/layout/hList6"/>
    <dgm:cxn modelId="{D59B4048-9735-45E5-AD74-D2DE20C92B25}" type="presParOf" srcId="{75B1CCF0-1AC2-4BA7-8646-0E6F8C500A59}" destId="{24CD7BB4-D754-4E2B-A8C3-182731356BD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D6A7F8-19F4-456D-BDA0-28E2A7F80ED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6CB8D0-423D-4C74-A194-0CE1CFE6346E}">
      <dgm:prSet phldrT="[Text]" custT="1"/>
      <dgm:spPr/>
      <dgm:t>
        <a:bodyPr/>
        <a:lstStyle/>
        <a:p>
          <a:r>
            <a:rPr lang="en-US" sz="1300" dirty="0" smtClean="0">
              <a:latin typeface="Arial Narrow" panose="020B0606020202030204" pitchFamily="34" charset="0"/>
            </a:rPr>
            <a:t>An estimated 1.1 million Americans will have a new or recurrent coronary attack</a:t>
          </a:r>
          <a:endParaRPr lang="en-US" sz="1300" dirty="0">
            <a:latin typeface="Arial Narrow" panose="020B0606020202030204" pitchFamily="34" charset="0"/>
          </a:endParaRPr>
        </a:p>
      </dgm:t>
    </dgm:pt>
    <dgm:pt modelId="{3C742573-DF57-46AE-BA04-D97448515E04}" type="parTrans" cxnId="{2C7C2938-4D9C-49FF-928D-2651B6D46A45}">
      <dgm:prSet/>
      <dgm:spPr/>
      <dgm:t>
        <a:bodyPr/>
        <a:lstStyle/>
        <a:p>
          <a:endParaRPr lang="en-US"/>
        </a:p>
      </dgm:t>
    </dgm:pt>
    <dgm:pt modelId="{162E8A9D-ECB4-422B-9952-A0E36C920FDB}" type="sibTrans" cxnId="{2C7C2938-4D9C-49FF-928D-2651B6D46A45}">
      <dgm:prSet/>
      <dgm:spPr/>
      <dgm:t>
        <a:bodyPr/>
        <a:lstStyle/>
        <a:p>
          <a:endParaRPr lang="en-US" dirty="0"/>
        </a:p>
      </dgm:t>
    </dgm:pt>
    <dgm:pt modelId="{E3C7DEAB-FC97-49DE-9786-861E29D16857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b="0" dirty="0" smtClean="0">
              <a:latin typeface="Arial Narrow" panose="020B0606020202030204" pitchFamily="34" charset="0"/>
            </a:rPr>
            <a:t>More than 2 million Americans that filed bankruptcy was in part due to medical expenses.  </a:t>
          </a:r>
          <a:r>
            <a:rPr lang="en-US" sz="1400" b="1" i="1" dirty="0" smtClean="0">
              <a:latin typeface="Arial Narrow" panose="020B0606020202030204" pitchFamily="34" charset="0"/>
            </a:rPr>
            <a:t>76%  had medical insurance.</a:t>
          </a:r>
          <a:endParaRPr lang="en-US" sz="1400" b="1" i="1" dirty="0">
            <a:latin typeface="Arial Narrow" panose="020B0606020202030204" pitchFamily="34" charset="0"/>
          </a:endParaRPr>
        </a:p>
      </dgm:t>
    </dgm:pt>
    <dgm:pt modelId="{11652735-713A-4E49-8E20-118608FB0E7E}" type="parTrans" cxnId="{4D144191-CC67-433F-BF3A-A64C6ACBD628}">
      <dgm:prSet/>
      <dgm:spPr/>
      <dgm:t>
        <a:bodyPr/>
        <a:lstStyle/>
        <a:p>
          <a:endParaRPr lang="en-US"/>
        </a:p>
      </dgm:t>
    </dgm:pt>
    <dgm:pt modelId="{5CAB77BD-D1FC-4B18-88E2-A0BA708EB29B}" type="sibTrans" cxnId="{4D144191-CC67-433F-BF3A-A64C6ACBD628}">
      <dgm:prSet/>
      <dgm:spPr/>
      <dgm:t>
        <a:bodyPr/>
        <a:lstStyle/>
        <a:p>
          <a:endParaRPr lang="en-US"/>
        </a:p>
      </dgm:t>
    </dgm:pt>
    <dgm:pt modelId="{8BA4FCCC-4ECE-47B1-96EB-4A2B7291110F}">
      <dgm:prSet phldrT="[Text]" custT="1"/>
      <dgm:spPr/>
      <dgm:t>
        <a:bodyPr/>
        <a:lstStyle/>
        <a:p>
          <a:r>
            <a:rPr lang="en-US" sz="1300" dirty="0" smtClean="0">
              <a:latin typeface="Arial Narrow" panose="020B0606020202030204" pitchFamily="34" charset="0"/>
            </a:rPr>
            <a:t>Each year, 600,000 Americans will suffer a stroke</a:t>
          </a:r>
          <a:endParaRPr lang="en-US" sz="1300" dirty="0">
            <a:latin typeface="Arial Narrow" panose="020B0606020202030204" pitchFamily="34" charset="0"/>
          </a:endParaRPr>
        </a:p>
      </dgm:t>
    </dgm:pt>
    <dgm:pt modelId="{2295AE8E-5E3B-4573-B92F-23BC032BC885}" type="parTrans" cxnId="{3B8FAF51-A6E7-4618-AB1A-EB16F2BA2E03}">
      <dgm:prSet/>
      <dgm:spPr/>
      <dgm:t>
        <a:bodyPr/>
        <a:lstStyle/>
        <a:p>
          <a:endParaRPr lang="en-US"/>
        </a:p>
      </dgm:t>
    </dgm:pt>
    <dgm:pt modelId="{8C5EC7EA-EEEE-4D5D-8943-AC771145E9F8}" type="sibTrans" cxnId="{3B8FAF51-A6E7-4618-AB1A-EB16F2BA2E03}">
      <dgm:prSet/>
      <dgm:spPr/>
      <dgm:t>
        <a:bodyPr/>
        <a:lstStyle/>
        <a:p>
          <a:endParaRPr lang="en-US" dirty="0"/>
        </a:p>
      </dgm:t>
    </dgm:pt>
    <dgm:pt modelId="{8F9043F3-712D-4785-B214-C0FF2D435B67}">
      <dgm:prSet phldrT="[Text]" custT="1"/>
      <dgm:spPr/>
      <dgm:t>
        <a:bodyPr/>
        <a:lstStyle/>
        <a:p>
          <a:pPr algn="l"/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b="0" dirty="0" smtClean="0">
              <a:latin typeface="Arial Narrow" panose="020B0606020202030204" pitchFamily="34" charset="0"/>
            </a:rPr>
            <a:t>According to the American Cancer Society, 1 in 2 men and 1 in 3 women will be diagnosed with cancer in their lifetime.</a:t>
          </a:r>
          <a:endParaRPr lang="en-US" sz="1400" b="1" i="1" dirty="0">
            <a:latin typeface="Arial Narrow" panose="020B0606020202030204" pitchFamily="34" charset="0"/>
          </a:endParaRPr>
        </a:p>
      </dgm:t>
    </dgm:pt>
    <dgm:pt modelId="{7AA81F66-DCBD-4755-8D41-A2AED6B1BF4B}" type="parTrans" cxnId="{4E5DDAAB-506C-4778-A1A1-2A51F84B0A72}">
      <dgm:prSet/>
      <dgm:spPr/>
      <dgm:t>
        <a:bodyPr/>
        <a:lstStyle/>
        <a:p>
          <a:endParaRPr lang="en-US"/>
        </a:p>
      </dgm:t>
    </dgm:pt>
    <dgm:pt modelId="{E07FF0C6-B888-4E87-ABD9-0CAA707FBB7B}" type="sibTrans" cxnId="{4E5DDAAB-506C-4778-A1A1-2A51F84B0A72}">
      <dgm:prSet/>
      <dgm:spPr/>
      <dgm:t>
        <a:bodyPr/>
        <a:lstStyle/>
        <a:p>
          <a:endParaRPr lang="en-US"/>
        </a:p>
      </dgm:t>
    </dgm:pt>
    <dgm:pt modelId="{6F4EC773-4B92-47D9-A911-BAEC2D17234C}">
      <dgm:prSet phldrT="[Text]" custT="1"/>
      <dgm:spPr>
        <a:solidFill>
          <a:srgbClr val="D3CD8B"/>
        </a:solidFill>
      </dgm:spPr>
      <dgm:t>
        <a:bodyPr/>
        <a:lstStyle/>
        <a:p>
          <a:r>
            <a:rPr lang="en-US" sz="1300" dirty="0" smtClean="0">
              <a:latin typeface="Arial Narrow" panose="020B0606020202030204" pitchFamily="34" charset="0"/>
            </a:rPr>
            <a:t>Over 4.6 million stroke victims are alive today</a:t>
          </a:r>
          <a:endParaRPr lang="en-US" sz="1300" dirty="0">
            <a:latin typeface="Arial Narrow" panose="020B0606020202030204" pitchFamily="34" charset="0"/>
          </a:endParaRPr>
        </a:p>
      </dgm:t>
    </dgm:pt>
    <dgm:pt modelId="{B34B5684-143A-401D-99E0-694538A8DEA0}" type="parTrans" cxnId="{3FDD1D00-11DA-4E22-9F10-5391E3AFBA0C}">
      <dgm:prSet/>
      <dgm:spPr/>
      <dgm:t>
        <a:bodyPr/>
        <a:lstStyle/>
        <a:p>
          <a:endParaRPr lang="en-US"/>
        </a:p>
      </dgm:t>
    </dgm:pt>
    <dgm:pt modelId="{A1E0CB39-BBEC-4042-AF59-31D89B616A57}" type="sibTrans" cxnId="{3FDD1D00-11DA-4E22-9F10-5391E3AFBA0C}">
      <dgm:prSet/>
      <dgm:spPr/>
      <dgm:t>
        <a:bodyPr/>
        <a:lstStyle/>
        <a:p>
          <a:endParaRPr lang="en-US" dirty="0"/>
        </a:p>
      </dgm:t>
    </dgm:pt>
    <dgm:pt modelId="{DEE8E78A-B655-4607-B634-DDFD346A44FF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</a:t>
          </a:r>
          <a:r>
            <a:rPr lang="en-US" sz="1400" b="0" dirty="0" smtClean="0">
              <a:latin typeface="Arial Narrow" panose="020B0606020202030204" pitchFamily="34" charset="0"/>
            </a:rPr>
            <a:t>88% of heart attack patients under age 65 are able to return to work.  However, on average it takes 16 weeks to return.</a:t>
          </a:r>
          <a:r>
            <a:rPr lang="en-US" sz="1400" b="1" dirty="0" smtClean="0">
              <a:latin typeface="Arial Narrow" panose="020B0606020202030204" pitchFamily="34" charset="0"/>
            </a:rPr>
            <a:t>  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0E5CB756-5D5E-467A-BBDA-A3BC51DD1492}" type="parTrans" cxnId="{FF7C5B52-37B7-4370-98C8-608302BB8BFA}">
      <dgm:prSet/>
      <dgm:spPr/>
      <dgm:t>
        <a:bodyPr/>
        <a:lstStyle/>
        <a:p>
          <a:endParaRPr lang="en-US"/>
        </a:p>
      </dgm:t>
    </dgm:pt>
    <dgm:pt modelId="{BB9E5469-D1B9-40DB-87FA-9BF6AEEC900C}" type="sibTrans" cxnId="{FF7C5B52-37B7-4370-98C8-608302BB8BFA}">
      <dgm:prSet/>
      <dgm:spPr/>
      <dgm:t>
        <a:bodyPr/>
        <a:lstStyle/>
        <a:p>
          <a:endParaRPr lang="en-US"/>
        </a:p>
      </dgm:t>
    </dgm:pt>
    <dgm:pt modelId="{D603FA95-F851-4049-B359-0A49DC5D065A}" type="pres">
      <dgm:prSet presAssocID="{76D6A7F8-19F4-456D-BDA0-28E2A7F80ED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0B8237B-7A26-4C63-8B62-B27B30523E5A}" type="pres">
      <dgm:prSet presAssocID="{686CB8D0-423D-4C74-A194-0CE1CFE6346E}" presName="composite" presStyleCnt="0"/>
      <dgm:spPr/>
    </dgm:pt>
    <dgm:pt modelId="{7B0A212F-72A5-4EC9-81F3-2EB14E19D20F}" type="pres">
      <dgm:prSet presAssocID="{686CB8D0-423D-4C74-A194-0CE1CFE6346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FE7BA-279E-493B-8CAA-2A23AC1B6611}" type="pres">
      <dgm:prSet presAssocID="{686CB8D0-423D-4C74-A194-0CE1CFE6346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21316-A075-4C3F-95AA-9A4A9AAB0740}" type="pres">
      <dgm:prSet presAssocID="{686CB8D0-423D-4C74-A194-0CE1CFE6346E}" presName="BalanceSpacing" presStyleCnt="0"/>
      <dgm:spPr/>
    </dgm:pt>
    <dgm:pt modelId="{5019697B-57E1-4BA9-8B44-59FDF7FD396A}" type="pres">
      <dgm:prSet presAssocID="{686CB8D0-423D-4C74-A194-0CE1CFE6346E}" presName="BalanceSpacing1" presStyleCnt="0"/>
      <dgm:spPr/>
    </dgm:pt>
    <dgm:pt modelId="{02E157F5-50AB-40B6-9D79-DDD9A840EF37}" type="pres">
      <dgm:prSet presAssocID="{162E8A9D-ECB4-422B-9952-A0E36C920FDB}" presName="Accent1Text" presStyleLbl="node1" presStyleIdx="1" presStyleCnt="6"/>
      <dgm:spPr/>
      <dgm:t>
        <a:bodyPr/>
        <a:lstStyle/>
        <a:p>
          <a:endParaRPr lang="en-US"/>
        </a:p>
      </dgm:t>
    </dgm:pt>
    <dgm:pt modelId="{1CD172EE-E252-4D11-B120-702E912D1446}" type="pres">
      <dgm:prSet presAssocID="{162E8A9D-ECB4-422B-9952-A0E36C920FDB}" presName="spaceBetweenRectangles" presStyleCnt="0"/>
      <dgm:spPr/>
    </dgm:pt>
    <dgm:pt modelId="{572836AF-4EFA-485A-90B5-DC644A697568}" type="pres">
      <dgm:prSet presAssocID="{8BA4FCCC-4ECE-47B1-96EB-4A2B7291110F}" presName="composite" presStyleCnt="0"/>
      <dgm:spPr/>
    </dgm:pt>
    <dgm:pt modelId="{4E786C73-980D-4F3C-B777-1580CA902939}" type="pres">
      <dgm:prSet presAssocID="{8BA4FCCC-4ECE-47B1-96EB-4A2B7291110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2A93A-8030-450C-A5BC-F4929BC6320A}" type="pres">
      <dgm:prSet presAssocID="{8BA4FCCC-4ECE-47B1-96EB-4A2B7291110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39AD6-AE3F-42BC-BBAC-C5DB8827C3FB}" type="pres">
      <dgm:prSet presAssocID="{8BA4FCCC-4ECE-47B1-96EB-4A2B7291110F}" presName="BalanceSpacing" presStyleCnt="0"/>
      <dgm:spPr/>
    </dgm:pt>
    <dgm:pt modelId="{33C7AEAD-1CBB-486E-A6D7-64FEC1FEE6D7}" type="pres">
      <dgm:prSet presAssocID="{8BA4FCCC-4ECE-47B1-96EB-4A2B7291110F}" presName="BalanceSpacing1" presStyleCnt="0"/>
      <dgm:spPr/>
    </dgm:pt>
    <dgm:pt modelId="{44D03414-1F26-4968-A13D-A79111996D35}" type="pres">
      <dgm:prSet presAssocID="{8C5EC7EA-EEEE-4D5D-8943-AC771145E9F8}" presName="Accent1Text" presStyleLbl="node1" presStyleIdx="3" presStyleCnt="6"/>
      <dgm:spPr/>
      <dgm:t>
        <a:bodyPr/>
        <a:lstStyle/>
        <a:p>
          <a:endParaRPr lang="en-US"/>
        </a:p>
      </dgm:t>
    </dgm:pt>
    <dgm:pt modelId="{1F8D0A6B-C02D-4755-9E9F-9AA7831B047E}" type="pres">
      <dgm:prSet presAssocID="{8C5EC7EA-EEEE-4D5D-8943-AC771145E9F8}" presName="spaceBetweenRectangles" presStyleCnt="0"/>
      <dgm:spPr/>
    </dgm:pt>
    <dgm:pt modelId="{9CA9946C-82E7-401C-ADFF-06124E193D81}" type="pres">
      <dgm:prSet presAssocID="{6F4EC773-4B92-47D9-A911-BAEC2D17234C}" presName="composite" presStyleCnt="0"/>
      <dgm:spPr/>
    </dgm:pt>
    <dgm:pt modelId="{33E500E4-929F-4185-8851-135C05E22E13}" type="pres">
      <dgm:prSet presAssocID="{6F4EC773-4B92-47D9-A911-BAEC2D17234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4F592-0C7F-4683-AE93-964B143A9AD0}" type="pres">
      <dgm:prSet presAssocID="{6F4EC773-4B92-47D9-A911-BAEC2D17234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A41FB-00C5-4D44-97E7-778EB564881B}" type="pres">
      <dgm:prSet presAssocID="{6F4EC773-4B92-47D9-A911-BAEC2D17234C}" presName="BalanceSpacing" presStyleCnt="0"/>
      <dgm:spPr/>
    </dgm:pt>
    <dgm:pt modelId="{52D2900E-ED6D-4D5E-BEC5-CEC8DC3E7236}" type="pres">
      <dgm:prSet presAssocID="{6F4EC773-4B92-47D9-A911-BAEC2D17234C}" presName="BalanceSpacing1" presStyleCnt="0"/>
      <dgm:spPr/>
    </dgm:pt>
    <dgm:pt modelId="{AC20A8FF-FADA-49EB-A87D-540B68821506}" type="pres">
      <dgm:prSet presAssocID="{A1E0CB39-BBEC-4042-AF59-31D89B616A5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B1E7F29F-C316-488F-9851-565F6373A175}" type="presOf" srcId="{76D6A7F8-19F4-456D-BDA0-28E2A7F80ED9}" destId="{D603FA95-F851-4049-B359-0A49DC5D065A}" srcOrd="0" destOrd="0" presId="urn:microsoft.com/office/officeart/2008/layout/AlternatingHexagons"/>
    <dgm:cxn modelId="{E37AEB51-A947-4242-B2B4-DEC42B5F4C21}" type="presOf" srcId="{DEE8E78A-B655-4607-B634-DDFD346A44FF}" destId="{9B74F592-0C7F-4683-AE93-964B143A9AD0}" srcOrd="0" destOrd="0" presId="urn:microsoft.com/office/officeart/2008/layout/AlternatingHexagons"/>
    <dgm:cxn modelId="{B84E22F2-FEA9-4E8D-986F-A071E4BEAF73}" type="presOf" srcId="{686CB8D0-423D-4C74-A194-0CE1CFE6346E}" destId="{7B0A212F-72A5-4EC9-81F3-2EB14E19D20F}" srcOrd="0" destOrd="0" presId="urn:microsoft.com/office/officeart/2008/layout/AlternatingHexagons"/>
    <dgm:cxn modelId="{3B8FAF51-A6E7-4618-AB1A-EB16F2BA2E03}" srcId="{76D6A7F8-19F4-456D-BDA0-28E2A7F80ED9}" destId="{8BA4FCCC-4ECE-47B1-96EB-4A2B7291110F}" srcOrd="1" destOrd="0" parTransId="{2295AE8E-5E3B-4573-B92F-23BC032BC885}" sibTransId="{8C5EC7EA-EEEE-4D5D-8943-AC771145E9F8}"/>
    <dgm:cxn modelId="{AF55FBC7-94C5-46E1-897A-B286AB7599F8}" type="presOf" srcId="{E3C7DEAB-FC97-49DE-9786-861E29D16857}" destId="{161FE7BA-279E-493B-8CAA-2A23AC1B6611}" srcOrd="0" destOrd="0" presId="urn:microsoft.com/office/officeart/2008/layout/AlternatingHexagons"/>
    <dgm:cxn modelId="{3FDD1D00-11DA-4E22-9F10-5391E3AFBA0C}" srcId="{76D6A7F8-19F4-456D-BDA0-28E2A7F80ED9}" destId="{6F4EC773-4B92-47D9-A911-BAEC2D17234C}" srcOrd="2" destOrd="0" parTransId="{B34B5684-143A-401D-99E0-694538A8DEA0}" sibTransId="{A1E0CB39-BBEC-4042-AF59-31D89B616A57}"/>
    <dgm:cxn modelId="{7F0FDFDF-DEBD-4618-B8E9-E15EB0E0E30A}" type="presOf" srcId="{6F4EC773-4B92-47D9-A911-BAEC2D17234C}" destId="{33E500E4-929F-4185-8851-135C05E22E13}" srcOrd="0" destOrd="0" presId="urn:microsoft.com/office/officeart/2008/layout/AlternatingHexagons"/>
    <dgm:cxn modelId="{300EF6F6-6C22-466A-8F3E-E5E87E350C52}" type="presOf" srcId="{162E8A9D-ECB4-422B-9952-A0E36C920FDB}" destId="{02E157F5-50AB-40B6-9D79-DDD9A840EF37}" srcOrd="0" destOrd="0" presId="urn:microsoft.com/office/officeart/2008/layout/AlternatingHexagons"/>
    <dgm:cxn modelId="{803353C5-1114-4682-B413-DD8451F4D869}" type="presOf" srcId="{8BA4FCCC-4ECE-47B1-96EB-4A2B7291110F}" destId="{4E786C73-980D-4F3C-B777-1580CA902939}" srcOrd="0" destOrd="0" presId="urn:microsoft.com/office/officeart/2008/layout/AlternatingHexagons"/>
    <dgm:cxn modelId="{8B2C42EF-A272-4177-A7B7-926D5F6FD6ED}" type="presOf" srcId="{8C5EC7EA-EEEE-4D5D-8943-AC771145E9F8}" destId="{44D03414-1F26-4968-A13D-A79111996D35}" srcOrd="0" destOrd="0" presId="urn:microsoft.com/office/officeart/2008/layout/AlternatingHexagons"/>
    <dgm:cxn modelId="{2C7C2938-4D9C-49FF-928D-2651B6D46A45}" srcId="{76D6A7F8-19F4-456D-BDA0-28E2A7F80ED9}" destId="{686CB8D0-423D-4C74-A194-0CE1CFE6346E}" srcOrd="0" destOrd="0" parTransId="{3C742573-DF57-46AE-BA04-D97448515E04}" sibTransId="{162E8A9D-ECB4-422B-9952-A0E36C920FDB}"/>
    <dgm:cxn modelId="{FF458CE4-DBFD-41D6-B200-05B450CCA942}" type="presOf" srcId="{8F9043F3-712D-4785-B214-C0FF2D435B67}" destId="{DA12A93A-8030-450C-A5BC-F4929BC6320A}" srcOrd="0" destOrd="0" presId="urn:microsoft.com/office/officeart/2008/layout/AlternatingHexagons"/>
    <dgm:cxn modelId="{FF7C5B52-37B7-4370-98C8-608302BB8BFA}" srcId="{6F4EC773-4B92-47D9-A911-BAEC2D17234C}" destId="{DEE8E78A-B655-4607-B634-DDFD346A44FF}" srcOrd="0" destOrd="0" parTransId="{0E5CB756-5D5E-467A-BBDA-A3BC51DD1492}" sibTransId="{BB9E5469-D1B9-40DB-87FA-9BF6AEEC900C}"/>
    <dgm:cxn modelId="{4D144191-CC67-433F-BF3A-A64C6ACBD628}" srcId="{686CB8D0-423D-4C74-A194-0CE1CFE6346E}" destId="{E3C7DEAB-FC97-49DE-9786-861E29D16857}" srcOrd="0" destOrd="0" parTransId="{11652735-713A-4E49-8E20-118608FB0E7E}" sibTransId="{5CAB77BD-D1FC-4B18-88E2-A0BA708EB29B}"/>
    <dgm:cxn modelId="{4E5DDAAB-506C-4778-A1A1-2A51F84B0A72}" srcId="{8BA4FCCC-4ECE-47B1-96EB-4A2B7291110F}" destId="{8F9043F3-712D-4785-B214-C0FF2D435B67}" srcOrd="0" destOrd="0" parTransId="{7AA81F66-DCBD-4755-8D41-A2AED6B1BF4B}" sibTransId="{E07FF0C6-B888-4E87-ABD9-0CAA707FBB7B}"/>
    <dgm:cxn modelId="{686B5437-F5E8-4955-B397-41785CCFDE3F}" type="presOf" srcId="{A1E0CB39-BBEC-4042-AF59-31D89B616A57}" destId="{AC20A8FF-FADA-49EB-A87D-540B68821506}" srcOrd="0" destOrd="0" presId="urn:microsoft.com/office/officeart/2008/layout/AlternatingHexagons"/>
    <dgm:cxn modelId="{422E7594-B016-4063-934A-680FED3CAF43}" type="presParOf" srcId="{D603FA95-F851-4049-B359-0A49DC5D065A}" destId="{F0B8237B-7A26-4C63-8B62-B27B30523E5A}" srcOrd="0" destOrd="0" presId="urn:microsoft.com/office/officeart/2008/layout/AlternatingHexagons"/>
    <dgm:cxn modelId="{C41244E0-04C1-4EBB-9B8E-40C565F58A9B}" type="presParOf" srcId="{F0B8237B-7A26-4C63-8B62-B27B30523E5A}" destId="{7B0A212F-72A5-4EC9-81F3-2EB14E19D20F}" srcOrd="0" destOrd="0" presId="urn:microsoft.com/office/officeart/2008/layout/AlternatingHexagons"/>
    <dgm:cxn modelId="{6F00C0D4-538E-4213-9217-33156EC8451F}" type="presParOf" srcId="{F0B8237B-7A26-4C63-8B62-B27B30523E5A}" destId="{161FE7BA-279E-493B-8CAA-2A23AC1B6611}" srcOrd="1" destOrd="0" presId="urn:microsoft.com/office/officeart/2008/layout/AlternatingHexagons"/>
    <dgm:cxn modelId="{BB8F38CF-CB5D-4CB9-BCF9-C56F35CF4A91}" type="presParOf" srcId="{F0B8237B-7A26-4C63-8B62-B27B30523E5A}" destId="{C1E21316-A075-4C3F-95AA-9A4A9AAB0740}" srcOrd="2" destOrd="0" presId="urn:microsoft.com/office/officeart/2008/layout/AlternatingHexagons"/>
    <dgm:cxn modelId="{4F86D99B-E5B9-4916-92F8-0EA9AA35A712}" type="presParOf" srcId="{F0B8237B-7A26-4C63-8B62-B27B30523E5A}" destId="{5019697B-57E1-4BA9-8B44-59FDF7FD396A}" srcOrd="3" destOrd="0" presId="urn:microsoft.com/office/officeart/2008/layout/AlternatingHexagons"/>
    <dgm:cxn modelId="{492CFDB7-B18E-433A-B451-B17FF58CC048}" type="presParOf" srcId="{F0B8237B-7A26-4C63-8B62-B27B30523E5A}" destId="{02E157F5-50AB-40B6-9D79-DDD9A840EF37}" srcOrd="4" destOrd="0" presId="urn:microsoft.com/office/officeart/2008/layout/AlternatingHexagons"/>
    <dgm:cxn modelId="{0ECD4AE8-A600-48B6-BE44-C8A7E7268B4C}" type="presParOf" srcId="{D603FA95-F851-4049-B359-0A49DC5D065A}" destId="{1CD172EE-E252-4D11-B120-702E912D1446}" srcOrd="1" destOrd="0" presId="urn:microsoft.com/office/officeart/2008/layout/AlternatingHexagons"/>
    <dgm:cxn modelId="{A032907C-33DD-45F8-8D3F-2A289B7BD4BA}" type="presParOf" srcId="{D603FA95-F851-4049-B359-0A49DC5D065A}" destId="{572836AF-4EFA-485A-90B5-DC644A697568}" srcOrd="2" destOrd="0" presId="urn:microsoft.com/office/officeart/2008/layout/AlternatingHexagons"/>
    <dgm:cxn modelId="{D76AD29A-E64B-40A4-94AD-73D3CD048C01}" type="presParOf" srcId="{572836AF-4EFA-485A-90B5-DC644A697568}" destId="{4E786C73-980D-4F3C-B777-1580CA902939}" srcOrd="0" destOrd="0" presId="urn:microsoft.com/office/officeart/2008/layout/AlternatingHexagons"/>
    <dgm:cxn modelId="{D46E3A93-1248-4BC7-A496-DF3257189BB3}" type="presParOf" srcId="{572836AF-4EFA-485A-90B5-DC644A697568}" destId="{DA12A93A-8030-450C-A5BC-F4929BC6320A}" srcOrd="1" destOrd="0" presId="urn:microsoft.com/office/officeart/2008/layout/AlternatingHexagons"/>
    <dgm:cxn modelId="{10E8F938-7377-4689-9206-2F0D630AF5AA}" type="presParOf" srcId="{572836AF-4EFA-485A-90B5-DC644A697568}" destId="{48939AD6-AE3F-42BC-BBAC-C5DB8827C3FB}" srcOrd="2" destOrd="0" presId="urn:microsoft.com/office/officeart/2008/layout/AlternatingHexagons"/>
    <dgm:cxn modelId="{37973728-78EE-4EFB-97DE-DB5B487C2882}" type="presParOf" srcId="{572836AF-4EFA-485A-90B5-DC644A697568}" destId="{33C7AEAD-1CBB-486E-A6D7-64FEC1FEE6D7}" srcOrd="3" destOrd="0" presId="urn:microsoft.com/office/officeart/2008/layout/AlternatingHexagons"/>
    <dgm:cxn modelId="{C815E455-272A-488E-8B47-C1AE9BF3A2E0}" type="presParOf" srcId="{572836AF-4EFA-485A-90B5-DC644A697568}" destId="{44D03414-1F26-4968-A13D-A79111996D35}" srcOrd="4" destOrd="0" presId="urn:microsoft.com/office/officeart/2008/layout/AlternatingHexagons"/>
    <dgm:cxn modelId="{34165522-D91B-4238-BE36-3E53E39C53BE}" type="presParOf" srcId="{D603FA95-F851-4049-B359-0A49DC5D065A}" destId="{1F8D0A6B-C02D-4755-9E9F-9AA7831B047E}" srcOrd="3" destOrd="0" presId="urn:microsoft.com/office/officeart/2008/layout/AlternatingHexagons"/>
    <dgm:cxn modelId="{F2F70AC7-D91A-423A-A78D-E2886E091D90}" type="presParOf" srcId="{D603FA95-F851-4049-B359-0A49DC5D065A}" destId="{9CA9946C-82E7-401C-ADFF-06124E193D81}" srcOrd="4" destOrd="0" presId="urn:microsoft.com/office/officeart/2008/layout/AlternatingHexagons"/>
    <dgm:cxn modelId="{B6653EA9-0138-4C5F-8B9D-C18A1D2F6B3A}" type="presParOf" srcId="{9CA9946C-82E7-401C-ADFF-06124E193D81}" destId="{33E500E4-929F-4185-8851-135C05E22E13}" srcOrd="0" destOrd="0" presId="urn:microsoft.com/office/officeart/2008/layout/AlternatingHexagons"/>
    <dgm:cxn modelId="{CF318D8D-1669-4C49-B959-2A32BA267CD2}" type="presParOf" srcId="{9CA9946C-82E7-401C-ADFF-06124E193D81}" destId="{9B74F592-0C7F-4683-AE93-964B143A9AD0}" srcOrd="1" destOrd="0" presId="urn:microsoft.com/office/officeart/2008/layout/AlternatingHexagons"/>
    <dgm:cxn modelId="{17348154-CEC6-4109-936A-51C01567C5FD}" type="presParOf" srcId="{9CA9946C-82E7-401C-ADFF-06124E193D81}" destId="{521A41FB-00C5-4D44-97E7-778EB564881B}" srcOrd="2" destOrd="0" presId="urn:microsoft.com/office/officeart/2008/layout/AlternatingHexagons"/>
    <dgm:cxn modelId="{F01FE800-5021-466A-9F9A-0573C986DF0B}" type="presParOf" srcId="{9CA9946C-82E7-401C-ADFF-06124E193D81}" destId="{52D2900E-ED6D-4D5E-BEC5-CEC8DC3E7236}" srcOrd="3" destOrd="0" presId="urn:microsoft.com/office/officeart/2008/layout/AlternatingHexagons"/>
    <dgm:cxn modelId="{F76B1494-3FB9-4AB4-8077-15FAF2AC18F4}" type="presParOf" srcId="{9CA9946C-82E7-401C-ADFF-06124E193D81}" destId="{AC20A8FF-FADA-49EB-A87D-540B6882150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E4484C-952C-4B1E-97B1-F0ADEC5BF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3F3D6-73CC-465A-8804-7034EEE8048E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Accident Insurance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0C6929CD-DAC2-44B7-858A-16EB19CAD8C0}" type="parTrans" cxnId="{97805C8B-9244-4572-8D75-7B6F8685583B}">
      <dgm:prSet/>
      <dgm:spPr/>
      <dgm:t>
        <a:bodyPr/>
        <a:lstStyle/>
        <a:p>
          <a:endParaRPr lang="en-US"/>
        </a:p>
      </dgm:t>
    </dgm:pt>
    <dgm:pt modelId="{69D9639A-FC5F-410E-A710-A87DFED9DFF0}" type="sibTrans" cxnId="{97805C8B-9244-4572-8D75-7B6F8685583B}">
      <dgm:prSet/>
      <dgm:spPr/>
      <dgm:t>
        <a:bodyPr/>
        <a:lstStyle/>
        <a:p>
          <a:endParaRPr lang="en-US"/>
        </a:p>
      </dgm:t>
    </dgm:pt>
    <dgm:pt modelId="{8F8729FF-D665-4595-B49A-2C3F754884D6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Designed to pay benefits directly to the insured for a covered accident .</a:t>
          </a:r>
        </a:p>
      </dgm:t>
    </dgm:pt>
    <dgm:pt modelId="{BC12EEA2-FEDF-46C8-AF46-EA14ADC6136C}" type="sibTrans" cxnId="{2D776D65-39C5-40EA-B2BB-CF6CBE1333D2}">
      <dgm:prSet/>
      <dgm:spPr/>
      <dgm:t>
        <a:bodyPr/>
        <a:lstStyle/>
        <a:p>
          <a:endParaRPr lang="en-US"/>
        </a:p>
      </dgm:t>
    </dgm:pt>
    <dgm:pt modelId="{34D3F912-77CF-45D1-935D-9B372FA78729}" type="parTrans" cxnId="{2D776D65-39C5-40EA-B2BB-CF6CBE1333D2}">
      <dgm:prSet/>
      <dgm:spPr/>
      <dgm:t>
        <a:bodyPr/>
        <a:lstStyle/>
        <a:p>
          <a:endParaRPr lang="en-US"/>
        </a:p>
      </dgm:t>
    </dgm:pt>
    <dgm:pt modelId="{FA20FB65-841E-465B-ABAC-2E581A09B788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Enhanced Benefits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6B8DF59B-0930-4961-A12E-D8B6689E9C58}" type="parTrans" cxnId="{A9434F8F-234C-46FF-963F-B4E258F8ED71}">
      <dgm:prSet/>
      <dgm:spPr/>
      <dgm:t>
        <a:bodyPr/>
        <a:lstStyle/>
        <a:p>
          <a:endParaRPr lang="en-US"/>
        </a:p>
      </dgm:t>
    </dgm:pt>
    <dgm:pt modelId="{70150208-D54C-4356-B0B0-26914C909B76}" type="sibTrans" cxnId="{A9434F8F-234C-46FF-963F-B4E258F8ED71}">
      <dgm:prSet/>
      <dgm:spPr/>
      <dgm:t>
        <a:bodyPr/>
        <a:lstStyle/>
        <a:p>
          <a:endParaRPr lang="en-US"/>
        </a:p>
      </dgm:t>
    </dgm:pt>
    <dgm:pt modelId="{DAE02965-E007-4BA0-B4F2-38D47766BE8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Wellness Benefits</a:t>
          </a:r>
        </a:p>
      </dgm:t>
    </dgm:pt>
    <dgm:pt modelId="{846D4099-8550-4E9A-8F01-C6F852EB49C9}" type="parTrans" cxnId="{BACA6C7F-8A18-4261-8DE9-3440698877AE}">
      <dgm:prSet/>
      <dgm:spPr/>
      <dgm:t>
        <a:bodyPr/>
        <a:lstStyle/>
        <a:p>
          <a:endParaRPr lang="en-US"/>
        </a:p>
      </dgm:t>
    </dgm:pt>
    <dgm:pt modelId="{F1FB1916-93A6-4207-8088-D1ECD3542520}" type="sibTrans" cxnId="{BACA6C7F-8A18-4261-8DE9-3440698877AE}">
      <dgm:prSet/>
      <dgm:spPr/>
      <dgm:t>
        <a:bodyPr/>
        <a:lstStyle/>
        <a:p>
          <a:endParaRPr lang="en-US"/>
        </a:p>
      </dgm:t>
    </dgm:pt>
    <dgm:pt modelId="{2CE7D95C-A5AB-4B6E-9356-A15E010DE63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Insured can use the monies to help defray the cost of out-of-pocket expenses such as co-pays &amp; coinsurance.</a:t>
          </a:r>
        </a:p>
      </dgm:t>
    </dgm:pt>
    <dgm:pt modelId="{8B90EEB2-70A0-4CAE-9688-AE5B2401D82D}" type="parTrans" cxnId="{1AC741EF-07A7-43F7-935B-6A17580721F7}">
      <dgm:prSet/>
      <dgm:spPr/>
      <dgm:t>
        <a:bodyPr/>
        <a:lstStyle/>
        <a:p>
          <a:endParaRPr lang="en-US"/>
        </a:p>
      </dgm:t>
    </dgm:pt>
    <dgm:pt modelId="{D453CA46-2B07-480E-BD24-BCE2E70F9F87}" type="sibTrans" cxnId="{1AC741EF-07A7-43F7-935B-6A17580721F7}">
      <dgm:prSet/>
      <dgm:spPr/>
      <dgm:t>
        <a:bodyPr/>
        <a:lstStyle/>
        <a:p>
          <a:endParaRPr lang="en-US"/>
        </a:p>
      </dgm:t>
    </dgm:pt>
    <dgm:pt modelId="{51F01F32-333D-4397-B45A-C0EBCD0C6C05}">
      <dgm:prSet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Common Benefits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D7DBB04B-E98F-40EB-9019-8A4C5B1A542C}" type="parTrans" cxnId="{71C05499-5E41-47FB-9A00-FB8E9C4BAE16}">
      <dgm:prSet/>
      <dgm:spPr/>
      <dgm:t>
        <a:bodyPr/>
        <a:lstStyle/>
        <a:p>
          <a:endParaRPr lang="en-US"/>
        </a:p>
      </dgm:t>
    </dgm:pt>
    <dgm:pt modelId="{495E6253-2263-4393-BC66-ED6D7A1950C7}" type="sibTrans" cxnId="{71C05499-5E41-47FB-9A00-FB8E9C4BAE16}">
      <dgm:prSet/>
      <dgm:spPr/>
      <dgm:t>
        <a:bodyPr/>
        <a:lstStyle/>
        <a:p>
          <a:endParaRPr lang="en-US"/>
        </a:p>
      </dgm:t>
    </dgm:pt>
    <dgm:pt modelId="{98FCD353-745F-4B07-9A36-15B3BD18FD86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Hospital Admission &amp; Confinement</a:t>
          </a:r>
        </a:p>
      </dgm:t>
    </dgm:pt>
    <dgm:pt modelId="{379996C4-42B0-4E04-8A3C-896A53BCC2F9}" type="parTrans" cxnId="{D785D2FB-00F5-4529-BB04-6FF904122BB6}">
      <dgm:prSet/>
      <dgm:spPr/>
      <dgm:t>
        <a:bodyPr/>
        <a:lstStyle/>
        <a:p>
          <a:endParaRPr lang="en-US"/>
        </a:p>
      </dgm:t>
    </dgm:pt>
    <dgm:pt modelId="{D1A8B3D6-DCD8-47DB-A604-D456B88FB420}" type="sibTrans" cxnId="{D785D2FB-00F5-4529-BB04-6FF904122BB6}">
      <dgm:prSet/>
      <dgm:spPr/>
      <dgm:t>
        <a:bodyPr/>
        <a:lstStyle/>
        <a:p>
          <a:endParaRPr lang="en-US"/>
        </a:p>
      </dgm:t>
    </dgm:pt>
    <dgm:pt modelId="{D1830E8C-5FA1-4CC5-813D-EB5AF9D80F15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Intensive Care benefits</a:t>
          </a:r>
        </a:p>
      </dgm:t>
    </dgm:pt>
    <dgm:pt modelId="{D3E5DB46-7F5A-449C-A1D1-A5F5230CF2BB}" type="parTrans" cxnId="{E751BE95-3960-4141-B5B0-2BB02BCF8B68}">
      <dgm:prSet/>
      <dgm:spPr/>
      <dgm:t>
        <a:bodyPr/>
        <a:lstStyle/>
        <a:p>
          <a:endParaRPr lang="en-US"/>
        </a:p>
      </dgm:t>
    </dgm:pt>
    <dgm:pt modelId="{E1856CA2-D065-4ECF-A5EB-A38A5CB11D89}" type="sibTrans" cxnId="{E751BE95-3960-4141-B5B0-2BB02BCF8B68}">
      <dgm:prSet/>
      <dgm:spPr/>
      <dgm:t>
        <a:bodyPr/>
        <a:lstStyle/>
        <a:p>
          <a:endParaRPr lang="en-US"/>
        </a:p>
      </dgm:t>
    </dgm:pt>
    <dgm:pt modelId="{D8B1DFF6-9ED4-435C-BCF6-944251A23EFF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Outpatient Care benefits</a:t>
          </a:r>
        </a:p>
      </dgm:t>
    </dgm:pt>
    <dgm:pt modelId="{688E4621-D69C-41D3-A057-D0F113BCAC63}" type="parTrans" cxnId="{98BF42E4-BC26-4AC0-99E8-D09810778F66}">
      <dgm:prSet/>
      <dgm:spPr/>
      <dgm:t>
        <a:bodyPr/>
        <a:lstStyle/>
        <a:p>
          <a:endParaRPr lang="en-US"/>
        </a:p>
      </dgm:t>
    </dgm:pt>
    <dgm:pt modelId="{B6FF0C82-0C1A-4C76-971C-83342BD3329C}" type="sibTrans" cxnId="{98BF42E4-BC26-4AC0-99E8-D09810778F66}">
      <dgm:prSet/>
      <dgm:spPr/>
      <dgm:t>
        <a:bodyPr/>
        <a:lstStyle/>
        <a:p>
          <a:endParaRPr lang="en-US"/>
        </a:p>
      </dgm:t>
    </dgm:pt>
    <dgm:pt modelId="{C034D2E0-EA74-4368-AEC0-0B436583DAA0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Physician Care</a:t>
          </a:r>
        </a:p>
      </dgm:t>
    </dgm:pt>
    <dgm:pt modelId="{DC1A82FD-B97A-43D3-BE55-061DA062E43C}" type="parTrans" cxnId="{66E5437E-1322-4BC8-AD99-D6FCFA3916A8}">
      <dgm:prSet/>
      <dgm:spPr/>
      <dgm:t>
        <a:bodyPr/>
        <a:lstStyle/>
        <a:p>
          <a:endParaRPr lang="en-US"/>
        </a:p>
      </dgm:t>
    </dgm:pt>
    <dgm:pt modelId="{676D0DFD-8683-4B6B-A4AB-B87D9835C709}" type="sibTrans" cxnId="{66E5437E-1322-4BC8-AD99-D6FCFA3916A8}">
      <dgm:prSet/>
      <dgm:spPr/>
      <dgm:t>
        <a:bodyPr/>
        <a:lstStyle/>
        <a:p>
          <a:endParaRPr lang="en-US"/>
        </a:p>
      </dgm:t>
    </dgm:pt>
    <dgm:pt modelId="{F8230B1E-7DD8-4566-AD61-CF134CEAE889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Lump Sum Injury Benefits</a:t>
          </a:r>
        </a:p>
      </dgm:t>
    </dgm:pt>
    <dgm:pt modelId="{F510E4FA-30A3-4121-BB3C-CC22530311FB}" type="parTrans" cxnId="{4FF6357C-9FAD-4713-A4EC-5F63B2BAC4D5}">
      <dgm:prSet/>
      <dgm:spPr/>
      <dgm:t>
        <a:bodyPr/>
        <a:lstStyle/>
        <a:p>
          <a:endParaRPr lang="en-US"/>
        </a:p>
      </dgm:t>
    </dgm:pt>
    <dgm:pt modelId="{3C4FDEB7-E91A-4883-A196-568F168D6B52}" type="sibTrans" cxnId="{4FF6357C-9FAD-4713-A4EC-5F63B2BAC4D5}">
      <dgm:prSet/>
      <dgm:spPr/>
      <dgm:t>
        <a:bodyPr/>
        <a:lstStyle/>
        <a:p>
          <a:endParaRPr lang="en-US"/>
        </a:p>
      </dgm:t>
    </dgm:pt>
    <dgm:pt modelId="{EBA53658-1E9E-4A55-86E9-4CF03667919A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Sickness Hospital Rider</a:t>
          </a:r>
        </a:p>
      </dgm:t>
    </dgm:pt>
    <dgm:pt modelId="{477B89E7-BBB9-4FE6-9FE6-D769EE87D29C}" type="parTrans" cxnId="{FBA69119-A4BC-4EBF-A9A8-83422F5F6FFB}">
      <dgm:prSet/>
      <dgm:spPr/>
      <dgm:t>
        <a:bodyPr/>
        <a:lstStyle/>
        <a:p>
          <a:endParaRPr lang="en-US"/>
        </a:p>
      </dgm:t>
    </dgm:pt>
    <dgm:pt modelId="{4EEC4AF2-77A0-4DCE-A10C-12AA604A4EB3}" type="sibTrans" cxnId="{FBA69119-A4BC-4EBF-A9A8-83422F5F6FFB}">
      <dgm:prSet/>
      <dgm:spPr/>
      <dgm:t>
        <a:bodyPr/>
        <a:lstStyle/>
        <a:p>
          <a:endParaRPr lang="en-US"/>
        </a:p>
      </dgm:t>
    </dgm:pt>
    <dgm:pt modelId="{CA1DBD20-1885-4C4E-89E9-A5096484F951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Durable Medical Supplies</a:t>
          </a:r>
        </a:p>
      </dgm:t>
    </dgm:pt>
    <dgm:pt modelId="{E901B7D6-0E4B-4F8D-BDDC-D80383981A50}" type="parTrans" cxnId="{822F1E69-7987-4B8B-9A88-F1E343E0EA3A}">
      <dgm:prSet/>
      <dgm:spPr/>
      <dgm:t>
        <a:bodyPr/>
        <a:lstStyle/>
        <a:p>
          <a:endParaRPr lang="en-US"/>
        </a:p>
      </dgm:t>
    </dgm:pt>
    <dgm:pt modelId="{21A4ABE6-7EC9-4D09-9189-1F833FBB0FDC}" type="sibTrans" cxnId="{822F1E69-7987-4B8B-9A88-F1E343E0EA3A}">
      <dgm:prSet/>
      <dgm:spPr/>
      <dgm:t>
        <a:bodyPr/>
        <a:lstStyle/>
        <a:p>
          <a:endParaRPr lang="en-US"/>
        </a:p>
      </dgm:t>
    </dgm:pt>
    <dgm:pt modelId="{8CAB3F92-81E1-432C-91BD-58FEF77E61C9}">
      <dgm:prSet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Surgical Benefits</a:t>
          </a:r>
        </a:p>
      </dgm:t>
    </dgm:pt>
    <dgm:pt modelId="{520F56DE-E064-4C53-833C-39B4B3F3263F}" type="parTrans" cxnId="{492A3AA1-42AE-4D83-ADB0-CA03C8807DB8}">
      <dgm:prSet/>
      <dgm:spPr/>
      <dgm:t>
        <a:bodyPr/>
        <a:lstStyle/>
        <a:p>
          <a:endParaRPr lang="en-US"/>
        </a:p>
      </dgm:t>
    </dgm:pt>
    <dgm:pt modelId="{90ACF099-0EC1-4365-ACC9-E48F0A6D2C47}" type="sibTrans" cxnId="{492A3AA1-42AE-4D83-ADB0-CA03C8807DB8}">
      <dgm:prSet/>
      <dgm:spPr/>
      <dgm:t>
        <a:bodyPr/>
        <a:lstStyle/>
        <a:p>
          <a:endParaRPr lang="en-US"/>
        </a:p>
      </dgm:t>
    </dgm:pt>
    <dgm:pt modelId="{75B1CCF0-1AC2-4BA7-8646-0E6F8C500A59}" type="pres">
      <dgm:prSet presAssocID="{79E4484C-952C-4B1E-97B1-F0ADEC5BFB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679C9-1C97-4041-A959-62BBE7A0BC8C}" type="pres">
      <dgm:prSet presAssocID="{6873F3D6-73CC-465A-8804-7034EEE8048E}" presName="node" presStyleLbl="node1" presStyleIdx="0" presStyleCnt="3" custScaleX="148917" custLinFactNeighborX="-39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A0CD-3DA0-491E-929D-26557D3E865B}" type="pres">
      <dgm:prSet presAssocID="{69D9639A-FC5F-410E-A710-A87DFED9DFF0}" presName="sibTrans" presStyleCnt="0"/>
      <dgm:spPr/>
    </dgm:pt>
    <dgm:pt modelId="{D8A5C513-B33F-40B7-90EF-FDEB7A294888}" type="pres">
      <dgm:prSet presAssocID="{51F01F32-333D-4397-B45A-C0EBCD0C6C05}" presName="node" presStyleLbl="node1" presStyleIdx="1" presStyleCnt="3" custScaleX="146178" custScaleY="94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EDDDE-724B-4B43-85D7-71AAD3A79853}" type="pres">
      <dgm:prSet presAssocID="{495E6253-2263-4393-BC66-ED6D7A1950C7}" presName="sibTrans" presStyleCnt="0"/>
      <dgm:spPr/>
    </dgm:pt>
    <dgm:pt modelId="{24CD7BB4-D754-4E2B-A8C3-182731356BDA}" type="pres">
      <dgm:prSet presAssocID="{FA20FB65-841E-465B-ABAC-2E581A09B788}" presName="node" presStyleLbl="node1" presStyleIdx="2" presStyleCnt="3" custScaleX="139957" custScaleY="88889" custLinFactNeighborX="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23AD87-720C-4A72-830F-272D1B0ED086}" type="presOf" srcId="{CA1DBD20-1885-4C4E-89E9-A5096484F951}" destId="{24CD7BB4-D754-4E2B-A8C3-182731356BDA}" srcOrd="0" destOrd="2" presId="urn:microsoft.com/office/officeart/2005/8/layout/hList6"/>
    <dgm:cxn modelId="{9CA88CD6-6DC6-4C3E-A150-BBCA25DC92C0}" type="presOf" srcId="{F8230B1E-7DD8-4566-AD61-CF134CEAE889}" destId="{24CD7BB4-D754-4E2B-A8C3-182731356BDA}" srcOrd="0" destOrd="3" presId="urn:microsoft.com/office/officeart/2005/8/layout/hList6"/>
    <dgm:cxn modelId="{BACA6C7F-8A18-4261-8DE9-3440698877AE}" srcId="{FA20FB65-841E-465B-ABAC-2E581A09B788}" destId="{DAE02965-E007-4BA0-B4F2-38D47766BE8B}" srcOrd="0" destOrd="0" parTransId="{846D4099-8550-4E9A-8F01-C6F852EB49C9}" sibTransId="{F1FB1916-93A6-4207-8088-D1ECD3542520}"/>
    <dgm:cxn modelId="{C791EA42-03CA-4409-B296-078D8D78E7EB}" type="presOf" srcId="{98FCD353-745F-4B07-9A36-15B3BD18FD86}" destId="{D8A5C513-B33F-40B7-90EF-FDEB7A294888}" srcOrd="0" destOrd="1" presId="urn:microsoft.com/office/officeart/2005/8/layout/hList6"/>
    <dgm:cxn modelId="{66E5437E-1322-4BC8-AD99-D6FCFA3916A8}" srcId="{51F01F32-333D-4397-B45A-C0EBCD0C6C05}" destId="{C034D2E0-EA74-4368-AEC0-0B436583DAA0}" srcOrd="4" destOrd="0" parTransId="{DC1A82FD-B97A-43D3-BE55-061DA062E43C}" sibTransId="{676D0DFD-8683-4B6B-A4AB-B87D9835C709}"/>
    <dgm:cxn modelId="{1A2C5478-92CC-4A57-A973-C69D7D2BD3B2}" type="presOf" srcId="{FA20FB65-841E-465B-ABAC-2E581A09B788}" destId="{24CD7BB4-D754-4E2B-A8C3-182731356BDA}" srcOrd="0" destOrd="0" presId="urn:microsoft.com/office/officeart/2005/8/layout/hList6"/>
    <dgm:cxn modelId="{E751BE95-3960-4141-B5B0-2BB02BCF8B68}" srcId="{51F01F32-333D-4397-B45A-C0EBCD0C6C05}" destId="{D1830E8C-5FA1-4CC5-813D-EB5AF9D80F15}" srcOrd="1" destOrd="0" parTransId="{D3E5DB46-7F5A-449C-A1D1-A5F5230CF2BB}" sibTransId="{E1856CA2-D065-4ECF-A5EB-A38A5CB11D89}"/>
    <dgm:cxn modelId="{B12E5EE1-C79F-4D9E-B1BA-21B60219CB15}" type="presOf" srcId="{8F8729FF-D665-4595-B49A-2C3F754884D6}" destId="{CAF679C9-1C97-4041-A959-62BBE7A0BC8C}" srcOrd="0" destOrd="1" presId="urn:microsoft.com/office/officeart/2005/8/layout/hList6"/>
    <dgm:cxn modelId="{1AC741EF-07A7-43F7-935B-6A17580721F7}" srcId="{6873F3D6-73CC-465A-8804-7034EEE8048E}" destId="{2CE7D95C-A5AB-4B6E-9356-A15E010DE63B}" srcOrd="1" destOrd="0" parTransId="{8B90EEB2-70A0-4CAE-9688-AE5B2401D82D}" sibTransId="{D453CA46-2B07-480E-BD24-BCE2E70F9F87}"/>
    <dgm:cxn modelId="{A54573D1-DF0B-4881-80EE-0A53694DF418}" type="presOf" srcId="{C034D2E0-EA74-4368-AEC0-0B436583DAA0}" destId="{D8A5C513-B33F-40B7-90EF-FDEB7A294888}" srcOrd="0" destOrd="5" presId="urn:microsoft.com/office/officeart/2005/8/layout/hList6"/>
    <dgm:cxn modelId="{822F1E69-7987-4B8B-9A88-F1E343E0EA3A}" srcId="{FA20FB65-841E-465B-ABAC-2E581A09B788}" destId="{CA1DBD20-1885-4C4E-89E9-A5096484F951}" srcOrd="1" destOrd="0" parTransId="{E901B7D6-0E4B-4F8D-BDDC-D80383981A50}" sibTransId="{21A4ABE6-7EC9-4D09-9189-1F833FBB0FDC}"/>
    <dgm:cxn modelId="{7F52A078-9FF6-4896-A949-D88524FF466E}" type="presOf" srcId="{EBA53658-1E9E-4A55-86E9-4CF03667919A}" destId="{24CD7BB4-D754-4E2B-A8C3-182731356BDA}" srcOrd="0" destOrd="4" presId="urn:microsoft.com/office/officeart/2005/8/layout/hList6"/>
    <dgm:cxn modelId="{492A3AA1-42AE-4D83-ADB0-CA03C8807DB8}" srcId="{51F01F32-333D-4397-B45A-C0EBCD0C6C05}" destId="{8CAB3F92-81E1-432C-91BD-58FEF77E61C9}" srcOrd="2" destOrd="0" parTransId="{520F56DE-E064-4C53-833C-39B4B3F3263F}" sibTransId="{90ACF099-0EC1-4365-ACC9-E48F0A6D2C47}"/>
    <dgm:cxn modelId="{D785D2FB-00F5-4529-BB04-6FF904122BB6}" srcId="{51F01F32-333D-4397-B45A-C0EBCD0C6C05}" destId="{98FCD353-745F-4B07-9A36-15B3BD18FD86}" srcOrd="0" destOrd="0" parTransId="{379996C4-42B0-4E04-8A3C-896A53BCC2F9}" sibTransId="{D1A8B3D6-DCD8-47DB-A604-D456B88FB420}"/>
    <dgm:cxn modelId="{A9434F8F-234C-46FF-963F-B4E258F8ED71}" srcId="{79E4484C-952C-4B1E-97B1-F0ADEC5BFBD6}" destId="{FA20FB65-841E-465B-ABAC-2E581A09B788}" srcOrd="2" destOrd="0" parTransId="{6B8DF59B-0930-4961-A12E-D8B6689E9C58}" sibTransId="{70150208-D54C-4356-B0B0-26914C909B76}"/>
    <dgm:cxn modelId="{71C05499-5E41-47FB-9A00-FB8E9C4BAE16}" srcId="{79E4484C-952C-4B1E-97B1-F0ADEC5BFBD6}" destId="{51F01F32-333D-4397-B45A-C0EBCD0C6C05}" srcOrd="1" destOrd="0" parTransId="{D7DBB04B-E98F-40EB-9019-8A4C5B1A542C}" sibTransId="{495E6253-2263-4393-BC66-ED6D7A1950C7}"/>
    <dgm:cxn modelId="{0DABDF67-4A54-47F4-8B1C-8B651C3DD6A0}" type="presOf" srcId="{D1830E8C-5FA1-4CC5-813D-EB5AF9D80F15}" destId="{D8A5C513-B33F-40B7-90EF-FDEB7A294888}" srcOrd="0" destOrd="2" presId="urn:microsoft.com/office/officeart/2005/8/layout/hList6"/>
    <dgm:cxn modelId="{FBA69119-A4BC-4EBF-A9A8-83422F5F6FFB}" srcId="{FA20FB65-841E-465B-ABAC-2E581A09B788}" destId="{EBA53658-1E9E-4A55-86E9-4CF03667919A}" srcOrd="3" destOrd="0" parTransId="{477B89E7-BBB9-4FE6-9FE6-D769EE87D29C}" sibTransId="{4EEC4AF2-77A0-4DCE-A10C-12AA604A4EB3}"/>
    <dgm:cxn modelId="{68C4E769-DF8B-483E-AD61-564F96FABFE1}" type="presOf" srcId="{D8B1DFF6-9ED4-435C-BCF6-944251A23EFF}" destId="{D8A5C513-B33F-40B7-90EF-FDEB7A294888}" srcOrd="0" destOrd="4" presId="urn:microsoft.com/office/officeart/2005/8/layout/hList6"/>
    <dgm:cxn modelId="{4FF6357C-9FAD-4713-A4EC-5F63B2BAC4D5}" srcId="{FA20FB65-841E-465B-ABAC-2E581A09B788}" destId="{F8230B1E-7DD8-4566-AD61-CF134CEAE889}" srcOrd="2" destOrd="0" parTransId="{F510E4FA-30A3-4121-BB3C-CC22530311FB}" sibTransId="{3C4FDEB7-E91A-4883-A196-568F168D6B52}"/>
    <dgm:cxn modelId="{2479C50C-24AD-4191-B5CD-C3B5B34DFC97}" type="presOf" srcId="{6873F3D6-73CC-465A-8804-7034EEE8048E}" destId="{CAF679C9-1C97-4041-A959-62BBE7A0BC8C}" srcOrd="0" destOrd="0" presId="urn:microsoft.com/office/officeart/2005/8/layout/hList6"/>
    <dgm:cxn modelId="{73C33236-999A-4799-A210-31937E90DFDD}" type="presOf" srcId="{51F01F32-333D-4397-B45A-C0EBCD0C6C05}" destId="{D8A5C513-B33F-40B7-90EF-FDEB7A294888}" srcOrd="0" destOrd="0" presId="urn:microsoft.com/office/officeart/2005/8/layout/hList6"/>
    <dgm:cxn modelId="{98BF42E4-BC26-4AC0-99E8-D09810778F66}" srcId="{51F01F32-333D-4397-B45A-C0EBCD0C6C05}" destId="{D8B1DFF6-9ED4-435C-BCF6-944251A23EFF}" srcOrd="3" destOrd="0" parTransId="{688E4621-D69C-41D3-A057-D0F113BCAC63}" sibTransId="{B6FF0C82-0C1A-4C76-971C-83342BD3329C}"/>
    <dgm:cxn modelId="{C567E7C5-622A-4AF7-A723-555FC71315F6}" type="presOf" srcId="{79E4484C-952C-4B1E-97B1-F0ADEC5BFBD6}" destId="{75B1CCF0-1AC2-4BA7-8646-0E6F8C500A59}" srcOrd="0" destOrd="0" presId="urn:microsoft.com/office/officeart/2005/8/layout/hList6"/>
    <dgm:cxn modelId="{97805C8B-9244-4572-8D75-7B6F8685583B}" srcId="{79E4484C-952C-4B1E-97B1-F0ADEC5BFBD6}" destId="{6873F3D6-73CC-465A-8804-7034EEE8048E}" srcOrd="0" destOrd="0" parTransId="{0C6929CD-DAC2-44B7-858A-16EB19CAD8C0}" sibTransId="{69D9639A-FC5F-410E-A710-A87DFED9DFF0}"/>
    <dgm:cxn modelId="{0B29D7D8-7A0C-44FA-8C66-226DA66050C6}" type="presOf" srcId="{2CE7D95C-A5AB-4B6E-9356-A15E010DE63B}" destId="{CAF679C9-1C97-4041-A959-62BBE7A0BC8C}" srcOrd="0" destOrd="2" presId="urn:microsoft.com/office/officeart/2005/8/layout/hList6"/>
    <dgm:cxn modelId="{D70477AF-08AA-4718-9AB6-A35F60DB2A84}" type="presOf" srcId="{8CAB3F92-81E1-432C-91BD-58FEF77E61C9}" destId="{D8A5C513-B33F-40B7-90EF-FDEB7A294888}" srcOrd="0" destOrd="3" presId="urn:microsoft.com/office/officeart/2005/8/layout/hList6"/>
    <dgm:cxn modelId="{ED43773A-8D07-49FD-BAB0-7FC3D9EE037F}" type="presOf" srcId="{DAE02965-E007-4BA0-B4F2-38D47766BE8B}" destId="{24CD7BB4-D754-4E2B-A8C3-182731356BDA}" srcOrd="0" destOrd="1" presId="urn:microsoft.com/office/officeart/2005/8/layout/hList6"/>
    <dgm:cxn modelId="{2D776D65-39C5-40EA-B2BB-CF6CBE1333D2}" srcId="{6873F3D6-73CC-465A-8804-7034EEE8048E}" destId="{8F8729FF-D665-4595-B49A-2C3F754884D6}" srcOrd="0" destOrd="0" parTransId="{34D3F912-77CF-45D1-935D-9B372FA78729}" sibTransId="{BC12EEA2-FEDF-46C8-AF46-EA14ADC6136C}"/>
    <dgm:cxn modelId="{EF7727BD-8EA5-45E2-85F9-B85B66C3A211}" type="presParOf" srcId="{75B1CCF0-1AC2-4BA7-8646-0E6F8C500A59}" destId="{CAF679C9-1C97-4041-A959-62BBE7A0BC8C}" srcOrd="0" destOrd="0" presId="urn:microsoft.com/office/officeart/2005/8/layout/hList6"/>
    <dgm:cxn modelId="{78D1855A-0865-4FBD-8EE0-C95F6DE04CBA}" type="presParOf" srcId="{75B1CCF0-1AC2-4BA7-8646-0E6F8C500A59}" destId="{1D0BA0CD-3DA0-491E-929D-26557D3E865B}" srcOrd="1" destOrd="0" presId="urn:microsoft.com/office/officeart/2005/8/layout/hList6"/>
    <dgm:cxn modelId="{2BFF46CD-15A2-44B2-B62C-CC2743C28D47}" type="presParOf" srcId="{75B1CCF0-1AC2-4BA7-8646-0E6F8C500A59}" destId="{D8A5C513-B33F-40B7-90EF-FDEB7A294888}" srcOrd="2" destOrd="0" presId="urn:microsoft.com/office/officeart/2005/8/layout/hList6"/>
    <dgm:cxn modelId="{5116D2E5-7179-4433-919C-4DCC26541BA6}" type="presParOf" srcId="{75B1CCF0-1AC2-4BA7-8646-0E6F8C500A59}" destId="{C73EDDDE-724B-4B43-85D7-71AAD3A79853}" srcOrd="3" destOrd="0" presId="urn:microsoft.com/office/officeart/2005/8/layout/hList6"/>
    <dgm:cxn modelId="{F4FB9A55-F8D4-4EF1-BE95-CD9A2EDD3239}" type="presParOf" srcId="{75B1CCF0-1AC2-4BA7-8646-0E6F8C500A59}" destId="{24CD7BB4-D754-4E2B-A8C3-182731356BD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D6A7F8-19F4-456D-BDA0-28E2A7F80ED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6CB8D0-423D-4C74-A194-0CE1CFE6346E}">
      <dgm:prSet phldrT="[Text]" custT="1"/>
      <dgm:spPr/>
      <dgm:t>
        <a:bodyPr/>
        <a:lstStyle/>
        <a:p>
          <a:r>
            <a:rPr lang="en-US" sz="1300" dirty="0" smtClean="0">
              <a:latin typeface="Arial Narrow" panose="020B0606020202030204" pitchFamily="34" charset="0"/>
            </a:rPr>
            <a:t>Each year, 2.6 million people are hospitalized due to accidents</a:t>
          </a:r>
          <a:endParaRPr lang="en-US" sz="1300" dirty="0">
            <a:latin typeface="Arial Narrow" panose="020B0606020202030204" pitchFamily="34" charset="0"/>
          </a:endParaRPr>
        </a:p>
      </dgm:t>
    </dgm:pt>
    <dgm:pt modelId="{3C742573-DF57-46AE-BA04-D97448515E04}" type="parTrans" cxnId="{2C7C2938-4D9C-49FF-928D-2651B6D46A45}">
      <dgm:prSet/>
      <dgm:spPr/>
      <dgm:t>
        <a:bodyPr/>
        <a:lstStyle/>
        <a:p>
          <a:endParaRPr lang="en-US"/>
        </a:p>
      </dgm:t>
    </dgm:pt>
    <dgm:pt modelId="{162E8A9D-ECB4-422B-9952-A0E36C920FDB}" type="sibTrans" cxnId="{2C7C2938-4D9C-49FF-928D-2651B6D46A45}">
      <dgm:prSet/>
      <dgm:spPr/>
      <dgm:t>
        <a:bodyPr/>
        <a:lstStyle/>
        <a:p>
          <a:endParaRPr lang="en-US" dirty="0"/>
        </a:p>
      </dgm:t>
    </dgm:pt>
    <dgm:pt modelId="{E3C7DEAB-FC97-49DE-9786-861E29D16857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</a:t>
          </a:r>
          <a:r>
            <a:rPr lang="en-US" sz="1400" dirty="0" smtClean="0">
              <a:latin typeface="Arial Narrow" panose="020B0606020202030204" pitchFamily="34" charset="0"/>
            </a:rPr>
            <a:t>Accidents can and do happen. Most accidents occur within 5 miles of your home. 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11652735-713A-4E49-8E20-118608FB0E7E}" type="parTrans" cxnId="{4D144191-CC67-433F-BF3A-A64C6ACBD628}">
      <dgm:prSet/>
      <dgm:spPr/>
      <dgm:t>
        <a:bodyPr/>
        <a:lstStyle/>
        <a:p>
          <a:endParaRPr lang="en-US"/>
        </a:p>
      </dgm:t>
    </dgm:pt>
    <dgm:pt modelId="{5CAB77BD-D1FC-4B18-88E2-A0BA708EB29B}" type="sibTrans" cxnId="{4D144191-CC67-433F-BF3A-A64C6ACBD628}">
      <dgm:prSet/>
      <dgm:spPr/>
      <dgm:t>
        <a:bodyPr/>
        <a:lstStyle/>
        <a:p>
          <a:endParaRPr lang="en-US"/>
        </a:p>
      </dgm:t>
    </dgm:pt>
    <dgm:pt modelId="{8BA4FCCC-4ECE-47B1-96EB-4A2B7291110F}">
      <dgm:prSet phldrT="[Text]" custT="1"/>
      <dgm:spPr/>
      <dgm:t>
        <a:bodyPr/>
        <a:lstStyle/>
        <a:p>
          <a:r>
            <a:rPr lang="en-US" sz="1300" dirty="0" smtClean="0">
              <a:latin typeface="Arial Narrow" panose="020B0606020202030204" pitchFamily="34" charset="0"/>
            </a:rPr>
            <a:t>Annually, 1 in 8 Americans seek medical attention due to an injury</a:t>
          </a:r>
          <a:endParaRPr lang="en-US" sz="1300" dirty="0">
            <a:latin typeface="Arial Narrow" panose="020B0606020202030204" pitchFamily="34" charset="0"/>
          </a:endParaRPr>
        </a:p>
      </dgm:t>
    </dgm:pt>
    <dgm:pt modelId="{2295AE8E-5E3B-4573-B92F-23BC032BC885}" type="parTrans" cxnId="{3B8FAF51-A6E7-4618-AB1A-EB16F2BA2E03}">
      <dgm:prSet/>
      <dgm:spPr/>
      <dgm:t>
        <a:bodyPr/>
        <a:lstStyle/>
        <a:p>
          <a:endParaRPr lang="en-US"/>
        </a:p>
      </dgm:t>
    </dgm:pt>
    <dgm:pt modelId="{8C5EC7EA-EEEE-4D5D-8943-AC771145E9F8}" type="sibTrans" cxnId="{3B8FAF51-A6E7-4618-AB1A-EB16F2BA2E03}">
      <dgm:prSet/>
      <dgm:spPr/>
      <dgm:t>
        <a:bodyPr/>
        <a:lstStyle/>
        <a:p>
          <a:endParaRPr lang="en-US" dirty="0"/>
        </a:p>
      </dgm:t>
    </dgm:pt>
    <dgm:pt modelId="{8F9043F3-712D-4785-B214-C0FF2D435B67}">
      <dgm:prSet phldrT="[Text]" custT="1"/>
      <dgm:spPr/>
      <dgm:t>
        <a:bodyPr/>
        <a:lstStyle/>
        <a:p>
          <a:pPr algn="l"/>
          <a:r>
            <a:rPr lang="en-US" sz="1400" b="1" dirty="0" smtClean="0">
              <a:latin typeface="Arial Narrow" panose="020B0606020202030204" pitchFamily="34" charset="0"/>
            </a:rPr>
            <a:t>Fact: </a:t>
          </a:r>
          <a:r>
            <a:rPr lang="en-US" sz="1400" dirty="0" smtClean="0">
              <a:latin typeface="Arial Narrow" panose="020B0606020202030204" pitchFamily="34" charset="0"/>
            </a:rPr>
            <a:t>Every year, there are approximately 11 deaths and 2,340 disabled due to an injury </a:t>
          </a:r>
          <a:r>
            <a:rPr lang="en-US" sz="1400" b="1" i="1" dirty="0" smtClean="0">
              <a:latin typeface="Arial Narrow" panose="020B0606020202030204" pitchFamily="34" charset="0"/>
            </a:rPr>
            <a:t>every hour!</a:t>
          </a:r>
          <a:endParaRPr lang="en-US" sz="1400" b="1" i="1" dirty="0">
            <a:latin typeface="Arial Narrow" panose="020B0606020202030204" pitchFamily="34" charset="0"/>
          </a:endParaRPr>
        </a:p>
      </dgm:t>
    </dgm:pt>
    <dgm:pt modelId="{7AA81F66-DCBD-4755-8D41-A2AED6B1BF4B}" type="parTrans" cxnId="{4E5DDAAB-506C-4778-A1A1-2A51F84B0A72}">
      <dgm:prSet/>
      <dgm:spPr/>
      <dgm:t>
        <a:bodyPr/>
        <a:lstStyle/>
        <a:p>
          <a:endParaRPr lang="en-US"/>
        </a:p>
      </dgm:t>
    </dgm:pt>
    <dgm:pt modelId="{E07FF0C6-B888-4E87-ABD9-0CAA707FBB7B}" type="sibTrans" cxnId="{4E5DDAAB-506C-4778-A1A1-2A51F84B0A72}">
      <dgm:prSet/>
      <dgm:spPr/>
      <dgm:t>
        <a:bodyPr/>
        <a:lstStyle/>
        <a:p>
          <a:endParaRPr lang="en-US"/>
        </a:p>
      </dgm:t>
    </dgm:pt>
    <dgm:pt modelId="{6F4EC773-4B92-47D9-A911-BAEC2D17234C}">
      <dgm:prSet phldrT="[Text]" custT="1"/>
      <dgm:spPr/>
      <dgm:t>
        <a:bodyPr/>
        <a:lstStyle/>
        <a:p>
          <a:r>
            <a:rPr lang="en-US" sz="1300" dirty="0" smtClean="0">
              <a:latin typeface="Arial Narrow" panose="020B0606020202030204" pitchFamily="34" charset="0"/>
            </a:rPr>
            <a:t>In a year, the cost of treating injuries totaled $512.4 billion or $5,000 per household</a:t>
          </a:r>
          <a:endParaRPr lang="en-US" sz="1300" dirty="0">
            <a:latin typeface="Arial Narrow" panose="020B0606020202030204" pitchFamily="34" charset="0"/>
          </a:endParaRPr>
        </a:p>
      </dgm:t>
    </dgm:pt>
    <dgm:pt modelId="{B34B5684-143A-401D-99E0-694538A8DEA0}" type="parTrans" cxnId="{3FDD1D00-11DA-4E22-9F10-5391E3AFBA0C}">
      <dgm:prSet/>
      <dgm:spPr/>
      <dgm:t>
        <a:bodyPr/>
        <a:lstStyle/>
        <a:p>
          <a:endParaRPr lang="en-US"/>
        </a:p>
      </dgm:t>
    </dgm:pt>
    <dgm:pt modelId="{A1E0CB39-BBEC-4042-AF59-31D89B616A57}" type="sibTrans" cxnId="{3FDD1D00-11DA-4E22-9F10-5391E3AFBA0C}">
      <dgm:prSet/>
      <dgm:spPr/>
      <dgm:t>
        <a:bodyPr/>
        <a:lstStyle/>
        <a:p>
          <a:endParaRPr lang="en-US" dirty="0"/>
        </a:p>
      </dgm:t>
    </dgm:pt>
    <dgm:pt modelId="{DEE8E78A-B655-4607-B634-DDFD346A44FF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dirty="0" smtClean="0">
              <a:latin typeface="Arial Narrow" panose="020B0606020202030204" pitchFamily="34" charset="0"/>
            </a:rPr>
            <a:t>Each year, 37.6 million Americans are treated in hospital emergency rooms for injuries. 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0E5CB756-5D5E-467A-BBDA-A3BC51DD1492}" type="parTrans" cxnId="{FF7C5B52-37B7-4370-98C8-608302BB8BFA}">
      <dgm:prSet/>
      <dgm:spPr/>
      <dgm:t>
        <a:bodyPr/>
        <a:lstStyle/>
        <a:p>
          <a:endParaRPr lang="en-US"/>
        </a:p>
      </dgm:t>
    </dgm:pt>
    <dgm:pt modelId="{BB9E5469-D1B9-40DB-87FA-9BF6AEEC900C}" type="sibTrans" cxnId="{FF7C5B52-37B7-4370-98C8-608302BB8BFA}">
      <dgm:prSet/>
      <dgm:spPr/>
      <dgm:t>
        <a:bodyPr/>
        <a:lstStyle/>
        <a:p>
          <a:endParaRPr lang="en-US"/>
        </a:p>
      </dgm:t>
    </dgm:pt>
    <dgm:pt modelId="{D603FA95-F851-4049-B359-0A49DC5D065A}" type="pres">
      <dgm:prSet presAssocID="{76D6A7F8-19F4-456D-BDA0-28E2A7F80ED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0B8237B-7A26-4C63-8B62-B27B30523E5A}" type="pres">
      <dgm:prSet presAssocID="{686CB8D0-423D-4C74-A194-0CE1CFE6346E}" presName="composite" presStyleCnt="0"/>
      <dgm:spPr/>
    </dgm:pt>
    <dgm:pt modelId="{7B0A212F-72A5-4EC9-81F3-2EB14E19D20F}" type="pres">
      <dgm:prSet presAssocID="{686CB8D0-423D-4C74-A194-0CE1CFE6346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FE7BA-279E-493B-8CAA-2A23AC1B6611}" type="pres">
      <dgm:prSet presAssocID="{686CB8D0-423D-4C74-A194-0CE1CFE6346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21316-A075-4C3F-95AA-9A4A9AAB0740}" type="pres">
      <dgm:prSet presAssocID="{686CB8D0-423D-4C74-A194-0CE1CFE6346E}" presName="BalanceSpacing" presStyleCnt="0"/>
      <dgm:spPr/>
    </dgm:pt>
    <dgm:pt modelId="{5019697B-57E1-4BA9-8B44-59FDF7FD396A}" type="pres">
      <dgm:prSet presAssocID="{686CB8D0-423D-4C74-A194-0CE1CFE6346E}" presName="BalanceSpacing1" presStyleCnt="0"/>
      <dgm:spPr/>
    </dgm:pt>
    <dgm:pt modelId="{02E157F5-50AB-40B6-9D79-DDD9A840EF37}" type="pres">
      <dgm:prSet presAssocID="{162E8A9D-ECB4-422B-9952-A0E36C920FDB}" presName="Accent1Text" presStyleLbl="node1" presStyleIdx="1" presStyleCnt="6"/>
      <dgm:spPr/>
      <dgm:t>
        <a:bodyPr/>
        <a:lstStyle/>
        <a:p>
          <a:endParaRPr lang="en-US"/>
        </a:p>
      </dgm:t>
    </dgm:pt>
    <dgm:pt modelId="{1CD172EE-E252-4D11-B120-702E912D1446}" type="pres">
      <dgm:prSet presAssocID="{162E8A9D-ECB4-422B-9952-A0E36C920FDB}" presName="spaceBetweenRectangles" presStyleCnt="0"/>
      <dgm:spPr/>
    </dgm:pt>
    <dgm:pt modelId="{572836AF-4EFA-485A-90B5-DC644A697568}" type="pres">
      <dgm:prSet presAssocID="{8BA4FCCC-4ECE-47B1-96EB-4A2B7291110F}" presName="composite" presStyleCnt="0"/>
      <dgm:spPr/>
    </dgm:pt>
    <dgm:pt modelId="{4E786C73-980D-4F3C-B777-1580CA902939}" type="pres">
      <dgm:prSet presAssocID="{8BA4FCCC-4ECE-47B1-96EB-4A2B7291110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2A93A-8030-450C-A5BC-F4929BC6320A}" type="pres">
      <dgm:prSet presAssocID="{8BA4FCCC-4ECE-47B1-96EB-4A2B7291110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39AD6-AE3F-42BC-BBAC-C5DB8827C3FB}" type="pres">
      <dgm:prSet presAssocID="{8BA4FCCC-4ECE-47B1-96EB-4A2B7291110F}" presName="BalanceSpacing" presStyleCnt="0"/>
      <dgm:spPr/>
    </dgm:pt>
    <dgm:pt modelId="{33C7AEAD-1CBB-486E-A6D7-64FEC1FEE6D7}" type="pres">
      <dgm:prSet presAssocID="{8BA4FCCC-4ECE-47B1-96EB-4A2B7291110F}" presName="BalanceSpacing1" presStyleCnt="0"/>
      <dgm:spPr/>
    </dgm:pt>
    <dgm:pt modelId="{44D03414-1F26-4968-A13D-A79111996D35}" type="pres">
      <dgm:prSet presAssocID="{8C5EC7EA-EEEE-4D5D-8943-AC771145E9F8}" presName="Accent1Text" presStyleLbl="node1" presStyleIdx="3" presStyleCnt="6"/>
      <dgm:spPr/>
      <dgm:t>
        <a:bodyPr/>
        <a:lstStyle/>
        <a:p>
          <a:endParaRPr lang="en-US"/>
        </a:p>
      </dgm:t>
    </dgm:pt>
    <dgm:pt modelId="{1F8D0A6B-C02D-4755-9E9F-9AA7831B047E}" type="pres">
      <dgm:prSet presAssocID="{8C5EC7EA-EEEE-4D5D-8943-AC771145E9F8}" presName="spaceBetweenRectangles" presStyleCnt="0"/>
      <dgm:spPr/>
    </dgm:pt>
    <dgm:pt modelId="{9CA9946C-82E7-401C-ADFF-06124E193D81}" type="pres">
      <dgm:prSet presAssocID="{6F4EC773-4B92-47D9-A911-BAEC2D17234C}" presName="composite" presStyleCnt="0"/>
      <dgm:spPr/>
    </dgm:pt>
    <dgm:pt modelId="{33E500E4-929F-4185-8851-135C05E22E13}" type="pres">
      <dgm:prSet presAssocID="{6F4EC773-4B92-47D9-A911-BAEC2D17234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4F592-0C7F-4683-AE93-964B143A9AD0}" type="pres">
      <dgm:prSet presAssocID="{6F4EC773-4B92-47D9-A911-BAEC2D17234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A41FB-00C5-4D44-97E7-778EB564881B}" type="pres">
      <dgm:prSet presAssocID="{6F4EC773-4B92-47D9-A911-BAEC2D17234C}" presName="BalanceSpacing" presStyleCnt="0"/>
      <dgm:spPr/>
    </dgm:pt>
    <dgm:pt modelId="{52D2900E-ED6D-4D5E-BEC5-CEC8DC3E7236}" type="pres">
      <dgm:prSet presAssocID="{6F4EC773-4B92-47D9-A911-BAEC2D17234C}" presName="BalanceSpacing1" presStyleCnt="0"/>
      <dgm:spPr/>
    </dgm:pt>
    <dgm:pt modelId="{AC20A8FF-FADA-49EB-A87D-540B68821506}" type="pres">
      <dgm:prSet presAssocID="{A1E0CB39-BBEC-4042-AF59-31D89B616A5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3B8FAF51-A6E7-4618-AB1A-EB16F2BA2E03}" srcId="{76D6A7F8-19F4-456D-BDA0-28E2A7F80ED9}" destId="{8BA4FCCC-4ECE-47B1-96EB-4A2B7291110F}" srcOrd="1" destOrd="0" parTransId="{2295AE8E-5E3B-4573-B92F-23BC032BC885}" sibTransId="{8C5EC7EA-EEEE-4D5D-8943-AC771145E9F8}"/>
    <dgm:cxn modelId="{1BA8EB94-F693-494F-AE78-BB350A047566}" type="presOf" srcId="{8BA4FCCC-4ECE-47B1-96EB-4A2B7291110F}" destId="{4E786C73-980D-4F3C-B777-1580CA902939}" srcOrd="0" destOrd="0" presId="urn:microsoft.com/office/officeart/2008/layout/AlternatingHexagons"/>
    <dgm:cxn modelId="{CF88EE5B-A9FE-4A6C-93BC-9CB332E6FCF9}" type="presOf" srcId="{6F4EC773-4B92-47D9-A911-BAEC2D17234C}" destId="{33E500E4-929F-4185-8851-135C05E22E13}" srcOrd="0" destOrd="0" presId="urn:microsoft.com/office/officeart/2008/layout/AlternatingHexagons"/>
    <dgm:cxn modelId="{E91D9B84-08BC-4945-BECD-237B05E02152}" type="presOf" srcId="{A1E0CB39-BBEC-4042-AF59-31D89B616A57}" destId="{AC20A8FF-FADA-49EB-A87D-540B68821506}" srcOrd="0" destOrd="0" presId="urn:microsoft.com/office/officeart/2008/layout/AlternatingHexagons"/>
    <dgm:cxn modelId="{6048C2EB-2A9C-4057-B59E-CB97EEF184AB}" type="presOf" srcId="{162E8A9D-ECB4-422B-9952-A0E36C920FDB}" destId="{02E157F5-50AB-40B6-9D79-DDD9A840EF37}" srcOrd="0" destOrd="0" presId="urn:microsoft.com/office/officeart/2008/layout/AlternatingHexagons"/>
    <dgm:cxn modelId="{AFC74570-4F18-4170-9AF9-C99B85A29D7B}" type="presOf" srcId="{686CB8D0-423D-4C74-A194-0CE1CFE6346E}" destId="{7B0A212F-72A5-4EC9-81F3-2EB14E19D20F}" srcOrd="0" destOrd="0" presId="urn:microsoft.com/office/officeart/2008/layout/AlternatingHexagons"/>
    <dgm:cxn modelId="{3FDD1D00-11DA-4E22-9F10-5391E3AFBA0C}" srcId="{76D6A7F8-19F4-456D-BDA0-28E2A7F80ED9}" destId="{6F4EC773-4B92-47D9-A911-BAEC2D17234C}" srcOrd="2" destOrd="0" parTransId="{B34B5684-143A-401D-99E0-694538A8DEA0}" sibTransId="{A1E0CB39-BBEC-4042-AF59-31D89B616A57}"/>
    <dgm:cxn modelId="{9DF868C6-51CC-4A3C-B589-837390CA8CF2}" type="presOf" srcId="{DEE8E78A-B655-4607-B634-DDFD346A44FF}" destId="{9B74F592-0C7F-4683-AE93-964B143A9AD0}" srcOrd="0" destOrd="0" presId="urn:microsoft.com/office/officeart/2008/layout/AlternatingHexagons"/>
    <dgm:cxn modelId="{2C7C2938-4D9C-49FF-928D-2651B6D46A45}" srcId="{76D6A7F8-19F4-456D-BDA0-28E2A7F80ED9}" destId="{686CB8D0-423D-4C74-A194-0CE1CFE6346E}" srcOrd="0" destOrd="0" parTransId="{3C742573-DF57-46AE-BA04-D97448515E04}" sibTransId="{162E8A9D-ECB4-422B-9952-A0E36C920FDB}"/>
    <dgm:cxn modelId="{FF7C5B52-37B7-4370-98C8-608302BB8BFA}" srcId="{6F4EC773-4B92-47D9-A911-BAEC2D17234C}" destId="{DEE8E78A-B655-4607-B634-DDFD346A44FF}" srcOrd="0" destOrd="0" parTransId="{0E5CB756-5D5E-467A-BBDA-A3BC51DD1492}" sibTransId="{BB9E5469-D1B9-40DB-87FA-9BF6AEEC900C}"/>
    <dgm:cxn modelId="{4D144191-CC67-433F-BF3A-A64C6ACBD628}" srcId="{686CB8D0-423D-4C74-A194-0CE1CFE6346E}" destId="{E3C7DEAB-FC97-49DE-9786-861E29D16857}" srcOrd="0" destOrd="0" parTransId="{11652735-713A-4E49-8E20-118608FB0E7E}" sibTransId="{5CAB77BD-D1FC-4B18-88E2-A0BA708EB29B}"/>
    <dgm:cxn modelId="{8CA3E594-8DE6-42B9-BA39-00B3F1F15694}" type="presOf" srcId="{8C5EC7EA-EEEE-4D5D-8943-AC771145E9F8}" destId="{44D03414-1F26-4968-A13D-A79111996D35}" srcOrd="0" destOrd="0" presId="urn:microsoft.com/office/officeart/2008/layout/AlternatingHexagons"/>
    <dgm:cxn modelId="{B47D4D11-F5CC-4B4D-982F-B8214F0DADDC}" type="presOf" srcId="{76D6A7F8-19F4-456D-BDA0-28E2A7F80ED9}" destId="{D603FA95-F851-4049-B359-0A49DC5D065A}" srcOrd="0" destOrd="0" presId="urn:microsoft.com/office/officeart/2008/layout/AlternatingHexagons"/>
    <dgm:cxn modelId="{4E5DDAAB-506C-4778-A1A1-2A51F84B0A72}" srcId="{8BA4FCCC-4ECE-47B1-96EB-4A2B7291110F}" destId="{8F9043F3-712D-4785-B214-C0FF2D435B67}" srcOrd="0" destOrd="0" parTransId="{7AA81F66-DCBD-4755-8D41-A2AED6B1BF4B}" sibTransId="{E07FF0C6-B888-4E87-ABD9-0CAA707FBB7B}"/>
    <dgm:cxn modelId="{9EDDBC43-A5D4-4806-9BB3-E6E30F5C4B63}" type="presOf" srcId="{8F9043F3-712D-4785-B214-C0FF2D435B67}" destId="{DA12A93A-8030-450C-A5BC-F4929BC6320A}" srcOrd="0" destOrd="0" presId="urn:microsoft.com/office/officeart/2008/layout/AlternatingHexagons"/>
    <dgm:cxn modelId="{8EFC49E6-353E-4007-9BFC-CC8E895C6510}" type="presOf" srcId="{E3C7DEAB-FC97-49DE-9786-861E29D16857}" destId="{161FE7BA-279E-493B-8CAA-2A23AC1B6611}" srcOrd="0" destOrd="0" presId="urn:microsoft.com/office/officeart/2008/layout/AlternatingHexagons"/>
    <dgm:cxn modelId="{A3262E01-621A-4341-87BC-4C2E4F2792FA}" type="presParOf" srcId="{D603FA95-F851-4049-B359-0A49DC5D065A}" destId="{F0B8237B-7A26-4C63-8B62-B27B30523E5A}" srcOrd="0" destOrd="0" presId="urn:microsoft.com/office/officeart/2008/layout/AlternatingHexagons"/>
    <dgm:cxn modelId="{F6D2706A-6496-4244-A9A7-91B852051EF1}" type="presParOf" srcId="{F0B8237B-7A26-4C63-8B62-B27B30523E5A}" destId="{7B0A212F-72A5-4EC9-81F3-2EB14E19D20F}" srcOrd="0" destOrd="0" presId="urn:microsoft.com/office/officeart/2008/layout/AlternatingHexagons"/>
    <dgm:cxn modelId="{823B5682-0055-40E0-899F-F561245B72BC}" type="presParOf" srcId="{F0B8237B-7A26-4C63-8B62-B27B30523E5A}" destId="{161FE7BA-279E-493B-8CAA-2A23AC1B6611}" srcOrd="1" destOrd="0" presId="urn:microsoft.com/office/officeart/2008/layout/AlternatingHexagons"/>
    <dgm:cxn modelId="{C693CFA9-BECB-47D6-A8AB-B58C54BBC355}" type="presParOf" srcId="{F0B8237B-7A26-4C63-8B62-B27B30523E5A}" destId="{C1E21316-A075-4C3F-95AA-9A4A9AAB0740}" srcOrd="2" destOrd="0" presId="urn:microsoft.com/office/officeart/2008/layout/AlternatingHexagons"/>
    <dgm:cxn modelId="{B80FA7E0-2276-4208-A371-C986897CCD5D}" type="presParOf" srcId="{F0B8237B-7A26-4C63-8B62-B27B30523E5A}" destId="{5019697B-57E1-4BA9-8B44-59FDF7FD396A}" srcOrd="3" destOrd="0" presId="urn:microsoft.com/office/officeart/2008/layout/AlternatingHexagons"/>
    <dgm:cxn modelId="{571E8C91-68E0-41FC-AB0D-4C32163EEDC2}" type="presParOf" srcId="{F0B8237B-7A26-4C63-8B62-B27B30523E5A}" destId="{02E157F5-50AB-40B6-9D79-DDD9A840EF37}" srcOrd="4" destOrd="0" presId="urn:microsoft.com/office/officeart/2008/layout/AlternatingHexagons"/>
    <dgm:cxn modelId="{BB0B5F5C-5539-4A31-866C-47978CA3B8A9}" type="presParOf" srcId="{D603FA95-F851-4049-B359-0A49DC5D065A}" destId="{1CD172EE-E252-4D11-B120-702E912D1446}" srcOrd="1" destOrd="0" presId="urn:microsoft.com/office/officeart/2008/layout/AlternatingHexagons"/>
    <dgm:cxn modelId="{C2D67702-ED17-4977-957A-51A0055B4258}" type="presParOf" srcId="{D603FA95-F851-4049-B359-0A49DC5D065A}" destId="{572836AF-4EFA-485A-90B5-DC644A697568}" srcOrd="2" destOrd="0" presId="urn:microsoft.com/office/officeart/2008/layout/AlternatingHexagons"/>
    <dgm:cxn modelId="{59F1E6E3-F089-48BF-84CE-3998E72088A8}" type="presParOf" srcId="{572836AF-4EFA-485A-90B5-DC644A697568}" destId="{4E786C73-980D-4F3C-B777-1580CA902939}" srcOrd="0" destOrd="0" presId="urn:microsoft.com/office/officeart/2008/layout/AlternatingHexagons"/>
    <dgm:cxn modelId="{B119EF33-81CB-4BCA-9B1D-19C8CD861A16}" type="presParOf" srcId="{572836AF-4EFA-485A-90B5-DC644A697568}" destId="{DA12A93A-8030-450C-A5BC-F4929BC6320A}" srcOrd="1" destOrd="0" presId="urn:microsoft.com/office/officeart/2008/layout/AlternatingHexagons"/>
    <dgm:cxn modelId="{2946E8E0-5686-43E4-86B8-48AA117B848B}" type="presParOf" srcId="{572836AF-4EFA-485A-90B5-DC644A697568}" destId="{48939AD6-AE3F-42BC-BBAC-C5DB8827C3FB}" srcOrd="2" destOrd="0" presId="urn:microsoft.com/office/officeart/2008/layout/AlternatingHexagons"/>
    <dgm:cxn modelId="{3384FD4B-29FB-4B68-87B8-455A65F7653F}" type="presParOf" srcId="{572836AF-4EFA-485A-90B5-DC644A697568}" destId="{33C7AEAD-1CBB-486E-A6D7-64FEC1FEE6D7}" srcOrd="3" destOrd="0" presId="urn:microsoft.com/office/officeart/2008/layout/AlternatingHexagons"/>
    <dgm:cxn modelId="{5EBCCA9C-EABE-4819-97A1-3DCE9B46D351}" type="presParOf" srcId="{572836AF-4EFA-485A-90B5-DC644A697568}" destId="{44D03414-1F26-4968-A13D-A79111996D35}" srcOrd="4" destOrd="0" presId="urn:microsoft.com/office/officeart/2008/layout/AlternatingHexagons"/>
    <dgm:cxn modelId="{6AEDCD99-2588-466E-B7ED-F83F22A21EAD}" type="presParOf" srcId="{D603FA95-F851-4049-B359-0A49DC5D065A}" destId="{1F8D0A6B-C02D-4755-9E9F-9AA7831B047E}" srcOrd="3" destOrd="0" presId="urn:microsoft.com/office/officeart/2008/layout/AlternatingHexagons"/>
    <dgm:cxn modelId="{548BECE4-B8A5-42E6-92D8-EDD11E7D9823}" type="presParOf" srcId="{D603FA95-F851-4049-B359-0A49DC5D065A}" destId="{9CA9946C-82E7-401C-ADFF-06124E193D81}" srcOrd="4" destOrd="0" presId="urn:microsoft.com/office/officeart/2008/layout/AlternatingHexagons"/>
    <dgm:cxn modelId="{D2D5288F-7436-437F-9B50-DD4D076FBC97}" type="presParOf" srcId="{9CA9946C-82E7-401C-ADFF-06124E193D81}" destId="{33E500E4-929F-4185-8851-135C05E22E13}" srcOrd="0" destOrd="0" presId="urn:microsoft.com/office/officeart/2008/layout/AlternatingHexagons"/>
    <dgm:cxn modelId="{46C9019F-547E-4512-9ED9-E4C15DF832AE}" type="presParOf" srcId="{9CA9946C-82E7-401C-ADFF-06124E193D81}" destId="{9B74F592-0C7F-4683-AE93-964B143A9AD0}" srcOrd="1" destOrd="0" presId="urn:microsoft.com/office/officeart/2008/layout/AlternatingHexagons"/>
    <dgm:cxn modelId="{1A6770A3-11C8-402B-92FA-40BC36902611}" type="presParOf" srcId="{9CA9946C-82E7-401C-ADFF-06124E193D81}" destId="{521A41FB-00C5-4D44-97E7-778EB564881B}" srcOrd="2" destOrd="0" presId="urn:microsoft.com/office/officeart/2008/layout/AlternatingHexagons"/>
    <dgm:cxn modelId="{354154A1-EFF9-4400-9FBD-915B0BFFA41C}" type="presParOf" srcId="{9CA9946C-82E7-401C-ADFF-06124E193D81}" destId="{52D2900E-ED6D-4D5E-BEC5-CEC8DC3E7236}" srcOrd="3" destOrd="0" presId="urn:microsoft.com/office/officeart/2008/layout/AlternatingHexagons"/>
    <dgm:cxn modelId="{3E9BCFF2-3C2D-463A-A59A-426DA1589ACF}" type="presParOf" srcId="{9CA9946C-82E7-401C-ADFF-06124E193D81}" destId="{AC20A8FF-FADA-49EB-A87D-540B6882150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E4484C-952C-4B1E-97B1-F0ADEC5BF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3F3D6-73CC-465A-8804-7034EEE8048E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Hospital Indemnity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0C6929CD-DAC2-44B7-858A-16EB19CAD8C0}" type="parTrans" cxnId="{97805C8B-9244-4572-8D75-7B6F8685583B}">
      <dgm:prSet/>
      <dgm:spPr/>
      <dgm:t>
        <a:bodyPr/>
        <a:lstStyle/>
        <a:p>
          <a:endParaRPr lang="en-US"/>
        </a:p>
      </dgm:t>
    </dgm:pt>
    <dgm:pt modelId="{69D9639A-FC5F-410E-A710-A87DFED9DFF0}" type="sibTrans" cxnId="{97805C8B-9244-4572-8D75-7B6F8685583B}">
      <dgm:prSet/>
      <dgm:spPr/>
      <dgm:t>
        <a:bodyPr/>
        <a:lstStyle/>
        <a:p>
          <a:endParaRPr lang="en-US"/>
        </a:p>
      </dgm:t>
    </dgm:pt>
    <dgm:pt modelId="{8F8729FF-D665-4595-B49A-2C3F754884D6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Designed to pay benefits directly to the insured for a covered accident  or sickness.</a:t>
          </a:r>
        </a:p>
      </dgm:t>
    </dgm:pt>
    <dgm:pt modelId="{BC12EEA2-FEDF-46C8-AF46-EA14ADC6136C}" type="sibTrans" cxnId="{2D776D65-39C5-40EA-B2BB-CF6CBE1333D2}">
      <dgm:prSet/>
      <dgm:spPr/>
      <dgm:t>
        <a:bodyPr/>
        <a:lstStyle/>
        <a:p>
          <a:endParaRPr lang="en-US"/>
        </a:p>
      </dgm:t>
    </dgm:pt>
    <dgm:pt modelId="{34D3F912-77CF-45D1-935D-9B372FA78729}" type="parTrans" cxnId="{2D776D65-39C5-40EA-B2BB-CF6CBE1333D2}">
      <dgm:prSet/>
      <dgm:spPr/>
      <dgm:t>
        <a:bodyPr/>
        <a:lstStyle/>
        <a:p>
          <a:endParaRPr lang="en-US"/>
        </a:p>
      </dgm:t>
    </dgm:pt>
    <dgm:pt modelId="{FA20FB65-841E-465B-ABAC-2E581A09B788}">
      <dgm:prSet phldrT="[Text]"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Optional Benefits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6B8DF59B-0930-4961-A12E-D8B6689E9C58}" type="parTrans" cxnId="{A9434F8F-234C-46FF-963F-B4E258F8ED71}">
      <dgm:prSet/>
      <dgm:spPr/>
      <dgm:t>
        <a:bodyPr/>
        <a:lstStyle/>
        <a:p>
          <a:endParaRPr lang="en-US"/>
        </a:p>
      </dgm:t>
    </dgm:pt>
    <dgm:pt modelId="{70150208-D54C-4356-B0B0-26914C909B76}" type="sibTrans" cxnId="{A9434F8F-234C-46FF-963F-B4E258F8ED71}">
      <dgm:prSet/>
      <dgm:spPr/>
      <dgm:t>
        <a:bodyPr/>
        <a:lstStyle/>
        <a:p>
          <a:endParaRPr lang="en-US"/>
        </a:p>
      </dgm:t>
    </dgm:pt>
    <dgm:pt modelId="{DAE02965-E007-4BA0-B4F2-38D47766BE8B}">
      <dgm:prSet phldrT="[Text]"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Wellness Benefits: Provides  benefits for annual exams</a:t>
          </a:r>
        </a:p>
      </dgm:t>
    </dgm:pt>
    <dgm:pt modelId="{846D4099-8550-4E9A-8F01-C6F852EB49C9}" type="parTrans" cxnId="{BACA6C7F-8A18-4261-8DE9-3440698877AE}">
      <dgm:prSet/>
      <dgm:spPr/>
      <dgm:t>
        <a:bodyPr/>
        <a:lstStyle/>
        <a:p>
          <a:endParaRPr lang="en-US"/>
        </a:p>
      </dgm:t>
    </dgm:pt>
    <dgm:pt modelId="{F1FB1916-93A6-4207-8088-D1ECD3542520}" type="sibTrans" cxnId="{BACA6C7F-8A18-4261-8DE9-3440698877AE}">
      <dgm:prSet/>
      <dgm:spPr/>
      <dgm:t>
        <a:bodyPr/>
        <a:lstStyle/>
        <a:p>
          <a:endParaRPr lang="en-US"/>
        </a:p>
      </dgm:t>
    </dgm:pt>
    <dgm:pt modelId="{2CE7D95C-A5AB-4B6E-9356-A15E010DE63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Insured can use the monies to help defray the cost of out-of-pocket expenses such as co-pays &amp; coinsurance.</a:t>
          </a:r>
        </a:p>
      </dgm:t>
    </dgm:pt>
    <dgm:pt modelId="{8B90EEB2-70A0-4CAE-9688-AE5B2401D82D}" type="parTrans" cxnId="{1AC741EF-07A7-43F7-935B-6A17580721F7}">
      <dgm:prSet/>
      <dgm:spPr/>
      <dgm:t>
        <a:bodyPr/>
        <a:lstStyle/>
        <a:p>
          <a:endParaRPr lang="en-US"/>
        </a:p>
      </dgm:t>
    </dgm:pt>
    <dgm:pt modelId="{D453CA46-2B07-480E-BD24-BCE2E70F9F87}" type="sibTrans" cxnId="{1AC741EF-07A7-43F7-935B-6A17580721F7}">
      <dgm:prSet/>
      <dgm:spPr/>
      <dgm:t>
        <a:bodyPr/>
        <a:lstStyle/>
        <a:p>
          <a:endParaRPr lang="en-US"/>
        </a:p>
      </dgm:t>
    </dgm:pt>
    <dgm:pt modelId="{51F01F32-333D-4397-B45A-C0EBCD0C6C05}">
      <dgm:prSet custT="1"/>
      <dgm:spPr/>
      <dgm:t>
        <a:bodyPr/>
        <a:lstStyle/>
        <a:p>
          <a:r>
            <a:rPr lang="en-US" sz="2200" b="1" dirty="0" smtClean="0">
              <a:ln/>
              <a:latin typeface="Arial Narrow" panose="020B0606020202030204" pitchFamily="34" charset="0"/>
            </a:rPr>
            <a:t>Common Benefits</a:t>
          </a:r>
          <a:endParaRPr lang="en-US" sz="2200" b="1" dirty="0">
            <a:ln/>
            <a:latin typeface="Arial Narrow" panose="020B0606020202030204" pitchFamily="34" charset="0"/>
          </a:endParaRPr>
        </a:p>
      </dgm:t>
    </dgm:pt>
    <dgm:pt modelId="{D7DBB04B-E98F-40EB-9019-8A4C5B1A542C}" type="parTrans" cxnId="{71C05499-5E41-47FB-9A00-FB8E9C4BAE16}">
      <dgm:prSet/>
      <dgm:spPr/>
      <dgm:t>
        <a:bodyPr/>
        <a:lstStyle/>
        <a:p>
          <a:endParaRPr lang="en-US"/>
        </a:p>
      </dgm:t>
    </dgm:pt>
    <dgm:pt modelId="{495E6253-2263-4393-BC66-ED6D7A1950C7}" type="sibTrans" cxnId="{71C05499-5E41-47FB-9A00-FB8E9C4BAE16}">
      <dgm:prSet/>
      <dgm:spPr/>
      <dgm:t>
        <a:bodyPr/>
        <a:lstStyle/>
        <a:p>
          <a:endParaRPr lang="en-US"/>
        </a:p>
      </dgm:t>
    </dgm:pt>
    <dgm:pt modelId="{98FCD353-745F-4B07-9A36-15B3BD18FD86}">
      <dgm:prSet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Hospital Admission &amp; Confinement</a:t>
          </a:r>
        </a:p>
      </dgm:t>
    </dgm:pt>
    <dgm:pt modelId="{379996C4-42B0-4E04-8A3C-896A53BCC2F9}" type="parTrans" cxnId="{D785D2FB-00F5-4529-BB04-6FF904122BB6}">
      <dgm:prSet/>
      <dgm:spPr/>
      <dgm:t>
        <a:bodyPr/>
        <a:lstStyle/>
        <a:p>
          <a:endParaRPr lang="en-US"/>
        </a:p>
      </dgm:t>
    </dgm:pt>
    <dgm:pt modelId="{D1A8B3D6-DCD8-47DB-A604-D456B88FB420}" type="sibTrans" cxnId="{D785D2FB-00F5-4529-BB04-6FF904122BB6}">
      <dgm:prSet/>
      <dgm:spPr/>
      <dgm:t>
        <a:bodyPr/>
        <a:lstStyle/>
        <a:p>
          <a:endParaRPr lang="en-US"/>
        </a:p>
      </dgm:t>
    </dgm:pt>
    <dgm:pt modelId="{D1830E8C-5FA1-4CC5-813D-EB5AF9D80F15}">
      <dgm:prSet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Intensive Care benefits</a:t>
          </a:r>
        </a:p>
      </dgm:t>
    </dgm:pt>
    <dgm:pt modelId="{D3E5DB46-7F5A-449C-A1D1-A5F5230CF2BB}" type="parTrans" cxnId="{E751BE95-3960-4141-B5B0-2BB02BCF8B68}">
      <dgm:prSet/>
      <dgm:spPr/>
      <dgm:t>
        <a:bodyPr/>
        <a:lstStyle/>
        <a:p>
          <a:endParaRPr lang="en-US"/>
        </a:p>
      </dgm:t>
    </dgm:pt>
    <dgm:pt modelId="{E1856CA2-D065-4ECF-A5EB-A38A5CB11D89}" type="sibTrans" cxnId="{E751BE95-3960-4141-B5B0-2BB02BCF8B68}">
      <dgm:prSet/>
      <dgm:spPr/>
      <dgm:t>
        <a:bodyPr/>
        <a:lstStyle/>
        <a:p>
          <a:endParaRPr lang="en-US"/>
        </a:p>
      </dgm:t>
    </dgm:pt>
    <dgm:pt modelId="{D8B1DFF6-9ED4-435C-BCF6-944251A23EFF}">
      <dgm:prSet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Outpatient Care benefits</a:t>
          </a:r>
        </a:p>
      </dgm:t>
    </dgm:pt>
    <dgm:pt modelId="{688E4621-D69C-41D3-A057-D0F113BCAC63}" type="parTrans" cxnId="{98BF42E4-BC26-4AC0-99E8-D09810778F66}">
      <dgm:prSet/>
      <dgm:spPr/>
      <dgm:t>
        <a:bodyPr/>
        <a:lstStyle/>
        <a:p>
          <a:endParaRPr lang="en-US"/>
        </a:p>
      </dgm:t>
    </dgm:pt>
    <dgm:pt modelId="{B6FF0C82-0C1A-4C76-971C-83342BD3329C}" type="sibTrans" cxnId="{98BF42E4-BC26-4AC0-99E8-D09810778F66}">
      <dgm:prSet/>
      <dgm:spPr/>
      <dgm:t>
        <a:bodyPr/>
        <a:lstStyle/>
        <a:p>
          <a:endParaRPr lang="en-US"/>
        </a:p>
      </dgm:t>
    </dgm:pt>
    <dgm:pt modelId="{C034D2E0-EA74-4368-AEC0-0B436583DAA0}">
      <dgm:prSet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Physician Care</a:t>
          </a:r>
        </a:p>
      </dgm:t>
    </dgm:pt>
    <dgm:pt modelId="{DC1A82FD-B97A-43D3-BE55-061DA062E43C}" type="parTrans" cxnId="{66E5437E-1322-4BC8-AD99-D6FCFA3916A8}">
      <dgm:prSet/>
      <dgm:spPr/>
      <dgm:t>
        <a:bodyPr/>
        <a:lstStyle/>
        <a:p>
          <a:endParaRPr lang="en-US"/>
        </a:p>
      </dgm:t>
    </dgm:pt>
    <dgm:pt modelId="{676D0DFD-8683-4B6B-A4AB-B87D9835C709}" type="sibTrans" cxnId="{66E5437E-1322-4BC8-AD99-D6FCFA3916A8}">
      <dgm:prSet/>
      <dgm:spPr/>
      <dgm:t>
        <a:bodyPr/>
        <a:lstStyle/>
        <a:p>
          <a:endParaRPr lang="en-US"/>
        </a:p>
      </dgm:t>
    </dgm:pt>
    <dgm:pt modelId="{F8230B1E-7DD8-4566-AD61-CF134CEAE889}">
      <dgm:prSet phldrT="[Text]"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Emergency  Accident  Benefit</a:t>
          </a:r>
        </a:p>
      </dgm:t>
    </dgm:pt>
    <dgm:pt modelId="{F510E4FA-30A3-4121-BB3C-CC22530311FB}" type="parTrans" cxnId="{4FF6357C-9FAD-4713-A4EC-5F63B2BAC4D5}">
      <dgm:prSet/>
      <dgm:spPr/>
      <dgm:t>
        <a:bodyPr/>
        <a:lstStyle/>
        <a:p>
          <a:endParaRPr lang="en-US"/>
        </a:p>
      </dgm:t>
    </dgm:pt>
    <dgm:pt modelId="{3C4FDEB7-E91A-4883-A196-568F168D6B52}" type="sibTrans" cxnId="{4FF6357C-9FAD-4713-A4EC-5F63B2BAC4D5}">
      <dgm:prSet/>
      <dgm:spPr/>
      <dgm:t>
        <a:bodyPr/>
        <a:lstStyle/>
        <a:p>
          <a:endParaRPr lang="en-US"/>
        </a:p>
      </dgm:t>
    </dgm:pt>
    <dgm:pt modelId="{EBA53658-1E9E-4A55-86E9-4CF03667919A}">
      <dgm:prSet phldrT="[Text]" custT="1"/>
      <dgm:spPr/>
      <dgm:t>
        <a:bodyPr/>
        <a:lstStyle/>
        <a:p>
          <a:r>
            <a:rPr lang="en-US" sz="1500" dirty="0" smtClean="0">
              <a:latin typeface="Arial Narrow" panose="020B0606020202030204" pitchFamily="34" charset="0"/>
            </a:rPr>
            <a:t>Waiver of Premium</a:t>
          </a:r>
        </a:p>
      </dgm:t>
    </dgm:pt>
    <dgm:pt modelId="{477B89E7-BBB9-4FE6-9FE6-D769EE87D29C}" type="parTrans" cxnId="{FBA69119-A4BC-4EBF-A9A8-83422F5F6FFB}">
      <dgm:prSet/>
      <dgm:spPr/>
      <dgm:t>
        <a:bodyPr/>
        <a:lstStyle/>
        <a:p>
          <a:endParaRPr lang="en-US"/>
        </a:p>
      </dgm:t>
    </dgm:pt>
    <dgm:pt modelId="{4EEC4AF2-77A0-4DCE-A10C-12AA604A4EB3}" type="sibTrans" cxnId="{FBA69119-A4BC-4EBF-A9A8-83422F5F6FFB}">
      <dgm:prSet/>
      <dgm:spPr/>
      <dgm:t>
        <a:bodyPr/>
        <a:lstStyle/>
        <a:p>
          <a:endParaRPr lang="en-US"/>
        </a:p>
      </dgm:t>
    </dgm:pt>
    <dgm:pt modelId="{75B1CCF0-1AC2-4BA7-8646-0E6F8C500A59}" type="pres">
      <dgm:prSet presAssocID="{79E4484C-952C-4B1E-97B1-F0ADEC5BFB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679C9-1C97-4041-A959-62BBE7A0BC8C}" type="pres">
      <dgm:prSet presAssocID="{6873F3D6-73CC-465A-8804-7034EEE8048E}" presName="node" presStyleLbl="node1" presStyleIdx="0" presStyleCnt="3" custScaleX="148917" custLinFactNeighborX="-39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A0CD-3DA0-491E-929D-26557D3E865B}" type="pres">
      <dgm:prSet presAssocID="{69D9639A-FC5F-410E-A710-A87DFED9DFF0}" presName="sibTrans" presStyleCnt="0"/>
      <dgm:spPr/>
    </dgm:pt>
    <dgm:pt modelId="{D8A5C513-B33F-40B7-90EF-FDEB7A294888}" type="pres">
      <dgm:prSet presAssocID="{51F01F32-333D-4397-B45A-C0EBCD0C6C05}" presName="node" presStyleLbl="node1" presStyleIdx="1" presStyleCnt="3" custScaleX="146178" custScaleY="94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EDDDE-724B-4B43-85D7-71AAD3A79853}" type="pres">
      <dgm:prSet presAssocID="{495E6253-2263-4393-BC66-ED6D7A1950C7}" presName="sibTrans" presStyleCnt="0"/>
      <dgm:spPr/>
    </dgm:pt>
    <dgm:pt modelId="{24CD7BB4-D754-4E2B-A8C3-182731356BDA}" type="pres">
      <dgm:prSet presAssocID="{FA20FB65-841E-465B-ABAC-2E581A09B788}" presName="node" presStyleLbl="node1" presStyleIdx="2" presStyleCnt="3" custScaleX="139957" custScaleY="88889" custLinFactNeighborX="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CA6C7F-8A18-4261-8DE9-3440698877AE}" srcId="{FA20FB65-841E-465B-ABAC-2E581A09B788}" destId="{DAE02965-E007-4BA0-B4F2-38D47766BE8B}" srcOrd="0" destOrd="0" parTransId="{846D4099-8550-4E9A-8F01-C6F852EB49C9}" sibTransId="{F1FB1916-93A6-4207-8088-D1ECD3542520}"/>
    <dgm:cxn modelId="{66E5437E-1322-4BC8-AD99-D6FCFA3916A8}" srcId="{51F01F32-333D-4397-B45A-C0EBCD0C6C05}" destId="{C034D2E0-EA74-4368-AEC0-0B436583DAA0}" srcOrd="3" destOrd="0" parTransId="{DC1A82FD-B97A-43D3-BE55-061DA062E43C}" sibTransId="{676D0DFD-8683-4B6B-A4AB-B87D9835C709}"/>
    <dgm:cxn modelId="{AFBE09EB-FA5C-4924-B911-8D03EFEB0258}" type="presOf" srcId="{DAE02965-E007-4BA0-B4F2-38D47766BE8B}" destId="{24CD7BB4-D754-4E2B-A8C3-182731356BDA}" srcOrd="0" destOrd="1" presId="urn:microsoft.com/office/officeart/2005/8/layout/hList6"/>
    <dgm:cxn modelId="{95682E3A-BD81-4F0A-BE7E-16A2500DE09C}" type="presOf" srcId="{D1830E8C-5FA1-4CC5-813D-EB5AF9D80F15}" destId="{D8A5C513-B33F-40B7-90EF-FDEB7A294888}" srcOrd="0" destOrd="2" presId="urn:microsoft.com/office/officeart/2005/8/layout/hList6"/>
    <dgm:cxn modelId="{6F60090D-029E-41C9-994F-D373CCFF27F9}" type="presOf" srcId="{C034D2E0-EA74-4368-AEC0-0B436583DAA0}" destId="{D8A5C513-B33F-40B7-90EF-FDEB7A294888}" srcOrd="0" destOrd="4" presId="urn:microsoft.com/office/officeart/2005/8/layout/hList6"/>
    <dgm:cxn modelId="{E751BE95-3960-4141-B5B0-2BB02BCF8B68}" srcId="{51F01F32-333D-4397-B45A-C0EBCD0C6C05}" destId="{D1830E8C-5FA1-4CC5-813D-EB5AF9D80F15}" srcOrd="1" destOrd="0" parTransId="{D3E5DB46-7F5A-449C-A1D1-A5F5230CF2BB}" sibTransId="{E1856CA2-D065-4ECF-A5EB-A38A5CB11D89}"/>
    <dgm:cxn modelId="{1AC741EF-07A7-43F7-935B-6A17580721F7}" srcId="{6873F3D6-73CC-465A-8804-7034EEE8048E}" destId="{2CE7D95C-A5AB-4B6E-9356-A15E010DE63B}" srcOrd="1" destOrd="0" parTransId="{8B90EEB2-70A0-4CAE-9688-AE5B2401D82D}" sibTransId="{D453CA46-2B07-480E-BD24-BCE2E70F9F87}"/>
    <dgm:cxn modelId="{515965CD-34B2-4FF1-A823-EB57D6AEB867}" type="presOf" srcId="{51F01F32-333D-4397-B45A-C0EBCD0C6C05}" destId="{D8A5C513-B33F-40B7-90EF-FDEB7A294888}" srcOrd="0" destOrd="0" presId="urn:microsoft.com/office/officeart/2005/8/layout/hList6"/>
    <dgm:cxn modelId="{6A15B71A-6CDD-4DAC-B52B-E52266C15431}" type="presOf" srcId="{F8230B1E-7DD8-4566-AD61-CF134CEAE889}" destId="{24CD7BB4-D754-4E2B-A8C3-182731356BDA}" srcOrd="0" destOrd="2" presId="urn:microsoft.com/office/officeart/2005/8/layout/hList6"/>
    <dgm:cxn modelId="{C92BFCC1-7513-490E-AB7B-3DE00950221B}" type="presOf" srcId="{EBA53658-1E9E-4A55-86E9-4CF03667919A}" destId="{24CD7BB4-D754-4E2B-A8C3-182731356BDA}" srcOrd="0" destOrd="3" presId="urn:microsoft.com/office/officeart/2005/8/layout/hList6"/>
    <dgm:cxn modelId="{12B274C5-6409-4B41-AEF3-8D126F3B11FA}" type="presOf" srcId="{2CE7D95C-A5AB-4B6E-9356-A15E010DE63B}" destId="{CAF679C9-1C97-4041-A959-62BBE7A0BC8C}" srcOrd="0" destOrd="2" presId="urn:microsoft.com/office/officeart/2005/8/layout/hList6"/>
    <dgm:cxn modelId="{D785D2FB-00F5-4529-BB04-6FF904122BB6}" srcId="{51F01F32-333D-4397-B45A-C0EBCD0C6C05}" destId="{98FCD353-745F-4B07-9A36-15B3BD18FD86}" srcOrd="0" destOrd="0" parTransId="{379996C4-42B0-4E04-8A3C-896A53BCC2F9}" sibTransId="{D1A8B3D6-DCD8-47DB-A604-D456B88FB420}"/>
    <dgm:cxn modelId="{A9434F8F-234C-46FF-963F-B4E258F8ED71}" srcId="{79E4484C-952C-4B1E-97B1-F0ADEC5BFBD6}" destId="{FA20FB65-841E-465B-ABAC-2E581A09B788}" srcOrd="2" destOrd="0" parTransId="{6B8DF59B-0930-4961-A12E-D8B6689E9C58}" sibTransId="{70150208-D54C-4356-B0B0-26914C909B76}"/>
    <dgm:cxn modelId="{71C05499-5E41-47FB-9A00-FB8E9C4BAE16}" srcId="{79E4484C-952C-4B1E-97B1-F0ADEC5BFBD6}" destId="{51F01F32-333D-4397-B45A-C0EBCD0C6C05}" srcOrd="1" destOrd="0" parTransId="{D7DBB04B-E98F-40EB-9019-8A4C5B1A542C}" sibTransId="{495E6253-2263-4393-BC66-ED6D7A1950C7}"/>
    <dgm:cxn modelId="{0EC915E8-F5C0-43A5-9992-672D36C36687}" type="presOf" srcId="{D8B1DFF6-9ED4-435C-BCF6-944251A23EFF}" destId="{D8A5C513-B33F-40B7-90EF-FDEB7A294888}" srcOrd="0" destOrd="3" presId="urn:microsoft.com/office/officeart/2005/8/layout/hList6"/>
    <dgm:cxn modelId="{FBA69119-A4BC-4EBF-A9A8-83422F5F6FFB}" srcId="{FA20FB65-841E-465B-ABAC-2E581A09B788}" destId="{EBA53658-1E9E-4A55-86E9-4CF03667919A}" srcOrd="2" destOrd="0" parTransId="{477B89E7-BBB9-4FE6-9FE6-D769EE87D29C}" sibTransId="{4EEC4AF2-77A0-4DCE-A10C-12AA604A4EB3}"/>
    <dgm:cxn modelId="{808DCB75-60A9-46C8-BE12-47652AD5FBB8}" type="presOf" srcId="{79E4484C-952C-4B1E-97B1-F0ADEC5BFBD6}" destId="{75B1CCF0-1AC2-4BA7-8646-0E6F8C500A59}" srcOrd="0" destOrd="0" presId="urn:microsoft.com/office/officeart/2005/8/layout/hList6"/>
    <dgm:cxn modelId="{2157727E-621F-43FE-8488-0E98E251F62B}" type="presOf" srcId="{98FCD353-745F-4B07-9A36-15B3BD18FD86}" destId="{D8A5C513-B33F-40B7-90EF-FDEB7A294888}" srcOrd="0" destOrd="1" presId="urn:microsoft.com/office/officeart/2005/8/layout/hList6"/>
    <dgm:cxn modelId="{4FF6357C-9FAD-4713-A4EC-5F63B2BAC4D5}" srcId="{FA20FB65-841E-465B-ABAC-2E581A09B788}" destId="{F8230B1E-7DD8-4566-AD61-CF134CEAE889}" srcOrd="1" destOrd="0" parTransId="{F510E4FA-30A3-4121-BB3C-CC22530311FB}" sibTransId="{3C4FDEB7-E91A-4883-A196-568F168D6B52}"/>
    <dgm:cxn modelId="{3BEF10B2-4509-4DEF-8661-57B1A849BEBC}" type="presOf" srcId="{FA20FB65-841E-465B-ABAC-2E581A09B788}" destId="{24CD7BB4-D754-4E2B-A8C3-182731356BDA}" srcOrd="0" destOrd="0" presId="urn:microsoft.com/office/officeart/2005/8/layout/hList6"/>
    <dgm:cxn modelId="{98BF42E4-BC26-4AC0-99E8-D09810778F66}" srcId="{51F01F32-333D-4397-B45A-C0EBCD0C6C05}" destId="{D8B1DFF6-9ED4-435C-BCF6-944251A23EFF}" srcOrd="2" destOrd="0" parTransId="{688E4621-D69C-41D3-A057-D0F113BCAC63}" sibTransId="{B6FF0C82-0C1A-4C76-971C-83342BD3329C}"/>
    <dgm:cxn modelId="{97805C8B-9244-4572-8D75-7B6F8685583B}" srcId="{79E4484C-952C-4B1E-97B1-F0ADEC5BFBD6}" destId="{6873F3D6-73CC-465A-8804-7034EEE8048E}" srcOrd="0" destOrd="0" parTransId="{0C6929CD-DAC2-44B7-858A-16EB19CAD8C0}" sibTransId="{69D9639A-FC5F-410E-A710-A87DFED9DFF0}"/>
    <dgm:cxn modelId="{EBBC6D03-AB70-4AF1-834B-27B60EEE7E57}" type="presOf" srcId="{8F8729FF-D665-4595-B49A-2C3F754884D6}" destId="{CAF679C9-1C97-4041-A959-62BBE7A0BC8C}" srcOrd="0" destOrd="1" presId="urn:microsoft.com/office/officeart/2005/8/layout/hList6"/>
    <dgm:cxn modelId="{567CD70D-5174-430D-863D-09EFB979F715}" type="presOf" srcId="{6873F3D6-73CC-465A-8804-7034EEE8048E}" destId="{CAF679C9-1C97-4041-A959-62BBE7A0BC8C}" srcOrd="0" destOrd="0" presId="urn:microsoft.com/office/officeart/2005/8/layout/hList6"/>
    <dgm:cxn modelId="{2D776D65-39C5-40EA-B2BB-CF6CBE1333D2}" srcId="{6873F3D6-73CC-465A-8804-7034EEE8048E}" destId="{8F8729FF-D665-4595-B49A-2C3F754884D6}" srcOrd="0" destOrd="0" parTransId="{34D3F912-77CF-45D1-935D-9B372FA78729}" sibTransId="{BC12EEA2-FEDF-46C8-AF46-EA14ADC6136C}"/>
    <dgm:cxn modelId="{71FBE965-C1A9-4D80-9AAF-82990DDFA50E}" type="presParOf" srcId="{75B1CCF0-1AC2-4BA7-8646-0E6F8C500A59}" destId="{CAF679C9-1C97-4041-A959-62BBE7A0BC8C}" srcOrd="0" destOrd="0" presId="urn:microsoft.com/office/officeart/2005/8/layout/hList6"/>
    <dgm:cxn modelId="{0733E12C-6A0A-45A7-B68B-FE1683D6B286}" type="presParOf" srcId="{75B1CCF0-1AC2-4BA7-8646-0E6F8C500A59}" destId="{1D0BA0CD-3DA0-491E-929D-26557D3E865B}" srcOrd="1" destOrd="0" presId="urn:microsoft.com/office/officeart/2005/8/layout/hList6"/>
    <dgm:cxn modelId="{3D823B5B-6921-4573-A2F2-B668528B05CC}" type="presParOf" srcId="{75B1CCF0-1AC2-4BA7-8646-0E6F8C500A59}" destId="{D8A5C513-B33F-40B7-90EF-FDEB7A294888}" srcOrd="2" destOrd="0" presId="urn:microsoft.com/office/officeart/2005/8/layout/hList6"/>
    <dgm:cxn modelId="{D6AD0D5F-8951-4A25-B566-8C345DEA77A0}" type="presParOf" srcId="{75B1CCF0-1AC2-4BA7-8646-0E6F8C500A59}" destId="{C73EDDDE-724B-4B43-85D7-71AAD3A79853}" srcOrd="3" destOrd="0" presId="urn:microsoft.com/office/officeart/2005/8/layout/hList6"/>
    <dgm:cxn modelId="{DD8E0660-C346-46FA-9F26-461DE684F900}" type="presParOf" srcId="{75B1CCF0-1AC2-4BA7-8646-0E6F8C500A59}" destId="{24CD7BB4-D754-4E2B-A8C3-182731356BD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B4A7DB-F524-457A-9A1B-98B5E208142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91EC05-E783-4C5A-A561-D3F42382087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Narrow" panose="020B0606020202030204" pitchFamily="34" charset="0"/>
            </a:rPr>
            <a:t>On average, 30.8 million Americans are admitted to hospitals</a:t>
          </a:r>
          <a:endParaRPr lang="en-US" dirty="0">
            <a:solidFill>
              <a:schemeClr val="bg1"/>
            </a:solidFill>
            <a:latin typeface="Arial Narrow" panose="020B0606020202030204" pitchFamily="34" charset="0"/>
          </a:endParaRPr>
        </a:p>
      </dgm:t>
    </dgm:pt>
    <dgm:pt modelId="{1F30D50B-F3ED-4DFA-B0DC-29CBEAE1EE22}" type="parTrans" cxnId="{AF54F722-280F-48F7-8BDC-BE11C3819D4F}">
      <dgm:prSet/>
      <dgm:spPr/>
      <dgm:t>
        <a:bodyPr/>
        <a:lstStyle/>
        <a:p>
          <a:endParaRPr lang="en-US"/>
        </a:p>
      </dgm:t>
    </dgm:pt>
    <dgm:pt modelId="{44F1C4EF-B1B6-4C8A-8D61-1BBEFEA73596}" type="sibTrans" cxnId="{AF54F722-280F-48F7-8BDC-BE11C3819D4F}">
      <dgm:prSet/>
      <dgm:spPr/>
      <dgm:t>
        <a:bodyPr/>
        <a:lstStyle/>
        <a:p>
          <a:endParaRPr lang="en-US" dirty="0"/>
        </a:p>
      </dgm:t>
    </dgm:pt>
    <dgm:pt modelId="{96F63BE3-1693-4085-9975-1CF77436D5A3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b="0" dirty="0" smtClean="0">
              <a:latin typeface="Arial Narrow" panose="020B0606020202030204" pitchFamily="34" charset="0"/>
            </a:rPr>
            <a:t>The average expense for treating a patient in the hospital is greater than $1,980.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9111DD3E-E2EB-47F7-8BDB-4C1CABCDCCAF}" type="parTrans" cxnId="{1B43C0B4-D529-4582-A060-76D538C39CDA}">
      <dgm:prSet/>
      <dgm:spPr/>
      <dgm:t>
        <a:bodyPr/>
        <a:lstStyle/>
        <a:p>
          <a:endParaRPr lang="en-US"/>
        </a:p>
      </dgm:t>
    </dgm:pt>
    <dgm:pt modelId="{FC0B7854-B61D-4928-B365-6938A6D7483F}" type="sibTrans" cxnId="{1B43C0B4-D529-4582-A060-76D538C39CDA}">
      <dgm:prSet/>
      <dgm:spPr/>
      <dgm:t>
        <a:bodyPr/>
        <a:lstStyle/>
        <a:p>
          <a:endParaRPr lang="en-US"/>
        </a:p>
      </dgm:t>
    </dgm:pt>
    <dgm:pt modelId="{8D3916B4-C86B-4D06-A87C-237ECEBADA9C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Each year, 22 million children under the age of 15 visit an ER due to injuries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D3FDA007-03B4-4D15-8EE9-FB5D120F0F95}" type="parTrans" cxnId="{2BB9CE1D-1BF9-4030-8C8C-E776499ACE31}">
      <dgm:prSet/>
      <dgm:spPr/>
      <dgm:t>
        <a:bodyPr/>
        <a:lstStyle/>
        <a:p>
          <a:endParaRPr lang="en-US"/>
        </a:p>
      </dgm:t>
    </dgm:pt>
    <dgm:pt modelId="{4794CA4C-76F1-4EE9-8563-819CAD4D4A48}" type="sibTrans" cxnId="{2BB9CE1D-1BF9-4030-8C8C-E776499ACE31}">
      <dgm:prSet/>
      <dgm:spPr/>
      <dgm:t>
        <a:bodyPr/>
        <a:lstStyle/>
        <a:p>
          <a:endParaRPr lang="en-US" dirty="0"/>
        </a:p>
      </dgm:t>
    </dgm:pt>
    <dgm:pt modelId="{AFF61B5B-4646-48CE-A118-CDD98A64090C}">
      <dgm:prSet phldrT="[Text]" custT="1"/>
      <dgm:spPr/>
      <dgm:t>
        <a:bodyPr/>
        <a:lstStyle/>
        <a:p>
          <a:pPr algn="l"/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b="0" dirty="0" smtClean="0">
              <a:latin typeface="Arial Narrow" panose="020B0606020202030204" pitchFamily="34" charset="0"/>
            </a:rPr>
            <a:t>The average hospital stay is 5 days for a sickness or injury.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D231E6D0-C5B2-4D26-B995-99B3543C42D0}" type="parTrans" cxnId="{D222FAA9-0D9E-49A9-A3D9-C6C1F209E29F}">
      <dgm:prSet/>
      <dgm:spPr/>
      <dgm:t>
        <a:bodyPr/>
        <a:lstStyle/>
        <a:p>
          <a:endParaRPr lang="en-US"/>
        </a:p>
      </dgm:t>
    </dgm:pt>
    <dgm:pt modelId="{44C3DDB5-E1FA-47CC-8BA4-F001AC5815EB}" type="sibTrans" cxnId="{D222FAA9-0D9E-49A9-A3D9-C6C1F209E29F}">
      <dgm:prSet/>
      <dgm:spPr/>
      <dgm:t>
        <a:bodyPr/>
        <a:lstStyle/>
        <a:p>
          <a:endParaRPr lang="en-US"/>
        </a:p>
      </dgm:t>
    </dgm:pt>
    <dgm:pt modelId="{CAE29356-3A01-45CD-861C-0479F9541AFE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37.6 million people are treated annually in an ER for injuries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4C41539A-3ED2-423E-A831-C20F480D6065}" type="parTrans" cxnId="{80F850DC-8AFB-4D3C-9938-441E5FC167F7}">
      <dgm:prSet/>
      <dgm:spPr/>
      <dgm:t>
        <a:bodyPr/>
        <a:lstStyle/>
        <a:p>
          <a:endParaRPr lang="en-US"/>
        </a:p>
      </dgm:t>
    </dgm:pt>
    <dgm:pt modelId="{F9D179D6-45DB-4B41-B1E3-65D27A34E1AE}" type="sibTrans" cxnId="{80F850DC-8AFB-4D3C-9938-441E5FC167F7}">
      <dgm:prSet/>
      <dgm:spPr/>
      <dgm:t>
        <a:bodyPr/>
        <a:lstStyle/>
        <a:p>
          <a:endParaRPr lang="en-US" dirty="0"/>
        </a:p>
      </dgm:t>
    </dgm:pt>
    <dgm:pt modelId="{47130A92-BB2B-46ED-970E-DB1E2DF8E417}">
      <dgm:prSet phldrT="[Text]" custT="1"/>
      <dgm:spPr/>
      <dgm:t>
        <a:bodyPr/>
        <a:lstStyle/>
        <a:p>
          <a:r>
            <a:rPr lang="en-US" sz="1400" b="1" dirty="0" smtClean="0">
              <a:latin typeface="Arial Narrow" panose="020B0606020202030204" pitchFamily="34" charset="0"/>
            </a:rPr>
            <a:t>Fact:  </a:t>
          </a:r>
          <a:r>
            <a:rPr lang="en-US" sz="1400" b="0" dirty="0" smtClean="0">
              <a:latin typeface="Arial Narrow" panose="020B0606020202030204" pitchFamily="34" charset="0"/>
            </a:rPr>
            <a:t>The average cost to an individual is approximately $10,000. 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5B7CCE48-2EDF-4395-BC28-93DC1BA4E384}" type="parTrans" cxnId="{6F27D207-CEF7-4E35-B8F2-93B6353BD9AC}">
      <dgm:prSet/>
      <dgm:spPr/>
      <dgm:t>
        <a:bodyPr/>
        <a:lstStyle/>
        <a:p>
          <a:endParaRPr lang="en-US"/>
        </a:p>
      </dgm:t>
    </dgm:pt>
    <dgm:pt modelId="{CFDD921A-A516-41FF-BA84-EB3555ACCE42}" type="sibTrans" cxnId="{6F27D207-CEF7-4E35-B8F2-93B6353BD9AC}">
      <dgm:prSet/>
      <dgm:spPr/>
      <dgm:t>
        <a:bodyPr/>
        <a:lstStyle/>
        <a:p>
          <a:endParaRPr lang="en-US"/>
        </a:p>
      </dgm:t>
    </dgm:pt>
    <dgm:pt modelId="{1817F27C-107F-4E8C-B200-5E2244BC557D}" type="pres">
      <dgm:prSet presAssocID="{FAB4A7DB-F524-457A-9A1B-98B5E208142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4A784E2-0E31-465A-AC79-499D0A331737}" type="pres">
      <dgm:prSet presAssocID="{E291EC05-E783-4C5A-A561-D3F42382087E}" presName="composite" presStyleCnt="0"/>
      <dgm:spPr/>
    </dgm:pt>
    <dgm:pt modelId="{325EBAC4-D4C8-4248-8DBA-80FFFDDCA4C0}" type="pres">
      <dgm:prSet presAssocID="{E291EC05-E783-4C5A-A561-D3F42382087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EDCE0-82A5-498D-9411-E0939ED86923}" type="pres">
      <dgm:prSet presAssocID="{E291EC05-E783-4C5A-A561-D3F42382087E}" presName="Childtext1" presStyleLbl="revTx" presStyleIdx="0" presStyleCnt="3" custScaleX="111344" custLinFactNeighborX="7033" custLinFactNeighborY="10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A4E44-D51E-4A1A-A3BF-E0F4813466CE}" type="pres">
      <dgm:prSet presAssocID="{E291EC05-E783-4C5A-A561-D3F42382087E}" presName="BalanceSpacing" presStyleCnt="0"/>
      <dgm:spPr/>
    </dgm:pt>
    <dgm:pt modelId="{8594352E-1A40-4449-BF24-7E1A59CA0BDD}" type="pres">
      <dgm:prSet presAssocID="{E291EC05-E783-4C5A-A561-D3F42382087E}" presName="BalanceSpacing1" presStyleCnt="0"/>
      <dgm:spPr/>
    </dgm:pt>
    <dgm:pt modelId="{BF24CC59-9CF5-4D4E-AA70-06A826FEC54F}" type="pres">
      <dgm:prSet presAssocID="{44F1C4EF-B1B6-4C8A-8D61-1BBEFEA73596}" presName="Accent1Text" presStyleLbl="node1" presStyleIdx="1" presStyleCnt="6"/>
      <dgm:spPr/>
      <dgm:t>
        <a:bodyPr/>
        <a:lstStyle/>
        <a:p>
          <a:endParaRPr lang="en-US"/>
        </a:p>
      </dgm:t>
    </dgm:pt>
    <dgm:pt modelId="{E3643B43-114D-485B-B282-8C3FB217D7B7}" type="pres">
      <dgm:prSet presAssocID="{44F1C4EF-B1B6-4C8A-8D61-1BBEFEA73596}" presName="spaceBetweenRectangles" presStyleCnt="0"/>
      <dgm:spPr/>
    </dgm:pt>
    <dgm:pt modelId="{AF66F33F-1EA5-46C0-B6FC-12075472B4B8}" type="pres">
      <dgm:prSet presAssocID="{8D3916B4-C86B-4D06-A87C-237ECEBADA9C}" presName="composite" presStyleCnt="0"/>
      <dgm:spPr/>
    </dgm:pt>
    <dgm:pt modelId="{C67099A6-96F9-47C6-A2AE-0F356E188D9F}" type="pres">
      <dgm:prSet presAssocID="{8D3916B4-C86B-4D06-A87C-237ECEBADA9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9DA2F-7CB2-4200-B403-679A876BA989}" type="pres">
      <dgm:prSet presAssocID="{8D3916B4-C86B-4D06-A87C-237ECEBADA9C}" presName="Childtext1" presStyleLbl="revTx" presStyleIdx="1" presStyleCnt="3" custScaleX="1050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7A702-CBE9-4518-93D8-08C1344F3724}" type="pres">
      <dgm:prSet presAssocID="{8D3916B4-C86B-4D06-A87C-237ECEBADA9C}" presName="BalanceSpacing" presStyleCnt="0"/>
      <dgm:spPr/>
    </dgm:pt>
    <dgm:pt modelId="{6C01F7D2-3028-4EEC-AF15-E4C695D0ACBA}" type="pres">
      <dgm:prSet presAssocID="{8D3916B4-C86B-4D06-A87C-237ECEBADA9C}" presName="BalanceSpacing1" presStyleCnt="0"/>
      <dgm:spPr/>
    </dgm:pt>
    <dgm:pt modelId="{66338738-B656-42A4-B5AB-BB3452688F1D}" type="pres">
      <dgm:prSet presAssocID="{4794CA4C-76F1-4EE9-8563-819CAD4D4A48}" presName="Accent1Text" presStyleLbl="node1" presStyleIdx="3" presStyleCnt="6"/>
      <dgm:spPr/>
      <dgm:t>
        <a:bodyPr/>
        <a:lstStyle/>
        <a:p>
          <a:endParaRPr lang="en-US"/>
        </a:p>
      </dgm:t>
    </dgm:pt>
    <dgm:pt modelId="{C19C2DB0-8E9B-4B0B-BB58-3EDE3158E327}" type="pres">
      <dgm:prSet presAssocID="{4794CA4C-76F1-4EE9-8563-819CAD4D4A48}" presName="spaceBetweenRectangles" presStyleCnt="0"/>
      <dgm:spPr/>
    </dgm:pt>
    <dgm:pt modelId="{98169A3F-D608-4B27-9F87-D37851CBED17}" type="pres">
      <dgm:prSet presAssocID="{CAE29356-3A01-45CD-861C-0479F9541AFE}" presName="composite" presStyleCnt="0"/>
      <dgm:spPr/>
    </dgm:pt>
    <dgm:pt modelId="{236FF157-8FE7-4404-888E-00828B02829C}" type="pres">
      <dgm:prSet presAssocID="{CAE29356-3A01-45CD-861C-0479F9541AF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7939C-E7CE-4552-A545-F617386493EB}" type="pres">
      <dgm:prSet presAssocID="{CAE29356-3A01-45CD-861C-0479F9541AFE}" presName="Childtext1" presStyleLbl="revTx" presStyleIdx="2" presStyleCnt="3" custScaleX="107905" custLinFactNeighborX="4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BC798-FC68-497B-BC7A-7BC59764D84D}" type="pres">
      <dgm:prSet presAssocID="{CAE29356-3A01-45CD-861C-0479F9541AFE}" presName="BalanceSpacing" presStyleCnt="0"/>
      <dgm:spPr/>
    </dgm:pt>
    <dgm:pt modelId="{D0A79645-5998-4D8A-8BF8-FEF79F68BED3}" type="pres">
      <dgm:prSet presAssocID="{CAE29356-3A01-45CD-861C-0479F9541AFE}" presName="BalanceSpacing1" presStyleCnt="0"/>
      <dgm:spPr/>
    </dgm:pt>
    <dgm:pt modelId="{95BB900E-E4AF-48DC-B5ED-26C468382F22}" type="pres">
      <dgm:prSet presAssocID="{F9D179D6-45DB-4B41-B1E3-65D27A34E1AE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B872089-4D1B-4512-BBE4-5151DC8460A2}" type="presOf" srcId="{AFF61B5B-4646-48CE-A118-CDD98A64090C}" destId="{7BE9DA2F-7CB2-4200-B403-679A876BA989}" srcOrd="0" destOrd="0" presId="urn:microsoft.com/office/officeart/2008/layout/AlternatingHexagons"/>
    <dgm:cxn modelId="{2BB9CE1D-1BF9-4030-8C8C-E776499ACE31}" srcId="{FAB4A7DB-F524-457A-9A1B-98B5E208142E}" destId="{8D3916B4-C86B-4D06-A87C-237ECEBADA9C}" srcOrd="1" destOrd="0" parTransId="{D3FDA007-03B4-4D15-8EE9-FB5D120F0F95}" sibTransId="{4794CA4C-76F1-4EE9-8563-819CAD4D4A48}"/>
    <dgm:cxn modelId="{3B0076CF-6697-44BA-8996-A2126DB68D5A}" type="presOf" srcId="{44F1C4EF-B1B6-4C8A-8D61-1BBEFEA73596}" destId="{BF24CC59-9CF5-4D4E-AA70-06A826FEC54F}" srcOrd="0" destOrd="0" presId="urn:microsoft.com/office/officeart/2008/layout/AlternatingHexagons"/>
    <dgm:cxn modelId="{6F27D207-CEF7-4E35-B8F2-93B6353BD9AC}" srcId="{CAE29356-3A01-45CD-861C-0479F9541AFE}" destId="{47130A92-BB2B-46ED-970E-DB1E2DF8E417}" srcOrd="0" destOrd="0" parTransId="{5B7CCE48-2EDF-4395-BC28-93DC1BA4E384}" sibTransId="{CFDD921A-A516-41FF-BA84-EB3555ACCE42}"/>
    <dgm:cxn modelId="{D222FAA9-0D9E-49A9-A3D9-C6C1F209E29F}" srcId="{8D3916B4-C86B-4D06-A87C-237ECEBADA9C}" destId="{AFF61B5B-4646-48CE-A118-CDD98A64090C}" srcOrd="0" destOrd="0" parTransId="{D231E6D0-C5B2-4D26-B995-99B3543C42D0}" sibTransId="{44C3DDB5-E1FA-47CC-8BA4-F001AC5815EB}"/>
    <dgm:cxn modelId="{1B43C0B4-D529-4582-A060-76D538C39CDA}" srcId="{E291EC05-E783-4C5A-A561-D3F42382087E}" destId="{96F63BE3-1693-4085-9975-1CF77436D5A3}" srcOrd="0" destOrd="0" parTransId="{9111DD3E-E2EB-47F7-8BDB-4C1CABCDCCAF}" sibTransId="{FC0B7854-B61D-4928-B365-6938A6D7483F}"/>
    <dgm:cxn modelId="{18878294-19E4-4A18-B18B-90375053A34B}" type="presOf" srcId="{47130A92-BB2B-46ED-970E-DB1E2DF8E417}" destId="{7587939C-E7CE-4552-A545-F617386493EB}" srcOrd="0" destOrd="0" presId="urn:microsoft.com/office/officeart/2008/layout/AlternatingHexagons"/>
    <dgm:cxn modelId="{AF54F722-280F-48F7-8BDC-BE11C3819D4F}" srcId="{FAB4A7DB-F524-457A-9A1B-98B5E208142E}" destId="{E291EC05-E783-4C5A-A561-D3F42382087E}" srcOrd="0" destOrd="0" parTransId="{1F30D50B-F3ED-4DFA-B0DC-29CBEAE1EE22}" sibTransId="{44F1C4EF-B1B6-4C8A-8D61-1BBEFEA73596}"/>
    <dgm:cxn modelId="{80F850DC-8AFB-4D3C-9938-441E5FC167F7}" srcId="{FAB4A7DB-F524-457A-9A1B-98B5E208142E}" destId="{CAE29356-3A01-45CD-861C-0479F9541AFE}" srcOrd="2" destOrd="0" parTransId="{4C41539A-3ED2-423E-A831-C20F480D6065}" sibTransId="{F9D179D6-45DB-4B41-B1E3-65D27A34E1AE}"/>
    <dgm:cxn modelId="{A663FE5D-AC62-483A-ABB1-54882EA49AC6}" type="presOf" srcId="{E291EC05-E783-4C5A-A561-D3F42382087E}" destId="{325EBAC4-D4C8-4248-8DBA-80FFFDDCA4C0}" srcOrd="0" destOrd="0" presId="urn:microsoft.com/office/officeart/2008/layout/AlternatingHexagons"/>
    <dgm:cxn modelId="{A4C45887-E365-4B71-84B8-9155C9B28A89}" type="presOf" srcId="{8D3916B4-C86B-4D06-A87C-237ECEBADA9C}" destId="{C67099A6-96F9-47C6-A2AE-0F356E188D9F}" srcOrd="0" destOrd="0" presId="urn:microsoft.com/office/officeart/2008/layout/AlternatingHexagons"/>
    <dgm:cxn modelId="{148D1DCE-76DE-4E06-B954-88E1F6C40404}" type="presOf" srcId="{F9D179D6-45DB-4B41-B1E3-65D27A34E1AE}" destId="{95BB900E-E4AF-48DC-B5ED-26C468382F22}" srcOrd="0" destOrd="0" presId="urn:microsoft.com/office/officeart/2008/layout/AlternatingHexagons"/>
    <dgm:cxn modelId="{6B4777CA-38E7-4865-BEE0-275A6E5AECBB}" type="presOf" srcId="{CAE29356-3A01-45CD-861C-0479F9541AFE}" destId="{236FF157-8FE7-4404-888E-00828B02829C}" srcOrd="0" destOrd="0" presId="urn:microsoft.com/office/officeart/2008/layout/AlternatingHexagons"/>
    <dgm:cxn modelId="{2968A036-3C75-4BA8-8F01-FBD658E7DDD9}" type="presOf" srcId="{4794CA4C-76F1-4EE9-8563-819CAD4D4A48}" destId="{66338738-B656-42A4-B5AB-BB3452688F1D}" srcOrd="0" destOrd="0" presId="urn:microsoft.com/office/officeart/2008/layout/AlternatingHexagons"/>
    <dgm:cxn modelId="{0035E193-FE19-468F-B28C-B5714EC99C58}" type="presOf" srcId="{96F63BE3-1693-4085-9975-1CF77436D5A3}" destId="{FA9EDCE0-82A5-498D-9411-E0939ED86923}" srcOrd="0" destOrd="0" presId="urn:microsoft.com/office/officeart/2008/layout/AlternatingHexagons"/>
    <dgm:cxn modelId="{5D4178CC-5AA7-4562-9142-06210342695E}" type="presOf" srcId="{FAB4A7DB-F524-457A-9A1B-98B5E208142E}" destId="{1817F27C-107F-4E8C-B200-5E2244BC557D}" srcOrd="0" destOrd="0" presId="urn:microsoft.com/office/officeart/2008/layout/AlternatingHexagons"/>
    <dgm:cxn modelId="{1B27CD60-FFBD-477B-AC99-83AB1A76DFFB}" type="presParOf" srcId="{1817F27C-107F-4E8C-B200-5E2244BC557D}" destId="{C4A784E2-0E31-465A-AC79-499D0A331737}" srcOrd="0" destOrd="0" presId="urn:microsoft.com/office/officeart/2008/layout/AlternatingHexagons"/>
    <dgm:cxn modelId="{05D3129D-A94E-40A0-9F44-B6D6F720541A}" type="presParOf" srcId="{C4A784E2-0E31-465A-AC79-499D0A331737}" destId="{325EBAC4-D4C8-4248-8DBA-80FFFDDCA4C0}" srcOrd="0" destOrd="0" presId="urn:microsoft.com/office/officeart/2008/layout/AlternatingHexagons"/>
    <dgm:cxn modelId="{9BAC9305-72DC-4F18-BEB9-2DCDAB4F7F3B}" type="presParOf" srcId="{C4A784E2-0E31-465A-AC79-499D0A331737}" destId="{FA9EDCE0-82A5-498D-9411-E0939ED86923}" srcOrd="1" destOrd="0" presId="urn:microsoft.com/office/officeart/2008/layout/AlternatingHexagons"/>
    <dgm:cxn modelId="{6D83D41D-DE0D-46D9-BE52-5440466FAA4D}" type="presParOf" srcId="{C4A784E2-0E31-465A-AC79-499D0A331737}" destId="{D85A4E44-D51E-4A1A-A3BF-E0F4813466CE}" srcOrd="2" destOrd="0" presId="urn:microsoft.com/office/officeart/2008/layout/AlternatingHexagons"/>
    <dgm:cxn modelId="{D89BD26A-4895-44A8-B1B4-20002FB61D13}" type="presParOf" srcId="{C4A784E2-0E31-465A-AC79-499D0A331737}" destId="{8594352E-1A40-4449-BF24-7E1A59CA0BDD}" srcOrd="3" destOrd="0" presId="urn:microsoft.com/office/officeart/2008/layout/AlternatingHexagons"/>
    <dgm:cxn modelId="{FC6C3656-014F-49CA-9B17-0CF4F8D4479F}" type="presParOf" srcId="{C4A784E2-0E31-465A-AC79-499D0A331737}" destId="{BF24CC59-9CF5-4D4E-AA70-06A826FEC54F}" srcOrd="4" destOrd="0" presId="urn:microsoft.com/office/officeart/2008/layout/AlternatingHexagons"/>
    <dgm:cxn modelId="{3992EEE8-3C63-4D40-8842-4825EF9F4CED}" type="presParOf" srcId="{1817F27C-107F-4E8C-B200-5E2244BC557D}" destId="{E3643B43-114D-485B-B282-8C3FB217D7B7}" srcOrd="1" destOrd="0" presId="urn:microsoft.com/office/officeart/2008/layout/AlternatingHexagons"/>
    <dgm:cxn modelId="{51ACCD7B-7D9B-4829-A665-48A95F619FF3}" type="presParOf" srcId="{1817F27C-107F-4E8C-B200-5E2244BC557D}" destId="{AF66F33F-1EA5-46C0-B6FC-12075472B4B8}" srcOrd="2" destOrd="0" presId="urn:microsoft.com/office/officeart/2008/layout/AlternatingHexagons"/>
    <dgm:cxn modelId="{5E65D7CF-B8CE-45D4-943C-E7BFB1B118A6}" type="presParOf" srcId="{AF66F33F-1EA5-46C0-B6FC-12075472B4B8}" destId="{C67099A6-96F9-47C6-A2AE-0F356E188D9F}" srcOrd="0" destOrd="0" presId="urn:microsoft.com/office/officeart/2008/layout/AlternatingHexagons"/>
    <dgm:cxn modelId="{DAC29030-BF47-4B13-A151-FA56E69EB09C}" type="presParOf" srcId="{AF66F33F-1EA5-46C0-B6FC-12075472B4B8}" destId="{7BE9DA2F-7CB2-4200-B403-679A876BA989}" srcOrd="1" destOrd="0" presId="urn:microsoft.com/office/officeart/2008/layout/AlternatingHexagons"/>
    <dgm:cxn modelId="{57835FE6-6174-4B5C-9C12-B1D70DF18111}" type="presParOf" srcId="{AF66F33F-1EA5-46C0-B6FC-12075472B4B8}" destId="{52D7A702-CBE9-4518-93D8-08C1344F3724}" srcOrd="2" destOrd="0" presId="urn:microsoft.com/office/officeart/2008/layout/AlternatingHexagons"/>
    <dgm:cxn modelId="{CDA62494-326D-4C8D-9DCB-9AD0BE21013C}" type="presParOf" srcId="{AF66F33F-1EA5-46C0-B6FC-12075472B4B8}" destId="{6C01F7D2-3028-4EEC-AF15-E4C695D0ACBA}" srcOrd="3" destOrd="0" presId="urn:microsoft.com/office/officeart/2008/layout/AlternatingHexagons"/>
    <dgm:cxn modelId="{25783511-02A2-4E50-8CA7-844F25E9A33B}" type="presParOf" srcId="{AF66F33F-1EA5-46C0-B6FC-12075472B4B8}" destId="{66338738-B656-42A4-B5AB-BB3452688F1D}" srcOrd="4" destOrd="0" presId="urn:microsoft.com/office/officeart/2008/layout/AlternatingHexagons"/>
    <dgm:cxn modelId="{B80A44F9-7550-4AB2-B6AE-C69262D04E4B}" type="presParOf" srcId="{1817F27C-107F-4E8C-B200-5E2244BC557D}" destId="{C19C2DB0-8E9B-4B0B-BB58-3EDE3158E327}" srcOrd="3" destOrd="0" presId="urn:microsoft.com/office/officeart/2008/layout/AlternatingHexagons"/>
    <dgm:cxn modelId="{A6CCF4F6-76E6-4B2E-93DE-1DE0159B0939}" type="presParOf" srcId="{1817F27C-107F-4E8C-B200-5E2244BC557D}" destId="{98169A3F-D608-4B27-9F87-D37851CBED17}" srcOrd="4" destOrd="0" presId="urn:microsoft.com/office/officeart/2008/layout/AlternatingHexagons"/>
    <dgm:cxn modelId="{D5775729-A06C-45B0-AE30-D18FEEC4ADA4}" type="presParOf" srcId="{98169A3F-D608-4B27-9F87-D37851CBED17}" destId="{236FF157-8FE7-4404-888E-00828B02829C}" srcOrd="0" destOrd="0" presId="urn:microsoft.com/office/officeart/2008/layout/AlternatingHexagons"/>
    <dgm:cxn modelId="{BB4BEE16-07B4-4056-BC56-314B1F119E6E}" type="presParOf" srcId="{98169A3F-D608-4B27-9F87-D37851CBED17}" destId="{7587939C-E7CE-4552-A545-F617386493EB}" srcOrd="1" destOrd="0" presId="urn:microsoft.com/office/officeart/2008/layout/AlternatingHexagons"/>
    <dgm:cxn modelId="{CE55CC0D-4B7F-4819-83DB-D2A1B25AEB4C}" type="presParOf" srcId="{98169A3F-D608-4B27-9F87-D37851CBED17}" destId="{E1CBC798-FC68-497B-BC7A-7BC59764D84D}" srcOrd="2" destOrd="0" presId="urn:microsoft.com/office/officeart/2008/layout/AlternatingHexagons"/>
    <dgm:cxn modelId="{0931D689-A4CF-4668-8137-1309BFDEB6C0}" type="presParOf" srcId="{98169A3F-D608-4B27-9F87-D37851CBED17}" destId="{D0A79645-5998-4D8A-8BF8-FEF79F68BED3}" srcOrd="3" destOrd="0" presId="urn:microsoft.com/office/officeart/2008/layout/AlternatingHexagons"/>
    <dgm:cxn modelId="{4C5FDC0E-6A94-434C-B89F-86483A9466CA}" type="presParOf" srcId="{98169A3F-D608-4B27-9F87-D37851CBED17}" destId="{95BB900E-E4AF-48DC-B5ED-26C468382F2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E4484C-952C-4B1E-97B1-F0ADEC5BF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3F3D6-73CC-465A-8804-7034EEE8048E}">
      <dgm:prSet phldrT="[Text]" custT="1"/>
      <dgm:spPr/>
      <dgm:t>
        <a:bodyPr/>
        <a:lstStyle/>
        <a:p>
          <a:r>
            <a:rPr lang="en-US" sz="2400" b="1" dirty="0" smtClean="0">
              <a:ln/>
              <a:latin typeface="Arial Narrow" panose="020B0606020202030204" pitchFamily="34" charset="0"/>
            </a:rPr>
            <a:t>Short Term Disability</a:t>
          </a:r>
          <a:endParaRPr lang="en-US" sz="2400" b="1" dirty="0">
            <a:ln/>
            <a:latin typeface="Arial Narrow" panose="020B0606020202030204" pitchFamily="34" charset="0"/>
          </a:endParaRPr>
        </a:p>
      </dgm:t>
    </dgm:pt>
    <dgm:pt modelId="{0C6929CD-DAC2-44B7-858A-16EB19CAD8C0}" type="parTrans" cxnId="{97805C8B-9244-4572-8D75-7B6F8685583B}">
      <dgm:prSet/>
      <dgm:spPr/>
      <dgm:t>
        <a:bodyPr/>
        <a:lstStyle/>
        <a:p>
          <a:endParaRPr lang="en-US"/>
        </a:p>
      </dgm:t>
    </dgm:pt>
    <dgm:pt modelId="{69D9639A-FC5F-410E-A710-A87DFED9DFF0}" type="sibTrans" cxnId="{97805C8B-9244-4572-8D75-7B6F8685583B}">
      <dgm:prSet/>
      <dgm:spPr/>
      <dgm:t>
        <a:bodyPr/>
        <a:lstStyle/>
        <a:p>
          <a:endParaRPr lang="en-US"/>
        </a:p>
      </dgm:t>
    </dgm:pt>
    <dgm:pt modelId="{ED2F8F6C-FD17-4BD7-B803-91CD29F36036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Elimination Periods range from 0-30 days for Accident &amp; Sickness 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24B1A94B-B84E-4A7E-87A8-73701EAC9C93}" type="parTrans" cxnId="{0C96AC06-99C2-4EEF-A932-58744D02B732}">
      <dgm:prSet/>
      <dgm:spPr/>
      <dgm:t>
        <a:bodyPr/>
        <a:lstStyle/>
        <a:p>
          <a:endParaRPr lang="en-US"/>
        </a:p>
      </dgm:t>
    </dgm:pt>
    <dgm:pt modelId="{A295AA5E-E9FB-4A23-9D1F-38A3700C6247}" type="sibTrans" cxnId="{0C96AC06-99C2-4EEF-A932-58744D02B732}">
      <dgm:prSet/>
      <dgm:spPr/>
      <dgm:t>
        <a:bodyPr/>
        <a:lstStyle/>
        <a:p>
          <a:endParaRPr lang="en-US"/>
        </a:p>
      </dgm:t>
    </dgm:pt>
    <dgm:pt modelId="{16FFF1F2-F4FB-430A-A3C9-75BA7510958F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Benefit Periods can be as short as 1 week or as long as 52 weeks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139955E1-B8D1-4E2E-B1EC-D4E39178435E}" type="parTrans" cxnId="{5C9EE48C-DAD8-43C0-9882-CEC0074277D0}">
      <dgm:prSet/>
      <dgm:spPr/>
      <dgm:t>
        <a:bodyPr/>
        <a:lstStyle/>
        <a:p>
          <a:endParaRPr lang="en-US"/>
        </a:p>
      </dgm:t>
    </dgm:pt>
    <dgm:pt modelId="{CD9B35D4-7F1F-4D44-8F86-9A1149F56DDA}" type="sibTrans" cxnId="{5C9EE48C-DAD8-43C0-9882-CEC0074277D0}">
      <dgm:prSet/>
      <dgm:spPr/>
      <dgm:t>
        <a:bodyPr/>
        <a:lstStyle/>
        <a:p>
          <a:endParaRPr lang="en-US"/>
        </a:p>
      </dgm:t>
    </dgm:pt>
    <dgm:pt modelId="{8F8729FF-D665-4595-B49A-2C3F754884D6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Typically covers a benefit equal to 40-60% of pre-disability income</a:t>
          </a:r>
        </a:p>
      </dgm:t>
    </dgm:pt>
    <dgm:pt modelId="{BC12EEA2-FEDF-46C8-AF46-EA14ADC6136C}" type="sibTrans" cxnId="{2D776D65-39C5-40EA-B2BB-CF6CBE1333D2}">
      <dgm:prSet/>
      <dgm:spPr/>
      <dgm:t>
        <a:bodyPr/>
        <a:lstStyle/>
        <a:p>
          <a:endParaRPr lang="en-US"/>
        </a:p>
      </dgm:t>
    </dgm:pt>
    <dgm:pt modelId="{34D3F912-77CF-45D1-935D-9B372FA78729}" type="parTrans" cxnId="{2D776D65-39C5-40EA-B2BB-CF6CBE1333D2}">
      <dgm:prSet/>
      <dgm:spPr/>
      <dgm:t>
        <a:bodyPr/>
        <a:lstStyle/>
        <a:p>
          <a:endParaRPr lang="en-US"/>
        </a:p>
      </dgm:t>
    </dgm:pt>
    <dgm:pt modelId="{FA20FB65-841E-465B-ABAC-2E581A09B788}">
      <dgm:prSet phldrT="[Text]" custT="1"/>
      <dgm:spPr/>
      <dgm:t>
        <a:bodyPr/>
        <a:lstStyle/>
        <a:p>
          <a:r>
            <a:rPr lang="en-US" sz="2400" b="1" dirty="0" smtClean="0">
              <a:ln/>
              <a:latin typeface="Arial Narrow" panose="020B0606020202030204" pitchFamily="34" charset="0"/>
            </a:rPr>
            <a:t>Long Term Disability</a:t>
          </a:r>
          <a:endParaRPr lang="en-US" sz="2400" b="1" dirty="0">
            <a:ln/>
            <a:latin typeface="Arial Narrow" panose="020B0606020202030204" pitchFamily="34" charset="0"/>
          </a:endParaRPr>
        </a:p>
      </dgm:t>
    </dgm:pt>
    <dgm:pt modelId="{6B8DF59B-0930-4961-A12E-D8B6689E9C58}" type="parTrans" cxnId="{A9434F8F-234C-46FF-963F-B4E258F8ED71}">
      <dgm:prSet/>
      <dgm:spPr/>
      <dgm:t>
        <a:bodyPr/>
        <a:lstStyle/>
        <a:p>
          <a:endParaRPr lang="en-US"/>
        </a:p>
      </dgm:t>
    </dgm:pt>
    <dgm:pt modelId="{70150208-D54C-4356-B0B0-26914C909B76}" type="sibTrans" cxnId="{A9434F8F-234C-46FF-963F-B4E258F8ED71}">
      <dgm:prSet/>
      <dgm:spPr/>
      <dgm:t>
        <a:bodyPr/>
        <a:lstStyle/>
        <a:p>
          <a:endParaRPr lang="en-US"/>
        </a:p>
      </dgm:t>
    </dgm:pt>
    <dgm:pt modelId="{DAE02965-E007-4BA0-B4F2-38D47766BE8B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Typically covers a benefit equal to 40-70% of pre-disability income</a:t>
          </a:r>
        </a:p>
      </dgm:t>
    </dgm:pt>
    <dgm:pt modelId="{846D4099-8550-4E9A-8F01-C6F852EB49C9}" type="parTrans" cxnId="{BACA6C7F-8A18-4261-8DE9-3440698877AE}">
      <dgm:prSet/>
      <dgm:spPr/>
      <dgm:t>
        <a:bodyPr/>
        <a:lstStyle/>
        <a:p>
          <a:endParaRPr lang="en-US"/>
        </a:p>
      </dgm:t>
    </dgm:pt>
    <dgm:pt modelId="{F1FB1916-93A6-4207-8088-D1ECD3542520}" type="sibTrans" cxnId="{BACA6C7F-8A18-4261-8DE9-3440698877AE}">
      <dgm:prSet/>
      <dgm:spPr/>
      <dgm:t>
        <a:bodyPr/>
        <a:lstStyle/>
        <a:p>
          <a:endParaRPr lang="en-US"/>
        </a:p>
      </dgm:t>
    </dgm:pt>
    <dgm:pt modelId="{79F1CD95-05FF-4542-B5F4-81397DD4B3A6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Elimination Periods range from 3-12 months for Accident or Sickness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DE6513A3-6430-42BA-A57C-4C66DE1A9FA5}" type="parTrans" cxnId="{C0FE979A-A01C-4704-912A-4EBEBA6A6AA1}">
      <dgm:prSet/>
      <dgm:spPr/>
      <dgm:t>
        <a:bodyPr/>
        <a:lstStyle/>
        <a:p>
          <a:endParaRPr lang="en-US"/>
        </a:p>
      </dgm:t>
    </dgm:pt>
    <dgm:pt modelId="{5353240B-5146-4231-AF18-BE7E15404611}" type="sibTrans" cxnId="{C0FE979A-A01C-4704-912A-4EBEBA6A6AA1}">
      <dgm:prSet/>
      <dgm:spPr/>
      <dgm:t>
        <a:bodyPr/>
        <a:lstStyle/>
        <a:p>
          <a:endParaRPr lang="en-US"/>
        </a:p>
      </dgm:t>
    </dgm:pt>
    <dgm:pt modelId="{D9BE1E62-47C5-4DFB-811A-1C73C646AFB1}">
      <dgm:prSet phldrT="[Text]" custT="1"/>
      <dgm:spPr/>
      <dgm:t>
        <a:bodyPr/>
        <a:lstStyle/>
        <a:p>
          <a:r>
            <a:rPr lang="en-US" sz="1400" dirty="0" smtClean="0">
              <a:latin typeface="Arial Narrow" panose="020B0606020202030204" pitchFamily="34" charset="0"/>
            </a:rPr>
            <a:t>Often, the Benefit Period last as little as 5 years and as long as Normal Retirement Age</a:t>
          </a:r>
          <a:endParaRPr lang="en-US" sz="1400" dirty="0">
            <a:latin typeface="Arial Narrow" panose="020B0606020202030204" pitchFamily="34" charset="0"/>
          </a:endParaRPr>
        </a:p>
      </dgm:t>
    </dgm:pt>
    <dgm:pt modelId="{2ADF7AD2-F2C5-4A29-820D-BFA98E1D506A}" type="parTrans" cxnId="{66A08665-2516-4F0A-8811-E3D9EB9065BC}">
      <dgm:prSet/>
      <dgm:spPr/>
      <dgm:t>
        <a:bodyPr/>
        <a:lstStyle/>
        <a:p>
          <a:endParaRPr lang="en-US"/>
        </a:p>
      </dgm:t>
    </dgm:pt>
    <dgm:pt modelId="{108C33CF-9BCF-483D-9F05-EEF2E372FF8D}" type="sibTrans" cxnId="{66A08665-2516-4F0A-8811-E3D9EB9065BC}">
      <dgm:prSet/>
      <dgm:spPr/>
      <dgm:t>
        <a:bodyPr/>
        <a:lstStyle/>
        <a:p>
          <a:endParaRPr lang="en-US"/>
        </a:p>
      </dgm:t>
    </dgm:pt>
    <dgm:pt modelId="{75B1CCF0-1AC2-4BA7-8646-0E6F8C500A59}" type="pres">
      <dgm:prSet presAssocID="{79E4484C-952C-4B1E-97B1-F0ADEC5BFB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679C9-1C97-4041-A959-62BBE7A0BC8C}" type="pres">
      <dgm:prSet presAssocID="{6873F3D6-73CC-465A-8804-7034EEE8048E}" presName="node" presStyleLbl="node1" presStyleIdx="0" presStyleCnt="2" custScaleX="148917" custLinFactNeighborX="-39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A0CD-3DA0-491E-929D-26557D3E865B}" type="pres">
      <dgm:prSet presAssocID="{69D9639A-FC5F-410E-A710-A87DFED9DFF0}" presName="sibTrans" presStyleCnt="0"/>
      <dgm:spPr/>
    </dgm:pt>
    <dgm:pt modelId="{24CD7BB4-D754-4E2B-A8C3-182731356BDA}" type="pres">
      <dgm:prSet presAssocID="{FA20FB65-841E-465B-ABAC-2E581A09B788}" presName="node" presStyleLbl="node1" presStyleIdx="1" presStyleCnt="2" custScaleX="139957" custScaleY="95122" custLinFactNeighborX="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96AC06-99C2-4EEF-A932-58744D02B732}" srcId="{6873F3D6-73CC-465A-8804-7034EEE8048E}" destId="{ED2F8F6C-FD17-4BD7-B803-91CD29F36036}" srcOrd="1" destOrd="0" parTransId="{24B1A94B-B84E-4A7E-87A8-73701EAC9C93}" sibTransId="{A295AA5E-E9FB-4A23-9D1F-38A3700C6247}"/>
    <dgm:cxn modelId="{BACA6C7F-8A18-4261-8DE9-3440698877AE}" srcId="{FA20FB65-841E-465B-ABAC-2E581A09B788}" destId="{DAE02965-E007-4BA0-B4F2-38D47766BE8B}" srcOrd="0" destOrd="0" parTransId="{846D4099-8550-4E9A-8F01-C6F852EB49C9}" sibTransId="{F1FB1916-93A6-4207-8088-D1ECD3542520}"/>
    <dgm:cxn modelId="{5C9EE48C-DAD8-43C0-9882-CEC0074277D0}" srcId="{6873F3D6-73CC-465A-8804-7034EEE8048E}" destId="{16FFF1F2-F4FB-430A-A3C9-75BA7510958F}" srcOrd="2" destOrd="0" parTransId="{139955E1-B8D1-4E2E-B1EC-D4E39178435E}" sibTransId="{CD9B35D4-7F1F-4D44-8F86-9A1149F56DDA}"/>
    <dgm:cxn modelId="{7BFA55F7-8174-45F3-BB2C-C937EA581516}" type="presOf" srcId="{79E4484C-952C-4B1E-97B1-F0ADEC5BFBD6}" destId="{75B1CCF0-1AC2-4BA7-8646-0E6F8C500A59}" srcOrd="0" destOrd="0" presId="urn:microsoft.com/office/officeart/2005/8/layout/hList6"/>
    <dgm:cxn modelId="{9A8BB0FA-70F3-45D3-A05E-5BFC29936BDD}" type="presOf" srcId="{6873F3D6-73CC-465A-8804-7034EEE8048E}" destId="{CAF679C9-1C97-4041-A959-62BBE7A0BC8C}" srcOrd="0" destOrd="0" presId="urn:microsoft.com/office/officeart/2005/8/layout/hList6"/>
    <dgm:cxn modelId="{2D776D65-39C5-40EA-B2BB-CF6CBE1333D2}" srcId="{6873F3D6-73CC-465A-8804-7034EEE8048E}" destId="{8F8729FF-D665-4595-B49A-2C3F754884D6}" srcOrd="0" destOrd="0" parTransId="{34D3F912-77CF-45D1-935D-9B372FA78729}" sibTransId="{BC12EEA2-FEDF-46C8-AF46-EA14ADC6136C}"/>
    <dgm:cxn modelId="{97805C8B-9244-4572-8D75-7B6F8685583B}" srcId="{79E4484C-952C-4B1E-97B1-F0ADEC5BFBD6}" destId="{6873F3D6-73CC-465A-8804-7034EEE8048E}" srcOrd="0" destOrd="0" parTransId="{0C6929CD-DAC2-44B7-858A-16EB19CAD8C0}" sibTransId="{69D9639A-FC5F-410E-A710-A87DFED9DFF0}"/>
    <dgm:cxn modelId="{A9434F8F-234C-46FF-963F-B4E258F8ED71}" srcId="{79E4484C-952C-4B1E-97B1-F0ADEC5BFBD6}" destId="{FA20FB65-841E-465B-ABAC-2E581A09B788}" srcOrd="1" destOrd="0" parTransId="{6B8DF59B-0930-4961-A12E-D8B6689E9C58}" sibTransId="{70150208-D54C-4356-B0B0-26914C909B76}"/>
    <dgm:cxn modelId="{66A08665-2516-4F0A-8811-E3D9EB9065BC}" srcId="{FA20FB65-841E-465B-ABAC-2E581A09B788}" destId="{D9BE1E62-47C5-4DFB-811A-1C73C646AFB1}" srcOrd="2" destOrd="0" parTransId="{2ADF7AD2-F2C5-4A29-820D-BFA98E1D506A}" sibTransId="{108C33CF-9BCF-483D-9F05-EEF2E372FF8D}"/>
    <dgm:cxn modelId="{13AB7FCC-E7B6-40F3-B23E-51DF6609C520}" type="presOf" srcId="{79F1CD95-05FF-4542-B5F4-81397DD4B3A6}" destId="{24CD7BB4-D754-4E2B-A8C3-182731356BDA}" srcOrd="0" destOrd="2" presId="urn:microsoft.com/office/officeart/2005/8/layout/hList6"/>
    <dgm:cxn modelId="{C0FE979A-A01C-4704-912A-4EBEBA6A6AA1}" srcId="{FA20FB65-841E-465B-ABAC-2E581A09B788}" destId="{79F1CD95-05FF-4542-B5F4-81397DD4B3A6}" srcOrd="1" destOrd="0" parTransId="{DE6513A3-6430-42BA-A57C-4C66DE1A9FA5}" sibTransId="{5353240B-5146-4231-AF18-BE7E15404611}"/>
    <dgm:cxn modelId="{3635655C-C1D0-4F9C-8FAD-F757A52D9FB5}" type="presOf" srcId="{D9BE1E62-47C5-4DFB-811A-1C73C646AFB1}" destId="{24CD7BB4-D754-4E2B-A8C3-182731356BDA}" srcOrd="0" destOrd="3" presId="urn:microsoft.com/office/officeart/2005/8/layout/hList6"/>
    <dgm:cxn modelId="{85EE2BB4-3779-4C61-B9EE-DCB5D147119C}" type="presOf" srcId="{8F8729FF-D665-4595-B49A-2C3F754884D6}" destId="{CAF679C9-1C97-4041-A959-62BBE7A0BC8C}" srcOrd="0" destOrd="1" presId="urn:microsoft.com/office/officeart/2005/8/layout/hList6"/>
    <dgm:cxn modelId="{35C57CFD-6C2D-48C4-B57B-F818B608EE14}" type="presOf" srcId="{16FFF1F2-F4FB-430A-A3C9-75BA7510958F}" destId="{CAF679C9-1C97-4041-A959-62BBE7A0BC8C}" srcOrd="0" destOrd="3" presId="urn:microsoft.com/office/officeart/2005/8/layout/hList6"/>
    <dgm:cxn modelId="{A4260E09-CB4C-4050-998B-6AA7B67B3243}" type="presOf" srcId="{DAE02965-E007-4BA0-B4F2-38D47766BE8B}" destId="{24CD7BB4-D754-4E2B-A8C3-182731356BDA}" srcOrd="0" destOrd="1" presId="urn:microsoft.com/office/officeart/2005/8/layout/hList6"/>
    <dgm:cxn modelId="{4D10E3EC-D808-464C-9A2A-A48AF8901289}" type="presOf" srcId="{ED2F8F6C-FD17-4BD7-B803-91CD29F36036}" destId="{CAF679C9-1C97-4041-A959-62BBE7A0BC8C}" srcOrd="0" destOrd="2" presId="urn:microsoft.com/office/officeart/2005/8/layout/hList6"/>
    <dgm:cxn modelId="{4CD5BBEB-79DE-4357-A58A-99AE9BFD3382}" type="presOf" srcId="{FA20FB65-841E-465B-ABAC-2E581A09B788}" destId="{24CD7BB4-D754-4E2B-A8C3-182731356BDA}" srcOrd="0" destOrd="0" presId="urn:microsoft.com/office/officeart/2005/8/layout/hList6"/>
    <dgm:cxn modelId="{7CD10317-4C0A-49FD-BC1C-1D1C9F9E3894}" type="presParOf" srcId="{75B1CCF0-1AC2-4BA7-8646-0E6F8C500A59}" destId="{CAF679C9-1C97-4041-A959-62BBE7A0BC8C}" srcOrd="0" destOrd="0" presId="urn:microsoft.com/office/officeart/2005/8/layout/hList6"/>
    <dgm:cxn modelId="{C0421EF3-A245-425E-9AB0-7DE9FCEC6219}" type="presParOf" srcId="{75B1CCF0-1AC2-4BA7-8646-0E6F8C500A59}" destId="{1D0BA0CD-3DA0-491E-929D-26557D3E865B}" srcOrd="1" destOrd="0" presId="urn:microsoft.com/office/officeart/2005/8/layout/hList6"/>
    <dgm:cxn modelId="{649F86E9-F371-46E0-9663-465B6A0CBD4D}" type="presParOf" srcId="{75B1CCF0-1AC2-4BA7-8646-0E6F8C500A59}" destId="{24CD7BB4-D754-4E2B-A8C3-182731356BD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79C9-1C97-4041-A959-62BBE7A0BC8C}">
      <dsp:nvSpPr>
        <dsp:cNvPr id="0" name=""/>
        <dsp:cNvSpPr/>
      </dsp:nvSpPr>
      <dsp:spPr>
        <a:xfrm rot="16200000">
          <a:off x="-22840" y="22840"/>
          <a:ext cx="2743200" cy="2697518"/>
        </a:xfrm>
        <a:prstGeom prst="flowChartManualOperation">
          <a:avLst/>
        </a:prstGeom>
        <a:solidFill>
          <a:srgbClr val="7AB8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Permanent Life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Premiums remain level for the life of the contract.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Death benefit is level for life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Living benefit provisions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Guaranteed cash </a:t>
          </a:r>
          <a:r>
            <a:rPr lang="en-US" sz="1400" kern="1200" smtClean="0">
              <a:latin typeface="Arial Narrow" panose="020B0606020202030204" pitchFamily="34" charset="0"/>
            </a:rPr>
            <a:t>value accumalation</a:t>
          </a: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latin typeface="Arial Narrow" panose="020B0606020202030204" pitchFamily="34" charset="0"/>
          </a:endParaRPr>
        </a:p>
      </dsp:txBody>
      <dsp:txXfrm rot="5400000">
        <a:off x="1" y="548639"/>
        <a:ext cx="2697518" cy="1645920"/>
      </dsp:txXfrm>
    </dsp:sp>
    <dsp:sp modelId="{D8A5C513-B33F-40B7-90EF-FDEB7A294888}">
      <dsp:nvSpPr>
        <dsp:cNvPr id="0" name=""/>
        <dsp:cNvSpPr/>
      </dsp:nvSpPr>
      <dsp:spPr>
        <a:xfrm rot="16200000">
          <a:off x="2862457" y="47648"/>
          <a:ext cx="2590787" cy="2647903"/>
        </a:xfrm>
        <a:prstGeom prst="flowChartManualOperation">
          <a:avLst/>
        </a:prstGeom>
        <a:solidFill>
          <a:srgbClr val="5EB6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n/>
              <a:latin typeface="Arial Narrow" panose="020B0606020202030204" pitchFamily="34" charset="0"/>
            </a:rPr>
            <a:t>Employee Benefit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Arial Narrow" panose="020B0606020202030204" pitchFamily="34" charset="0"/>
            </a:rPr>
            <a:t>Convenient payroll deduction</a:t>
          </a: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Arial Narrow" panose="020B0606020202030204" pitchFamily="34" charset="0"/>
            </a:rPr>
            <a:t>Guaranteed issue in most cases</a:t>
          </a: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Arial Narrow" panose="020B0606020202030204" pitchFamily="34" charset="0"/>
            </a:rPr>
            <a:t>Flexible plan designs</a:t>
          </a: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Arial Narrow" panose="020B0606020202030204" pitchFamily="34" charset="0"/>
            </a:rPr>
            <a:t>Portable</a:t>
          </a: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Arial Narrow" panose="020B0606020202030204" pitchFamily="34" charset="0"/>
            </a:rPr>
            <a:t>Tax free death benefit</a:t>
          </a: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latin typeface="Arial Narrow" panose="020B0606020202030204" pitchFamily="34" charset="0"/>
          </a:endParaRPr>
        </a:p>
      </dsp:txBody>
      <dsp:txXfrm rot="5400000">
        <a:off x="2833899" y="594363"/>
        <a:ext cx="2647903" cy="1554473"/>
      </dsp:txXfrm>
    </dsp:sp>
    <dsp:sp modelId="{24CD7BB4-D754-4E2B-A8C3-182731356BDA}">
      <dsp:nvSpPr>
        <dsp:cNvPr id="0" name=""/>
        <dsp:cNvSpPr/>
      </dsp:nvSpPr>
      <dsp:spPr>
        <a:xfrm rot="16200000">
          <a:off x="5666139" y="103992"/>
          <a:ext cx="2438403" cy="253521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Optional Riders 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Accidental Death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Long Term Care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Waiver of Premium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Child Term Rider</a:t>
          </a:r>
        </a:p>
      </dsp:txBody>
      <dsp:txXfrm rot="5400000">
        <a:off x="5617733" y="640079"/>
        <a:ext cx="2535215" cy="14630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EBAC4-D4C8-4248-8DBA-80FFFDDCA4C0}">
      <dsp:nvSpPr>
        <dsp:cNvPr id="0" name=""/>
        <dsp:cNvSpPr/>
      </dsp:nvSpPr>
      <dsp:spPr>
        <a:xfrm rot="5400000">
          <a:off x="3547677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A disabling injury in the home occurs every 4 seconds</a:t>
          </a:r>
          <a:endParaRPr lang="en-US" sz="1300" kern="1200" dirty="0">
            <a:solidFill>
              <a:schemeClr val="bg1"/>
            </a:solidFill>
          </a:endParaRPr>
        </a:p>
      </dsp:txBody>
      <dsp:txXfrm rot="-5400000">
        <a:off x="3915742" y="286551"/>
        <a:ext cx="1098920" cy="1263126"/>
      </dsp:txXfrm>
    </dsp:sp>
    <dsp:sp modelId="{FA9EDCE0-82A5-498D-9411-E0939ED86923}">
      <dsp:nvSpPr>
        <dsp:cNvPr id="0" name=""/>
        <dsp:cNvSpPr/>
      </dsp:nvSpPr>
      <dsp:spPr>
        <a:xfrm>
          <a:off x="5339767" y="379413"/>
          <a:ext cx="2280232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kern="1200" dirty="0" smtClean="0">
              <a:latin typeface="Arial Narrow" panose="020B0606020202030204" pitchFamily="34" charset="0"/>
            </a:rPr>
            <a:t>Most people fail to insure their most valuable asset.  Their ability to earn an income.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39767" y="379413"/>
        <a:ext cx="2280232" cy="1101030"/>
      </dsp:txXfrm>
    </dsp:sp>
    <dsp:sp modelId="{BF24CC59-9CF5-4D4E-AA70-06A826FEC54F}">
      <dsp:nvSpPr>
        <dsp:cNvPr id="0" name=""/>
        <dsp:cNvSpPr/>
      </dsp:nvSpPr>
      <dsp:spPr>
        <a:xfrm rot="5400000">
          <a:off x="1823464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191529" y="286551"/>
        <a:ext cx="1098920" cy="1263126"/>
      </dsp:txXfrm>
    </dsp:sp>
    <dsp:sp modelId="{C67099A6-96F9-47C6-A2AE-0F356E188D9F}">
      <dsp:nvSpPr>
        <dsp:cNvPr id="0" name=""/>
        <dsp:cNvSpPr/>
      </dsp:nvSpPr>
      <dsp:spPr>
        <a:xfrm rot="5400000">
          <a:off x="2765199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3.9 million American Workers suffered disabling injuries</a:t>
          </a:r>
          <a:endParaRPr lang="en-US" sz="1300" kern="1200" dirty="0"/>
        </a:p>
      </dsp:txBody>
      <dsp:txXfrm rot="-5400000">
        <a:off x="3133264" y="1844142"/>
        <a:ext cx="1098920" cy="1263126"/>
      </dsp:txXfrm>
    </dsp:sp>
    <dsp:sp modelId="{7BE9DA2F-7CB2-4200-B403-679A876BA989}">
      <dsp:nvSpPr>
        <dsp:cNvPr id="0" name=""/>
        <dsp:cNvSpPr/>
      </dsp:nvSpPr>
      <dsp:spPr>
        <a:xfrm>
          <a:off x="786856" y="1925190"/>
          <a:ext cx="2081264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kern="1200" dirty="0" smtClean="0">
              <a:latin typeface="Arial Narrow" panose="020B0606020202030204" pitchFamily="34" charset="0"/>
            </a:rPr>
            <a:t>If a disability has lasted two years or more? There is a strong possibility it will be for life.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786856" y="1925190"/>
        <a:ext cx="2081264" cy="1101030"/>
      </dsp:txXfrm>
    </dsp:sp>
    <dsp:sp modelId="{66338738-B656-42A4-B5AB-BB3452688F1D}">
      <dsp:nvSpPr>
        <dsp:cNvPr id="0" name=""/>
        <dsp:cNvSpPr/>
      </dsp:nvSpPr>
      <dsp:spPr>
        <a:xfrm rot="5400000">
          <a:off x="4489413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857478" y="1844142"/>
        <a:ext cx="1098920" cy="1263126"/>
      </dsp:txXfrm>
    </dsp:sp>
    <dsp:sp modelId="{236FF157-8FE7-4404-888E-00828B02829C}">
      <dsp:nvSpPr>
        <dsp:cNvPr id="0" name=""/>
        <dsp:cNvSpPr/>
      </dsp:nvSpPr>
      <dsp:spPr>
        <a:xfrm rot="5400000">
          <a:off x="3565284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Someone is disabled due to a motor vehicle crash every 14 seconds</a:t>
          </a:r>
          <a:endParaRPr lang="en-US" sz="1300" kern="1200" dirty="0"/>
        </a:p>
      </dsp:txBody>
      <dsp:txXfrm rot="-5400000">
        <a:off x="3933349" y="3401734"/>
        <a:ext cx="1098920" cy="1263126"/>
      </dsp:txXfrm>
    </dsp:sp>
    <dsp:sp modelId="{7587939C-E7CE-4552-A545-F617386493EB}">
      <dsp:nvSpPr>
        <dsp:cNvPr id="0" name=""/>
        <dsp:cNvSpPr/>
      </dsp:nvSpPr>
      <dsp:spPr>
        <a:xfrm>
          <a:off x="5333997" y="3482781"/>
          <a:ext cx="2209804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kern="1200" dirty="0" smtClean="0">
              <a:latin typeface="Arial Narrow" panose="020B0606020202030204" pitchFamily="34" charset="0"/>
            </a:rPr>
            <a:t>Approximately 64 percent of all Social Security claims are denied. Those accepted, there is typically 5-12 month waiting period.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33997" y="3482781"/>
        <a:ext cx="2209804" cy="1101030"/>
      </dsp:txXfrm>
    </dsp:sp>
    <dsp:sp modelId="{95BB900E-E4AF-48DC-B5ED-26C468382F22}">
      <dsp:nvSpPr>
        <dsp:cNvPr id="0" name=""/>
        <dsp:cNvSpPr/>
      </dsp:nvSpPr>
      <dsp:spPr>
        <a:xfrm rot="5400000">
          <a:off x="1841071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209136" y="3401734"/>
        <a:ext cx="1098920" cy="1263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05DC-A72A-4641-A2B7-FDF51019A5A7}">
      <dsp:nvSpPr>
        <dsp:cNvPr id="0" name=""/>
        <dsp:cNvSpPr/>
      </dsp:nvSpPr>
      <dsp:spPr>
        <a:xfrm rot="16200000">
          <a:off x="64" y="87176"/>
          <a:ext cx="740047" cy="740047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Temporary</a:t>
          </a:r>
          <a:endParaRPr lang="en-US" sz="700" b="1" kern="1200" dirty="0"/>
        </a:p>
      </dsp:txBody>
      <dsp:txXfrm rot="5400000">
        <a:off x="129572" y="272188"/>
        <a:ext cx="610539" cy="370023"/>
      </dsp:txXfrm>
    </dsp:sp>
    <dsp:sp modelId="{1FCD2083-D48A-44EA-AD9A-A8A055F1FFA8}">
      <dsp:nvSpPr>
        <dsp:cNvPr id="0" name=""/>
        <dsp:cNvSpPr/>
      </dsp:nvSpPr>
      <dsp:spPr>
        <a:xfrm rot="5400000">
          <a:off x="814367" y="87176"/>
          <a:ext cx="740047" cy="740047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7222795"/>
                <a:satOff val="-28724"/>
                <a:lumOff val="27059"/>
                <a:alphaOff val="0"/>
                <a:shade val="51000"/>
                <a:satMod val="130000"/>
              </a:schemeClr>
            </a:gs>
            <a:gs pos="80000">
              <a:schemeClr val="accent2">
                <a:hueOff val="7222795"/>
                <a:satOff val="-28724"/>
                <a:lumOff val="27059"/>
                <a:alphaOff val="0"/>
                <a:shade val="93000"/>
                <a:satMod val="130000"/>
              </a:schemeClr>
            </a:gs>
            <a:gs pos="100000">
              <a:schemeClr val="accent2">
                <a:hueOff val="7222795"/>
                <a:satOff val="-28724"/>
                <a:lumOff val="27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Permanent</a:t>
          </a:r>
          <a:endParaRPr lang="en-US" sz="700" b="1" kern="1200" dirty="0"/>
        </a:p>
      </dsp:txBody>
      <dsp:txXfrm rot="-5400000">
        <a:off x="814367" y="272188"/>
        <a:ext cx="610539" cy="370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79C9-1C97-4041-A959-62BBE7A0BC8C}">
      <dsp:nvSpPr>
        <dsp:cNvPr id="0" name=""/>
        <dsp:cNvSpPr/>
      </dsp:nvSpPr>
      <dsp:spPr>
        <a:xfrm rot="16200000">
          <a:off x="-22840" y="22840"/>
          <a:ext cx="2743200" cy="269751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Critical Illness 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Designed to pay a lump sum benefit directly to the insured for a covered event.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Insured can use the monies to assist on covering medical and other unrelated expenses.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Asset protection</a:t>
          </a:r>
        </a:p>
      </dsp:txBody>
      <dsp:txXfrm rot="5400000">
        <a:off x="1" y="548639"/>
        <a:ext cx="2697518" cy="1645920"/>
      </dsp:txXfrm>
    </dsp:sp>
    <dsp:sp modelId="{D8A5C513-B33F-40B7-90EF-FDEB7A294888}">
      <dsp:nvSpPr>
        <dsp:cNvPr id="0" name=""/>
        <dsp:cNvSpPr/>
      </dsp:nvSpPr>
      <dsp:spPr>
        <a:xfrm rot="16200000">
          <a:off x="2862457" y="47648"/>
          <a:ext cx="2590787" cy="264790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Covered Illnesses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Heart Attack &amp; Stroke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Coronary Artery  Bypass Surgery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Cancer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End Stage Renal Failure (Kidney)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Major Organ Transplant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latin typeface="Arial Narrow" panose="020B0606020202030204" pitchFamily="34" charset="0"/>
          </a:endParaRPr>
        </a:p>
      </dsp:txBody>
      <dsp:txXfrm rot="5400000">
        <a:off x="2833899" y="594363"/>
        <a:ext cx="2647903" cy="1554473"/>
      </dsp:txXfrm>
    </dsp:sp>
    <dsp:sp modelId="{24CD7BB4-D754-4E2B-A8C3-182731356BDA}">
      <dsp:nvSpPr>
        <dsp:cNvPr id="0" name=""/>
        <dsp:cNvSpPr/>
      </dsp:nvSpPr>
      <dsp:spPr>
        <a:xfrm rot="16200000">
          <a:off x="5666139" y="103992"/>
          <a:ext cx="2438403" cy="253521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Enhanced Benefits 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Wellness Benefit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Coma and/or Paralysis benefit due to an accident.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Reoccurrence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Death Benefit</a:t>
          </a:r>
        </a:p>
      </dsp:txBody>
      <dsp:txXfrm rot="5400000">
        <a:off x="5617733" y="640079"/>
        <a:ext cx="2535215" cy="1463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A212F-72A5-4EC9-81F3-2EB14E19D20F}">
      <dsp:nvSpPr>
        <dsp:cNvPr id="0" name=""/>
        <dsp:cNvSpPr/>
      </dsp:nvSpPr>
      <dsp:spPr>
        <a:xfrm rot="5400000">
          <a:off x="3605756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 Narrow" panose="020B0606020202030204" pitchFamily="34" charset="0"/>
            </a:rPr>
            <a:t>An estimated 1.1 million Americans will have a new or recurrent coronary attack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973821" y="286551"/>
        <a:ext cx="1098920" cy="1263126"/>
      </dsp:txXfrm>
    </dsp:sp>
    <dsp:sp modelId="{161FE7BA-279E-493B-8CAA-2A23AC1B6611}">
      <dsp:nvSpPr>
        <dsp:cNvPr id="0" name=""/>
        <dsp:cNvSpPr/>
      </dsp:nvSpPr>
      <dsp:spPr>
        <a:xfrm>
          <a:off x="5369974" y="367599"/>
          <a:ext cx="2047916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b="0" kern="1200" dirty="0" smtClean="0">
              <a:latin typeface="Arial Narrow" panose="020B0606020202030204" pitchFamily="34" charset="0"/>
            </a:rPr>
            <a:t>More than 2 million Americans that filed bankruptcy was in part due to medical expenses.  </a:t>
          </a:r>
          <a:r>
            <a:rPr lang="en-US" sz="1400" b="1" i="1" kern="1200" dirty="0" smtClean="0">
              <a:latin typeface="Arial Narrow" panose="020B0606020202030204" pitchFamily="34" charset="0"/>
            </a:rPr>
            <a:t>76%  had medical insurance.</a:t>
          </a:r>
          <a:endParaRPr lang="en-US" sz="1400" b="1" i="1" kern="1200" dirty="0">
            <a:latin typeface="Arial Narrow" panose="020B0606020202030204" pitchFamily="34" charset="0"/>
          </a:endParaRPr>
        </a:p>
      </dsp:txBody>
      <dsp:txXfrm>
        <a:off x="5369974" y="367599"/>
        <a:ext cx="2047916" cy="1101030"/>
      </dsp:txXfrm>
    </dsp:sp>
    <dsp:sp modelId="{02E157F5-50AB-40B6-9D79-DDD9A840EF37}">
      <dsp:nvSpPr>
        <dsp:cNvPr id="0" name=""/>
        <dsp:cNvSpPr/>
      </dsp:nvSpPr>
      <dsp:spPr>
        <a:xfrm rot="5400000">
          <a:off x="1881543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249608" y="286551"/>
        <a:ext cx="1098920" cy="1263126"/>
      </dsp:txXfrm>
    </dsp:sp>
    <dsp:sp modelId="{4E786C73-980D-4F3C-B777-1580CA902939}">
      <dsp:nvSpPr>
        <dsp:cNvPr id="0" name=""/>
        <dsp:cNvSpPr/>
      </dsp:nvSpPr>
      <dsp:spPr>
        <a:xfrm rot="5400000">
          <a:off x="2740346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 Narrow" panose="020B0606020202030204" pitchFamily="34" charset="0"/>
            </a:rPr>
            <a:t>Each year, 600,000 Americans will suffer a stroke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108411" y="1844142"/>
        <a:ext cx="1098920" cy="1263126"/>
      </dsp:txXfrm>
    </dsp:sp>
    <dsp:sp modelId="{DA12A93A-8030-450C-A5BC-F4929BC6320A}">
      <dsp:nvSpPr>
        <dsp:cNvPr id="0" name=""/>
        <dsp:cNvSpPr/>
      </dsp:nvSpPr>
      <dsp:spPr>
        <a:xfrm>
          <a:off x="811708" y="1925190"/>
          <a:ext cx="1981854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b="0" kern="1200" dirty="0" smtClean="0">
              <a:latin typeface="Arial Narrow" panose="020B0606020202030204" pitchFamily="34" charset="0"/>
            </a:rPr>
            <a:t>According to the American Cancer Society, 1 in 2 men and 1 in 3 women will be diagnosed with cancer in their lifetime.</a:t>
          </a:r>
          <a:endParaRPr lang="en-US" sz="1400" b="1" i="1" kern="1200" dirty="0">
            <a:latin typeface="Arial Narrow" panose="020B0606020202030204" pitchFamily="34" charset="0"/>
          </a:endParaRPr>
        </a:p>
      </dsp:txBody>
      <dsp:txXfrm>
        <a:off x="811708" y="1925190"/>
        <a:ext cx="1981854" cy="1101030"/>
      </dsp:txXfrm>
    </dsp:sp>
    <dsp:sp modelId="{44D03414-1F26-4968-A13D-A79111996D35}">
      <dsp:nvSpPr>
        <dsp:cNvPr id="0" name=""/>
        <dsp:cNvSpPr/>
      </dsp:nvSpPr>
      <dsp:spPr>
        <a:xfrm rot="5400000">
          <a:off x="4464560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832625" y="1844142"/>
        <a:ext cx="1098920" cy="1263126"/>
      </dsp:txXfrm>
    </dsp:sp>
    <dsp:sp modelId="{33E500E4-929F-4185-8851-135C05E22E13}">
      <dsp:nvSpPr>
        <dsp:cNvPr id="0" name=""/>
        <dsp:cNvSpPr/>
      </dsp:nvSpPr>
      <dsp:spPr>
        <a:xfrm rot="5400000">
          <a:off x="3605756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rgbClr val="D3CD8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 Narrow" panose="020B0606020202030204" pitchFamily="34" charset="0"/>
            </a:rPr>
            <a:t>Over 4.6 million stroke victims are alive today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973821" y="3401734"/>
        <a:ext cx="1098920" cy="1263126"/>
      </dsp:txXfrm>
    </dsp:sp>
    <dsp:sp modelId="{9B74F592-0C7F-4683-AE93-964B143A9AD0}">
      <dsp:nvSpPr>
        <dsp:cNvPr id="0" name=""/>
        <dsp:cNvSpPr/>
      </dsp:nvSpPr>
      <dsp:spPr>
        <a:xfrm>
          <a:off x="5369974" y="3482781"/>
          <a:ext cx="2047916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</a:t>
          </a:r>
          <a:r>
            <a:rPr lang="en-US" sz="1400" b="0" kern="1200" dirty="0" smtClean="0">
              <a:latin typeface="Arial Narrow" panose="020B0606020202030204" pitchFamily="34" charset="0"/>
            </a:rPr>
            <a:t>88% of heart attack patients under age 65 are able to return to work.  However, on average it takes 16 weeks to return.</a:t>
          </a:r>
          <a:r>
            <a:rPr lang="en-US" sz="1400" b="1" kern="1200" dirty="0" smtClean="0">
              <a:latin typeface="Arial Narrow" panose="020B0606020202030204" pitchFamily="34" charset="0"/>
            </a:rPr>
            <a:t>  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69974" y="3482781"/>
        <a:ext cx="2047916" cy="1101030"/>
      </dsp:txXfrm>
    </dsp:sp>
    <dsp:sp modelId="{AC20A8FF-FADA-49EB-A87D-540B68821506}">
      <dsp:nvSpPr>
        <dsp:cNvPr id="0" name=""/>
        <dsp:cNvSpPr/>
      </dsp:nvSpPr>
      <dsp:spPr>
        <a:xfrm rot="5400000">
          <a:off x="1881543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249608" y="3401734"/>
        <a:ext cx="1098920" cy="1263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79C9-1C97-4041-A959-62BBE7A0BC8C}">
      <dsp:nvSpPr>
        <dsp:cNvPr id="0" name=""/>
        <dsp:cNvSpPr/>
      </dsp:nvSpPr>
      <dsp:spPr>
        <a:xfrm rot="16200000">
          <a:off x="-22840" y="22840"/>
          <a:ext cx="2743200" cy="269751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Accident Insurance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Designed to pay benefits directly to the insured for a covered accident 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Insured can use the monies to help defray the cost of out-of-pocket expenses such as co-pays &amp; coinsurance.</a:t>
          </a:r>
        </a:p>
      </dsp:txBody>
      <dsp:txXfrm rot="5400000">
        <a:off x="1" y="548639"/>
        <a:ext cx="2697518" cy="1645920"/>
      </dsp:txXfrm>
    </dsp:sp>
    <dsp:sp modelId="{D8A5C513-B33F-40B7-90EF-FDEB7A294888}">
      <dsp:nvSpPr>
        <dsp:cNvPr id="0" name=""/>
        <dsp:cNvSpPr/>
      </dsp:nvSpPr>
      <dsp:spPr>
        <a:xfrm rot="16200000">
          <a:off x="2862457" y="47648"/>
          <a:ext cx="2590787" cy="264790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Common Benefits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Hospital Admission &amp; Confinement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Intensive Care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Surgical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Outpatient Care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Physician Care</a:t>
          </a:r>
        </a:p>
      </dsp:txBody>
      <dsp:txXfrm rot="5400000">
        <a:off x="2833899" y="594363"/>
        <a:ext cx="2647903" cy="1554473"/>
      </dsp:txXfrm>
    </dsp:sp>
    <dsp:sp modelId="{24CD7BB4-D754-4E2B-A8C3-182731356BDA}">
      <dsp:nvSpPr>
        <dsp:cNvPr id="0" name=""/>
        <dsp:cNvSpPr/>
      </dsp:nvSpPr>
      <dsp:spPr>
        <a:xfrm rot="16200000">
          <a:off x="5666139" y="103992"/>
          <a:ext cx="2438403" cy="253521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Enhanced Benefits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Wellness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Durable Medical Supplies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Lump Sum Injury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Sickness Hospital Rider</a:t>
          </a:r>
        </a:p>
      </dsp:txBody>
      <dsp:txXfrm rot="5400000">
        <a:off x="5617733" y="640079"/>
        <a:ext cx="2535215" cy="1463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A212F-72A5-4EC9-81F3-2EB14E19D20F}">
      <dsp:nvSpPr>
        <dsp:cNvPr id="0" name=""/>
        <dsp:cNvSpPr/>
      </dsp:nvSpPr>
      <dsp:spPr>
        <a:xfrm rot="5400000">
          <a:off x="3605756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 Narrow" panose="020B0606020202030204" pitchFamily="34" charset="0"/>
            </a:rPr>
            <a:t>Each year, 2.6 million people are hospitalized due to accidents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973821" y="286551"/>
        <a:ext cx="1098920" cy="1263126"/>
      </dsp:txXfrm>
    </dsp:sp>
    <dsp:sp modelId="{161FE7BA-279E-493B-8CAA-2A23AC1B6611}">
      <dsp:nvSpPr>
        <dsp:cNvPr id="0" name=""/>
        <dsp:cNvSpPr/>
      </dsp:nvSpPr>
      <dsp:spPr>
        <a:xfrm>
          <a:off x="5369974" y="367599"/>
          <a:ext cx="2047916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</a:t>
          </a:r>
          <a:r>
            <a:rPr lang="en-US" sz="1400" kern="1200" dirty="0" smtClean="0">
              <a:latin typeface="Arial Narrow" panose="020B0606020202030204" pitchFamily="34" charset="0"/>
            </a:rPr>
            <a:t>Accidents can and do happen. Most accidents occur within 5 miles of your home. 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69974" y="367599"/>
        <a:ext cx="2047916" cy="1101030"/>
      </dsp:txXfrm>
    </dsp:sp>
    <dsp:sp modelId="{02E157F5-50AB-40B6-9D79-DDD9A840EF37}">
      <dsp:nvSpPr>
        <dsp:cNvPr id="0" name=""/>
        <dsp:cNvSpPr/>
      </dsp:nvSpPr>
      <dsp:spPr>
        <a:xfrm rot="5400000">
          <a:off x="1881543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249608" y="286551"/>
        <a:ext cx="1098920" cy="1263126"/>
      </dsp:txXfrm>
    </dsp:sp>
    <dsp:sp modelId="{4E786C73-980D-4F3C-B777-1580CA902939}">
      <dsp:nvSpPr>
        <dsp:cNvPr id="0" name=""/>
        <dsp:cNvSpPr/>
      </dsp:nvSpPr>
      <dsp:spPr>
        <a:xfrm rot="5400000">
          <a:off x="2740346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 Narrow" panose="020B0606020202030204" pitchFamily="34" charset="0"/>
            </a:rPr>
            <a:t>Annually, 1 in 8 Americans seek medical attention due to an injury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108411" y="1844142"/>
        <a:ext cx="1098920" cy="1263126"/>
      </dsp:txXfrm>
    </dsp:sp>
    <dsp:sp modelId="{DA12A93A-8030-450C-A5BC-F4929BC6320A}">
      <dsp:nvSpPr>
        <dsp:cNvPr id="0" name=""/>
        <dsp:cNvSpPr/>
      </dsp:nvSpPr>
      <dsp:spPr>
        <a:xfrm>
          <a:off x="811708" y="1925190"/>
          <a:ext cx="1981854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</a:t>
          </a:r>
          <a:r>
            <a:rPr lang="en-US" sz="1400" kern="1200" dirty="0" smtClean="0">
              <a:latin typeface="Arial Narrow" panose="020B0606020202030204" pitchFamily="34" charset="0"/>
            </a:rPr>
            <a:t>Every year, there are approximately 11 deaths and 2,340 disabled due to an injury </a:t>
          </a:r>
          <a:r>
            <a:rPr lang="en-US" sz="1400" b="1" i="1" kern="1200" dirty="0" smtClean="0">
              <a:latin typeface="Arial Narrow" panose="020B0606020202030204" pitchFamily="34" charset="0"/>
            </a:rPr>
            <a:t>every hour!</a:t>
          </a:r>
          <a:endParaRPr lang="en-US" sz="1400" b="1" i="1" kern="1200" dirty="0">
            <a:latin typeface="Arial Narrow" panose="020B0606020202030204" pitchFamily="34" charset="0"/>
          </a:endParaRPr>
        </a:p>
      </dsp:txBody>
      <dsp:txXfrm>
        <a:off x="811708" y="1925190"/>
        <a:ext cx="1981854" cy="1101030"/>
      </dsp:txXfrm>
    </dsp:sp>
    <dsp:sp modelId="{44D03414-1F26-4968-A13D-A79111996D35}">
      <dsp:nvSpPr>
        <dsp:cNvPr id="0" name=""/>
        <dsp:cNvSpPr/>
      </dsp:nvSpPr>
      <dsp:spPr>
        <a:xfrm rot="5400000">
          <a:off x="4464560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832625" y="1844142"/>
        <a:ext cx="1098920" cy="1263126"/>
      </dsp:txXfrm>
    </dsp:sp>
    <dsp:sp modelId="{33E500E4-929F-4185-8851-135C05E22E13}">
      <dsp:nvSpPr>
        <dsp:cNvPr id="0" name=""/>
        <dsp:cNvSpPr/>
      </dsp:nvSpPr>
      <dsp:spPr>
        <a:xfrm rot="5400000">
          <a:off x="3605756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 Narrow" panose="020B0606020202030204" pitchFamily="34" charset="0"/>
            </a:rPr>
            <a:t>In a year, the cost of treating injuries totaled $512.4 billion or $5,000 per household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973821" y="3401734"/>
        <a:ext cx="1098920" cy="1263126"/>
      </dsp:txXfrm>
    </dsp:sp>
    <dsp:sp modelId="{9B74F592-0C7F-4683-AE93-964B143A9AD0}">
      <dsp:nvSpPr>
        <dsp:cNvPr id="0" name=""/>
        <dsp:cNvSpPr/>
      </dsp:nvSpPr>
      <dsp:spPr>
        <a:xfrm>
          <a:off x="5369974" y="3482781"/>
          <a:ext cx="2047916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kern="1200" dirty="0" smtClean="0">
              <a:latin typeface="Arial Narrow" panose="020B0606020202030204" pitchFamily="34" charset="0"/>
            </a:rPr>
            <a:t>Each year, 37.6 million Americans are treated in hospital emergency rooms for injuries. 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69974" y="3482781"/>
        <a:ext cx="2047916" cy="1101030"/>
      </dsp:txXfrm>
    </dsp:sp>
    <dsp:sp modelId="{AC20A8FF-FADA-49EB-A87D-540B68821506}">
      <dsp:nvSpPr>
        <dsp:cNvPr id="0" name=""/>
        <dsp:cNvSpPr/>
      </dsp:nvSpPr>
      <dsp:spPr>
        <a:xfrm rot="5400000">
          <a:off x="1881543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249608" y="3401734"/>
        <a:ext cx="1098920" cy="1263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79C9-1C97-4041-A959-62BBE7A0BC8C}">
      <dsp:nvSpPr>
        <dsp:cNvPr id="0" name=""/>
        <dsp:cNvSpPr/>
      </dsp:nvSpPr>
      <dsp:spPr>
        <a:xfrm rot="16200000">
          <a:off x="-22840" y="22840"/>
          <a:ext cx="2743200" cy="269751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Hospital Indemnity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Designed to pay benefits directly to the insured for a covered accident  or sickness.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Insured can use the monies to help defray the cost of out-of-pocket expenses such as co-pays &amp; coinsurance.</a:t>
          </a:r>
        </a:p>
      </dsp:txBody>
      <dsp:txXfrm rot="5400000">
        <a:off x="1" y="548639"/>
        <a:ext cx="2697518" cy="1645920"/>
      </dsp:txXfrm>
    </dsp:sp>
    <dsp:sp modelId="{D8A5C513-B33F-40B7-90EF-FDEB7A294888}">
      <dsp:nvSpPr>
        <dsp:cNvPr id="0" name=""/>
        <dsp:cNvSpPr/>
      </dsp:nvSpPr>
      <dsp:spPr>
        <a:xfrm rot="16200000">
          <a:off x="2862457" y="47648"/>
          <a:ext cx="2590787" cy="264790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Common Benefits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Hospital Admission &amp; Confinement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Intensive Care benefits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Outpatient Care benefits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Physician Care</a:t>
          </a:r>
        </a:p>
      </dsp:txBody>
      <dsp:txXfrm rot="5400000">
        <a:off x="2833899" y="594363"/>
        <a:ext cx="2647903" cy="1554473"/>
      </dsp:txXfrm>
    </dsp:sp>
    <dsp:sp modelId="{24CD7BB4-D754-4E2B-A8C3-182731356BDA}">
      <dsp:nvSpPr>
        <dsp:cNvPr id="0" name=""/>
        <dsp:cNvSpPr/>
      </dsp:nvSpPr>
      <dsp:spPr>
        <a:xfrm rot="16200000">
          <a:off x="5666139" y="103992"/>
          <a:ext cx="2438403" cy="253521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n/>
              <a:latin typeface="Arial Narrow" panose="020B0606020202030204" pitchFamily="34" charset="0"/>
            </a:rPr>
            <a:t>Optional Benefits</a:t>
          </a:r>
          <a:endParaRPr lang="en-US" sz="22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Wellness Benefits: Provides  benefits for annual exams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Emergency  Accident  Benefit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rial Narrow" panose="020B0606020202030204" pitchFamily="34" charset="0"/>
            </a:rPr>
            <a:t>Waiver of Premium</a:t>
          </a:r>
        </a:p>
      </dsp:txBody>
      <dsp:txXfrm rot="5400000">
        <a:off x="5617733" y="640079"/>
        <a:ext cx="2535215" cy="1463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EBAC4-D4C8-4248-8DBA-80FFFDDCA4C0}">
      <dsp:nvSpPr>
        <dsp:cNvPr id="0" name=""/>
        <dsp:cNvSpPr/>
      </dsp:nvSpPr>
      <dsp:spPr>
        <a:xfrm rot="5400000">
          <a:off x="3547677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Arial Narrow" panose="020B0606020202030204" pitchFamily="34" charset="0"/>
            </a:rPr>
            <a:t>On average, 30.8 million Americans are admitted to hospitals</a:t>
          </a:r>
          <a:endParaRPr lang="en-US" sz="1600" kern="1200" dirty="0">
            <a:solidFill>
              <a:schemeClr val="bg1"/>
            </a:solidFill>
            <a:latin typeface="Arial Narrow" panose="020B0606020202030204" pitchFamily="34" charset="0"/>
          </a:endParaRPr>
        </a:p>
      </dsp:txBody>
      <dsp:txXfrm rot="-5400000">
        <a:off x="3915742" y="286551"/>
        <a:ext cx="1098920" cy="1263126"/>
      </dsp:txXfrm>
    </dsp:sp>
    <dsp:sp modelId="{FA9EDCE0-82A5-498D-9411-E0939ED86923}">
      <dsp:nvSpPr>
        <dsp:cNvPr id="0" name=""/>
        <dsp:cNvSpPr/>
      </dsp:nvSpPr>
      <dsp:spPr>
        <a:xfrm>
          <a:off x="5339767" y="379413"/>
          <a:ext cx="2280232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b="0" kern="1200" dirty="0" smtClean="0">
              <a:latin typeface="Arial Narrow" panose="020B0606020202030204" pitchFamily="34" charset="0"/>
            </a:rPr>
            <a:t>The average expense for treating a patient in the hospital is greater than $1,980.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39767" y="379413"/>
        <a:ext cx="2280232" cy="1101030"/>
      </dsp:txXfrm>
    </dsp:sp>
    <dsp:sp modelId="{BF24CC59-9CF5-4D4E-AA70-06A826FEC54F}">
      <dsp:nvSpPr>
        <dsp:cNvPr id="0" name=""/>
        <dsp:cNvSpPr/>
      </dsp:nvSpPr>
      <dsp:spPr>
        <a:xfrm rot="5400000">
          <a:off x="1823464" y="119867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191529" y="286551"/>
        <a:ext cx="1098920" cy="1263126"/>
      </dsp:txXfrm>
    </dsp:sp>
    <dsp:sp modelId="{C67099A6-96F9-47C6-A2AE-0F356E188D9F}">
      <dsp:nvSpPr>
        <dsp:cNvPr id="0" name=""/>
        <dsp:cNvSpPr/>
      </dsp:nvSpPr>
      <dsp:spPr>
        <a:xfrm rot="5400000">
          <a:off x="2765199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 Narrow" panose="020B0606020202030204" pitchFamily="34" charset="0"/>
            </a:rPr>
            <a:t>Each year, 22 million children under the age of 15 visit an ER due to injuries</a:t>
          </a:r>
          <a:endParaRPr lang="en-US" sz="1400" kern="1200" dirty="0">
            <a:latin typeface="Arial Narrow" panose="020B0606020202030204" pitchFamily="34" charset="0"/>
          </a:endParaRPr>
        </a:p>
      </dsp:txBody>
      <dsp:txXfrm rot="-5400000">
        <a:off x="3133264" y="1844142"/>
        <a:ext cx="1098920" cy="1263126"/>
      </dsp:txXfrm>
    </dsp:sp>
    <dsp:sp modelId="{7BE9DA2F-7CB2-4200-B403-679A876BA989}">
      <dsp:nvSpPr>
        <dsp:cNvPr id="0" name=""/>
        <dsp:cNvSpPr/>
      </dsp:nvSpPr>
      <dsp:spPr>
        <a:xfrm>
          <a:off x="786856" y="1925190"/>
          <a:ext cx="2081264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b="0" kern="1200" dirty="0" smtClean="0">
              <a:latin typeface="Arial Narrow" panose="020B0606020202030204" pitchFamily="34" charset="0"/>
            </a:rPr>
            <a:t>The average hospital stay is 5 days for a sickness or injury.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786856" y="1925190"/>
        <a:ext cx="2081264" cy="1101030"/>
      </dsp:txXfrm>
    </dsp:sp>
    <dsp:sp modelId="{66338738-B656-42A4-B5AB-BB3452688F1D}">
      <dsp:nvSpPr>
        <dsp:cNvPr id="0" name=""/>
        <dsp:cNvSpPr/>
      </dsp:nvSpPr>
      <dsp:spPr>
        <a:xfrm rot="5400000">
          <a:off x="4489413" y="1677458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857478" y="1844142"/>
        <a:ext cx="1098920" cy="1263126"/>
      </dsp:txXfrm>
    </dsp:sp>
    <dsp:sp modelId="{236FF157-8FE7-4404-888E-00828B02829C}">
      <dsp:nvSpPr>
        <dsp:cNvPr id="0" name=""/>
        <dsp:cNvSpPr/>
      </dsp:nvSpPr>
      <dsp:spPr>
        <a:xfrm rot="5400000">
          <a:off x="3565284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 Narrow" panose="020B0606020202030204" pitchFamily="34" charset="0"/>
            </a:rPr>
            <a:t>37.6 million people are treated annually in an ER for injuries</a:t>
          </a:r>
          <a:endParaRPr lang="en-US" sz="1400" kern="1200" dirty="0">
            <a:latin typeface="Arial Narrow" panose="020B0606020202030204" pitchFamily="34" charset="0"/>
          </a:endParaRPr>
        </a:p>
      </dsp:txBody>
      <dsp:txXfrm rot="-5400000">
        <a:off x="3933349" y="3401734"/>
        <a:ext cx="1098920" cy="1263126"/>
      </dsp:txXfrm>
    </dsp:sp>
    <dsp:sp modelId="{7587939C-E7CE-4552-A545-F617386493EB}">
      <dsp:nvSpPr>
        <dsp:cNvPr id="0" name=""/>
        <dsp:cNvSpPr/>
      </dsp:nvSpPr>
      <dsp:spPr>
        <a:xfrm>
          <a:off x="5333997" y="3482781"/>
          <a:ext cx="2209804" cy="110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Narrow" panose="020B0606020202030204" pitchFamily="34" charset="0"/>
            </a:rPr>
            <a:t>Fact:  </a:t>
          </a:r>
          <a:r>
            <a:rPr lang="en-US" sz="1400" b="0" kern="1200" dirty="0" smtClean="0">
              <a:latin typeface="Arial Narrow" panose="020B0606020202030204" pitchFamily="34" charset="0"/>
            </a:rPr>
            <a:t>The average cost to an individual is approximately $10,000. </a:t>
          </a:r>
          <a:endParaRPr lang="en-US" sz="1400" kern="1200" dirty="0">
            <a:latin typeface="Arial Narrow" panose="020B0606020202030204" pitchFamily="34" charset="0"/>
          </a:endParaRPr>
        </a:p>
      </dsp:txBody>
      <dsp:txXfrm>
        <a:off x="5333997" y="3482781"/>
        <a:ext cx="2209804" cy="1101030"/>
      </dsp:txXfrm>
    </dsp:sp>
    <dsp:sp modelId="{95BB900E-E4AF-48DC-B5ED-26C468382F22}">
      <dsp:nvSpPr>
        <dsp:cNvPr id="0" name=""/>
        <dsp:cNvSpPr/>
      </dsp:nvSpPr>
      <dsp:spPr>
        <a:xfrm rot="5400000">
          <a:off x="1841071" y="3235050"/>
          <a:ext cx="1835050" cy="159649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209136" y="3401734"/>
        <a:ext cx="1098920" cy="12631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79C9-1C97-4041-A959-62BBE7A0BC8C}">
      <dsp:nvSpPr>
        <dsp:cNvPr id="0" name=""/>
        <dsp:cNvSpPr/>
      </dsp:nvSpPr>
      <dsp:spPr>
        <a:xfrm rot="16200000">
          <a:off x="371375" y="-371375"/>
          <a:ext cx="3124199" cy="386695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/>
              <a:latin typeface="Arial Narrow" panose="020B0606020202030204" pitchFamily="34" charset="0"/>
            </a:rPr>
            <a:t>Short Term Disability</a:t>
          </a:r>
          <a:endParaRPr lang="en-US" sz="24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Typically covers a benefit equal to 40-60% of pre-disability income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Elimination Periods range from 0-30 days for Accident &amp; Sickness </a:t>
          </a:r>
          <a:endParaRPr lang="en-US" sz="1400" kern="1200" dirty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Benefit Periods can be as short as 1 week or as long as 52 weeks</a:t>
          </a:r>
          <a:endParaRPr lang="en-US" sz="1400" kern="1200" dirty="0">
            <a:latin typeface="Arial Narrow" panose="020B0606020202030204" pitchFamily="34" charset="0"/>
          </a:endParaRPr>
        </a:p>
      </dsp:txBody>
      <dsp:txXfrm rot="5400000">
        <a:off x="-1" y="624841"/>
        <a:ext cx="3866951" cy="1874519"/>
      </dsp:txXfrm>
    </dsp:sp>
    <dsp:sp modelId="{24CD7BB4-D754-4E2B-A8C3-182731356BDA}">
      <dsp:nvSpPr>
        <dsp:cNvPr id="0" name=""/>
        <dsp:cNvSpPr/>
      </dsp:nvSpPr>
      <dsp:spPr>
        <a:xfrm rot="16200000">
          <a:off x="4393156" y="-255042"/>
          <a:ext cx="2971801" cy="363428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n/>
              <a:latin typeface="Arial Narrow" panose="020B0606020202030204" pitchFamily="34" charset="0"/>
            </a:rPr>
            <a:t>Long Term Disability</a:t>
          </a:r>
          <a:endParaRPr lang="en-US" sz="2400" b="1" kern="1200" dirty="0">
            <a:ln/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Typically covers a benefit equal to 40-70% of pre-disability income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Elimination Periods range from 3-12 months for Accident or Sickness</a:t>
          </a:r>
          <a:endParaRPr lang="en-US" sz="1400" kern="1200" dirty="0">
            <a:latin typeface="Arial Narrow" panose="020B0606020202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anose="020B0606020202030204" pitchFamily="34" charset="0"/>
            </a:rPr>
            <a:t>Often, the Benefit Period last as little as 5 years and as long as Normal Retirement Age</a:t>
          </a:r>
          <a:endParaRPr lang="en-US" sz="1400" kern="1200" dirty="0">
            <a:latin typeface="Arial Narrow" panose="020B0606020202030204" pitchFamily="34" charset="0"/>
          </a:endParaRPr>
        </a:p>
      </dsp:txBody>
      <dsp:txXfrm rot="5400000">
        <a:off x="4061914" y="670560"/>
        <a:ext cx="3634285" cy="178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87688E-E43C-4858-A2D4-36D0774A1F25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FD8B1F-D9AC-46E1-A795-2250F9504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8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D8B1F-D9AC-46E1-A795-2250F95046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tabLst>
                <a:tab pos="1828800" algn="l"/>
              </a:tabLst>
              <a:defRPr/>
            </a:lvl1pPr>
            <a:lvl2pPr marL="0" indent="0">
              <a:buNone/>
              <a:tabLst>
                <a:tab pos="1828800" algn="l"/>
              </a:tabLst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2057400" indent="-228600">
              <a:buFont typeface="Wingdings" panose="05000000000000000000" pitchFamily="2" charset="2"/>
              <a:buChar char="§"/>
              <a:defRPr/>
            </a:lvl3pPr>
            <a:lvl4pPr marL="2057400" indent="-2286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10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4588"/>
            <a:ext cx="4038600" cy="49514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223"/>
            <a:ext cx="4040188" cy="444277"/>
          </a:xfrm>
        </p:spPr>
        <p:txBody>
          <a:bodyPr anchor="t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2174"/>
            <a:ext cx="4040188" cy="39512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223"/>
            <a:ext cx="4041775" cy="444277"/>
          </a:xfrm>
        </p:spPr>
        <p:txBody>
          <a:bodyPr anchor="t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2174"/>
            <a:ext cx="4041775" cy="39512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 Content 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223"/>
            <a:ext cx="4040188" cy="444277"/>
          </a:xfrm>
        </p:spPr>
        <p:txBody>
          <a:bodyPr anchor="t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2174"/>
            <a:ext cx="4040188" cy="39512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 Content 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223"/>
            <a:ext cx="4041775" cy="444277"/>
          </a:xfrm>
        </p:spPr>
        <p:txBody>
          <a:bodyPr anchor="t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2174"/>
            <a:ext cx="4041775" cy="39512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223"/>
            <a:ext cx="4040188" cy="444277"/>
          </a:xfrm>
        </p:spPr>
        <p:txBody>
          <a:bodyPr anchor="t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2173"/>
            <a:ext cx="4040188" cy="41182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spcBef>
                <a:spcPts val="400"/>
              </a:spcBef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223"/>
            <a:ext cx="4041775" cy="444277"/>
          </a:xfrm>
        </p:spPr>
        <p:txBody>
          <a:bodyPr anchor="t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2173"/>
            <a:ext cx="4041775" cy="41182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spcBef>
                <a:spcPts val="400"/>
              </a:spcBef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068"/>
            <a:ext cx="8229600" cy="822325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lnSpc>
                <a:spcPct val="90000"/>
              </a:lnSpc>
              <a:defRPr sz="2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Divider: title copy 28 </a:t>
            </a:r>
            <a:r>
              <a:rPr lang="en-US" dirty="0" err="1" smtClean="0"/>
              <a:t>pt</a:t>
            </a:r>
            <a:r>
              <a:rPr lang="en-US" dirty="0" smtClean="0"/>
              <a:t> Arial Bold, 0.9 line spacing, image is 2.25×9″ @300 dpi</a:t>
            </a:r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809868"/>
            <a:ext cx="8221579" cy="17389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 sz="1800" baseline="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Subtitle </a:t>
            </a:r>
            <a:r>
              <a:rPr lang="en-US" dirty="0" smtClean="0"/>
              <a:t>is 18 </a:t>
            </a:r>
            <a:r>
              <a:rPr lang="en-US" dirty="0" err="1" smtClean="0"/>
              <a:t>pt</a:t>
            </a:r>
            <a:r>
              <a:rPr lang="en-US" dirty="0" smtClean="0"/>
              <a:t> Arial, line spacing single</a:t>
            </a:r>
            <a:br>
              <a:rPr lang="en-US" dirty="0" smtClean="0"/>
            </a:br>
            <a:r>
              <a:rPr lang="en-US" dirty="0" smtClean="0"/>
              <a:t>Edit the Section Divider slide to change the image on the section divider: Go to the View tab and click on Slide Master; Click on Section Divider layout; right-click on the picture, select “Change Picture” from the drop down menu. Select image or data ribbon from appropriate image library.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1" y="1"/>
            <a:ext cx="9144001" cy="92568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9819" y="342903"/>
            <a:ext cx="4266145" cy="537632"/>
          </a:xfrm>
          <a:prstGeom prst="rect">
            <a:avLst/>
          </a:prstGeom>
        </p:spPr>
        <p:txBody>
          <a:bodyPr/>
          <a:lstStyle>
            <a:lvl1pPr algn="l">
              <a:defRPr sz="20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Title :</a:t>
            </a:r>
            <a:endParaRPr lang="en-US" dirty="0"/>
          </a:p>
        </p:txBody>
      </p:sp>
      <p:pic>
        <p:nvPicPr>
          <p:cNvPr id="17" name="Picture 16" descr="univers-logo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6153151"/>
            <a:ext cx="1032033" cy="41698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967786" y="1178560"/>
            <a:ext cx="4176215" cy="567944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9401" y="1191685"/>
            <a:ext cx="4333875" cy="4813300"/>
          </a:xfrm>
          <a:prstGeom prst="rect">
            <a:avLst/>
          </a:prstGeom>
        </p:spPr>
        <p:txBody>
          <a:bodyPr/>
          <a:lstStyle>
            <a:lvl1pPr marL="169863" indent="-169863">
              <a:buClr>
                <a:srgbClr val="002060"/>
              </a:buClr>
              <a:buFont typeface="Webdings" pitchFamily="18" charset="2"/>
              <a:buChar char="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  <a:lvl2pPr marL="573088" indent="-115888">
              <a:tabLst>
                <a:tab pos="688975" algn="l"/>
              </a:tabLst>
              <a:defRPr sz="2000">
                <a:latin typeface="+mn-lt"/>
              </a:defRPr>
            </a:lvl2pPr>
            <a:lvl3pPr marL="1030288" indent="-115888">
              <a:defRPr sz="1800">
                <a:solidFill>
                  <a:schemeClr val="accent1"/>
                </a:solidFill>
                <a:latin typeface="+mn-lt"/>
              </a:defRPr>
            </a:lvl3pPr>
            <a:lvl4pPr marL="1487488" indent="-115888">
              <a:defRPr sz="1600">
                <a:latin typeface="+mn-lt"/>
              </a:defRPr>
            </a:lvl4pPr>
            <a:lvl5pPr marL="1944688" indent="-115888"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58200" y="61623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fld id="{03172A92-7B1F-4C3C-AF9E-5B1D7806FC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53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"/>
            <a:ext cx="9144000" cy="92568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9819" y="342903"/>
            <a:ext cx="8699937" cy="537632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Title : </a:t>
            </a:r>
            <a:endParaRPr lang="en-US" dirty="0"/>
          </a:p>
        </p:txBody>
      </p:sp>
      <p:pic>
        <p:nvPicPr>
          <p:cNvPr id="17" name="Picture 16" descr="univers-logo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6153151"/>
            <a:ext cx="1032033" cy="416983"/>
          </a:xfrm>
          <a:prstGeom prst="rect">
            <a:avLst/>
          </a:prstGeom>
        </p:spPr>
      </p:pic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9400" y="1191685"/>
            <a:ext cx="8523406" cy="4813300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buFont typeface="Webdings" pitchFamily="18" charset="2"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  <a:lvl2pPr>
              <a:defRPr sz="2000"/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58200" y="6151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fld id="{03172A92-7B1F-4C3C-AF9E-5B1D7806FC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53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-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57199" y="914403"/>
            <a:ext cx="8229601" cy="1588"/>
          </a:xfrm>
          <a:prstGeom prst="line">
            <a:avLst/>
          </a:prstGeom>
          <a:ln>
            <a:solidFill>
              <a:srgbClr val="4D4F53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627434" y="6523537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solidFill>
                  <a:srgbClr val="4D4F5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9" name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2400" y="6080752"/>
            <a:ext cx="914400" cy="57513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2743068"/>
            <a:ext cx="8229600" cy="8223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457203" y="3809879"/>
            <a:ext cx="8221579" cy="277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 marL="522514" indent="-293914">
              <a:spcBef>
                <a:spcPts val="600"/>
              </a:spcBef>
              <a:defRPr sz="1800"/>
            </a:lvl2pPr>
            <a:lvl3pPr marL="755877" indent="-293914">
              <a:spcBef>
                <a:spcPts val="600"/>
              </a:spcBef>
              <a:defRPr sz="1800"/>
            </a:lvl3pPr>
            <a:lvl4pPr marL="978807" indent="-289832">
              <a:spcBef>
                <a:spcPts val="600"/>
              </a:spcBef>
              <a:defRPr sz="1800"/>
            </a:lvl4pPr>
            <a:lvl5pPr marL="1213984" indent="-297996">
              <a:spcBef>
                <a:spcPts val="600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/>
          <p:nvPr/>
        </p:nvSpPr>
        <p:spPr>
          <a:xfrm>
            <a:off x="457200" y="830327"/>
            <a:ext cx="8229600" cy="1681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3" name="image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"/>
            <a:ext cx="8272245" cy="275741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 userDrawn="1"/>
        </p:nvSpPr>
        <p:spPr>
          <a:xfrm>
            <a:off x="457200" y="6436335"/>
            <a:ext cx="6035040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tx1"/>
                </a:solidFill>
              </a:rPr>
              <a:t>Aon Risk Solutions  </a:t>
            </a:r>
            <a:r>
              <a:rPr lang="en-US" sz="700" b="0" dirty="0" smtClean="0">
                <a:solidFill>
                  <a:schemeClr val="tx1"/>
                </a:solidFill>
              </a:rPr>
              <a:t>|  Health &amp; Benefits  |  Voluntary Benefits &amp; Enrollment Solutions</a:t>
            </a:r>
            <a:br>
              <a:rPr lang="en-US" sz="700" b="0" dirty="0" smtClean="0">
                <a:solidFill>
                  <a:schemeClr val="tx1"/>
                </a:solidFill>
              </a:rPr>
            </a:br>
            <a:r>
              <a:rPr lang="en-US" sz="700" b="0" dirty="0" smtClean="0">
                <a:solidFill>
                  <a:schemeClr val="tx1"/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91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9" y="457200"/>
            <a:ext cx="8217421" cy="1896328"/>
          </a:xfrm>
          <a:prstGeom prst="rect">
            <a:avLst/>
          </a:prstGeom>
        </p:spPr>
      </p:pic>
      <p:sp>
        <p:nvSpPr>
          <p:cNvPr id="9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068"/>
            <a:ext cx="8229600" cy="822325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lnSpc>
                <a:spcPct val="90000"/>
              </a:lnSpc>
              <a:defRPr sz="2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Divider: title copy 28 </a:t>
            </a:r>
            <a:r>
              <a:rPr lang="en-US" dirty="0" err="1" smtClean="0"/>
              <a:t>pt</a:t>
            </a:r>
            <a:r>
              <a:rPr lang="en-US" dirty="0" smtClean="0"/>
              <a:t> Arial Bold, 0.9 line spacing, image is 2.25×9″ @300 dpi</a:t>
            </a:r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809868"/>
            <a:ext cx="8221579" cy="17389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 sz="1800" baseline="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Subtitle </a:t>
            </a:r>
            <a:r>
              <a:rPr lang="en-US" dirty="0" smtClean="0"/>
              <a:t>is 18 </a:t>
            </a:r>
            <a:r>
              <a:rPr lang="en-US" dirty="0" err="1" smtClean="0"/>
              <a:t>pt</a:t>
            </a:r>
            <a:r>
              <a:rPr lang="en-US" dirty="0" smtClean="0"/>
              <a:t> Arial, line spacing single</a:t>
            </a:r>
            <a:br>
              <a:rPr lang="en-US" dirty="0" smtClean="0"/>
            </a:br>
            <a:r>
              <a:rPr lang="en-US" dirty="0" smtClean="0"/>
              <a:t>Edit the Section Divider slide to change the image on the section divider: Go to the View tab and click on Slide Master; Click on Section Divider layout; right-click on the picture, select “Change Picture” from the drop down menu. Select image or data ribbon from appropriate image library.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8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-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686"/>
            <a:ext cx="8229600" cy="2177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144588"/>
            <a:ext cx="8229600" cy="4783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RAF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229600" cy="5207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147015">
            <a:off x="1042616" y="1988677"/>
            <a:ext cx="67173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00" b="1" dirty="0">
                <a:solidFill>
                  <a:srgbClr val="C9CAC8"/>
                </a:solidFill>
              </a:rPr>
              <a:t>Draft</a:t>
            </a:r>
            <a:endParaRPr lang="en-US" sz="2400" b="1" dirty="0">
              <a:solidFill>
                <a:srgbClr val="C9CA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588"/>
            <a:ext cx="8229600" cy="4951412"/>
          </a:xfrm>
        </p:spPr>
        <p:txBody>
          <a:bodyPr/>
          <a:lstStyle>
            <a:lvl1pPr marL="0" indent="0">
              <a:buNone/>
              <a:defRPr sz="1800" b="0"/>
            </a:lvl1pPr>
            <a:lvl2pPr marL="0" indent="0">
              <a:spcAft>
                <a:spcPts val="400"/>
              </a:spcAft>
              <a:buNone/>
              <a:defRPr/>
            </a:lvl2pPr>
            <a:lvl3pPr marL="228600" indent="-228600">
              <a:buFont typeface="Wingdings" panose="05000000000000000000" pitchFamily="2" charset="2"/>
              <a:buChar char="§"/>
              <a:defRPr/>
            </a:lvl3pPr>
            <a:lvl4pPr marL="571500" indent="-225425">
              <a:buFont typeface="Arial" panose="020B0604020202020204" pitchFamily="34" charset="0"/>
              <a:buChar char="–"/>
              <a:defRPr/>
            </a:lvl4pPr>
            <a:lvl5pPr marL="917575" indent="-2317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588"/>
            <a:ext cx="8229600" cy="4951412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200" b="1"/>
            </a:lvl1pPr>
            <a:lvl2pPr marL="0" indent="0">
              <a:lnSpc>
                <a:spcPct val="125000"/>
              </a:lnSpc>
              <a:spcAft>
                <a:spcPts val="400"/>
              </a:spcAft>
              <a:buNone/>
              <a:defRPr sz="1200"/>
            </a:lvl2pPr>
            <a:lvl3pPr marL="228600" indent="-228600">
              <a:buFont typeface="Wingdings" panose="05000000000000000000" pitchFamily="2" charset="2"/>
              <a:buChar char="§"/>
              <a:defRPr/>
            </a:lvl3pPr>
            <a:lvl4pPr marL="571500" indent="-225425">
              <a:buFont typeface="Arial" panose="020B0604020202020204" pitchFamily="34" charset="0"/>
              <a:buChar char="–"/>
              <a:defRPr/>
            </a:lvl4pPr>
            <a:lvl5pPr marL="917575" indent="-2317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8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er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588"/>
            <a:ext cx="8229600" cy="316350"/>
          </a:xfrm>
        </p:spPr>
        <p:txBody>
          <a:bodyPr/>
          <a:lstStyle>
            <a:lvl1pPr marL="0" indent="0">
              <a:buNone/>
              <a:defRPr sz="1800" b="0"/>
            </a:lvl1pPr>
            <a:lvl2pPr marL="0" indent="0">
              <a:spcAft>
                <a:spcPts val="400"/>
              </a:spcAft>
              <a:buNone/>
              <a:defRPr/>
            </a:lvl2pPr>
            <a:lvl3pPr marL="228600" indent="-228600">
              <a:buFont typeface="Wingdings" panose="05000000000000000000" pitchFamily="2" charset="2"/>
              <a:buChar char="§"/>
              <a:defRPr/>
            </a:lvl3pPr>
            <a:lvl4pPr marL="571500" indent="-225425">
              <a:buFont typeface="Arial" panose="020B0604020202020204" pitchFamily="34" charset="0"/>
              <a:buChar char="–"/>
              <a:defRPr/>
            </a:lvl4pPr>
            <a:lvl5pPr marL="917575" indent="-2317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99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4588"/>
            <a:ext cx="4038600" cy="49514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4588"/>
            <a:ext cx="4038600" cy="49514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0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4588"/>
            <a:ext cx="4038600" cy="49514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2296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57200" y="914400"/>
            <a:ext cx="8229600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436335"/>
            <a:ext cx="6035040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dirty="0" smtClean="0">
                <a:solidFill>
                  <a:srgbClr val="000000"/>
                </a:solidFill>
              </a:rPr>
              <a:t>Aon Enrollment Solutions &amp; Voluntary Benefits</a:t>
            </a:r>
            <a:endParaRPr lang="en-US" sz="7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Proprietary &amp; Confidential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6527415"/>
            <a:ext cx="353634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C0FA351-5A70-4EC9-BE2D-E8D941B01E50}" type="slidenum">
              <a:rPr lang="en-US" sz="800">
                <a:solidFill>
                  <a:srgbClr val="4D4F53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4D4F5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6080752"/>
            <a:ext cx="914400" cy="5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7" r:id="rId17"/>
    <p:sldLayoutId id="2147484384" r:id="rId18"/>
    <p:sldLayoutId id="2147484385" r:id="rId19"/>
    <p:sldLayoutId id="2147484387" r:id="rId20"/>
    <p:sldLayoutId id="214748438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ＭＳ Ｐゴシック" pitchFamily="108" charset="-128"/>
        </a:defRPr>
      </a:lvl9pPr>
    </p:titleStyle>
    <p:bodyStyle>
      <a:lvl1pPr marL="228600" indent="-22860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690563" indent="-22860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14400" indent="-22542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2" charset="2"/>
        <a:buChar char=""/>
        <a:defRPr sz="1400">
          <a:solidFill>
            <a:schemeClr val="tx1"/>
          </a:solidFill>
          <a:latin typeface="+mn-lt"/>
          <a:ea typeface="+mn-ea"/>
        </a:defRPr>
      </a:lvl4pPr>
      <a:lvl5pPr marL="1147763" indent="-2317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057400" indent="-231775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514600" indent="-231775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2971800" indent="-231775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429000" indent="-231775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12" Type="http://schemas.microsoft.com/office/2007/relationships/hdphoto" Target="../media/hdphoto6.wd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11.wdp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11" Type="http://schemas.microsoft.com/office/2007/relationships/hdphoto" Target="../media/hdphoto10.wdp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0.xml"/><Relationship Id="rId9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4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microsoft.com/office/2007/relationships/hdphoto" Target="../media/hdphoto6.wd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6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8229600" cy="8223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Counselor Learning Series 2017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1579" cy="6309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57" y="3962399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Voluntary Benefit Training:  Tier 1</a:t>
            </a:r>
          </a:p>
          <a:p>
            <a:endParaRPr lang="en-US" sz="1600" dirty="0" smtClean="0"/>
          </a:p>
          <a:p>
            <a:r>
              <a:rPr lang="en-US" sz="1600" dirty="0" smtClean="0"/>
              <a:t>A basic overview of tier 1 elective benefits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Case for Hospital Indemnity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355294"/>
              </p:ext>
            </p:extLst>
          </p:nvPr>
        </p:nvGraphicFramePr>
        <p:xfrm>
          <a:off x="457200" y="1144588"/>
          <a:ext cx="8229600" cy="495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4191000"/>
            <a:ext cx="2011680" cy="20116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90600"/>
            <a:ext cx="2103120" cy="210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Short &amp; Long Term Disability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02202"/>
              </p:ext>
            </p:extLst>
          </p:nvPr>
        </p:nvGraphicFramePr>
        <p:xfrm>
          <a:off x="609600" y="2590800"/>
          <a:ext cx="7696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Disability is designed to cover a portion of the employee’s wages in the event of a debilitating injury or sickness.  There are two standard types of plans: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Case for </a:t>
            </a:r>
            <a:r>
              <a:rPr lang="en-US" sz="2800" b="1" dirty="0" smtClean="0"/>
              <a:t>Disability Insurance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005189"/>
              </p:ext>
            </p:extLst>
          </p:nvPr>
        </p:nvGraphicFramePr>
        <p:xfrm>
          <a:off x="457200" y="1144588"/>
          <a:ext cx="8229600" cy="495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51760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6776"/>
            <a:ext cx="2286000" cy="228600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4253669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1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Types of Disability Coverage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Considering that most people do not have adequate discretionary funds to cover all the costs associated with a disability, it is important to understand the differences between some of the plans available.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 Narrow" panose="020B0606020202030204" pitchFamily="34" charset="0"/>
              </a:rPr>
              <a:t>On and Off-the-Job </a:t>
            </a:r>
            <a:r>
              <a:rPr lang="en-US" sz="1600" dirty="0" smtClean="0">
                <a:latin typeface="Arial Narrow" panose="020B0606020202030204" pitchFamily="34" charset="0"/>
              </a:rPr>
              <a:t>:  Also </a:t>
            </a:r>
            <a:r>
              <a:rPr lang="en-US" sz="1600" dirty="0">
                <a:latin typeface="Arial Narrow" panose="020B0606020202030204" pitchFamily="34" charset="0"/>
              </a:rPr>
              <a:t>known as “24 hour” </a:t>
            </a:r>
            <a:r>
              <a:rPr lang="en-US" sz="1600" dirty="0" smtClean="0">
                <a:latin typeface="Arial Narrow" panose="020B0606020202030204" pitchFamily="34" charset="0"/>
              </a:rPr>
              <a:t>coverage. This </a:t>
            </a:r>
            <a:r>
              <a:rPr lang="en-US" sz="1600" dirty="0">
                <a:latin typeface="Arial Narrow" panose="020B0606020202030204" pitchFamily="34" charset="0"/>
              </a:rPr>
              <a:t>type of disability plan provides job-related or off-the-job coverage.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 Narrow" panose="020B0606020202030204" pitchFamily="34" charset="0"/>
              </a:rPr>
              <a:t>Non-Occupational </a:t>
            </a:r>
            <a:r>
              <a:rPr lang="en-US" sz="1600" dirty="0">
                <a:latin typeface="Arial Narrow" panose="020B0606020202030204" pitchFamily="34" charset="0"/>
              </a:rPr>
              <a:t>– Provides off-the-job protection </a:t>
            </a:r>
            <a:r>
              <a:rPr lang="en-US" sz="1600" b="1" i="1" dirty="0" smtClean="0">
                <a:latin typeface="Arial Narrow" panose="020B0606020202030204" pitchFamily="34" charset="0"/>
              </a:rPr>
              <a:t>only</a:t>
            </a:r>
            <a:r>
              <a:rPr lang="en-US" sz="1600" dirty="0" smtClean="0">
                <a:latin typeface="Arial Narrow" panose="020B0606020202030204" pitchFamily="34" charset="0"/>
              </a:rPr>
              <a:t>. Will cover </a:t>
            </a:r>
            <a:r>
              <a:rPr lang="en-US" sz="1600" dirty="0">
                <a:latin typeface="Arial Narrow" panose="020B0606020202030204" pitchFamily="34" charset="0"/>
              </a:rPr>
              <a:t>disabilities that are </a:t>
            </a:r>
            <a:r>
              <a:rPr lang="en-US" sz="1600" b="1" i="1" dirty="0">
                <a:latin typeface="Arial Narrow" panose="020B0606020202030204" pitchFamily="34" charset="0"/>
              </a:rPr>
              <a:t>not</a:t>
            </a:r>
            <a:r>
              <a:rPr lang="en-US" sz="1600" dirty="0">
                <a:latin typeface="Arial Narrow" panose="020B0606020202030204" pitchFamily="34" charset="0"/>
              </a:rPr>
              <a:t> job related.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 Narrow" panose="020B0606020202030204" pitchFamily="34" charset="0"/>
              </a:rPr>
              <a:t>Occupational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– Provides on-the-job protection </a:t>
            </a:r>
            <a:r>
              <a:rPr lang="en-US" sz="1600" dirty="0" smtClean="0">
                <a:latin typeface="Arial Narrow" panose="020B0606020202030204" pitchFamily="34" charset="0"/>
              </a:rPr>
              <a:t>only. In other words, the </a:t>
            </a:r>
            <a:r>
              <a:rPr lang="en-US" sz="1600" dirty="0">
                <a:latin typeface="Arial Narrow" panose="020B0606020202030204" pitchFamily="34" charset="0"/>
              </a:rPr>
              <a:t>disabling injury must occur at the employee’s place of work. </a:t>
            </a:r>
            <a:r>
              <a:rPr lang="en-US" sz="1600" b="1" i="1" dirty="0">
                <a:latin typeface="Arial Narrow" panose="020B0606020202030204" pitchFamily="34" charset="0"/>
              </a:rPr>
              <a:t>This type of coverage is usually provided through workers’ compensation.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822960" cy="822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962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anose="020B0606020202030204" pitchFamily="34" charset="0"/>
              </a:rPr>
              <a:t>Note: </a:t>
            </a:r>
            <a:r>
              <a:rPr lang="en-US" sz="1600" dirty="0" smtClean="0">
                <a:latin typeface="Arial Narrow" panose="020B0606020202030204" pitchFamily="34" charset="0"/>
              </a:rPr>
              <a:t>Any outside sources of income provided by Social Security, retirements plans or other employer benefits </a:t>
            </a:r>
            <a:r>
              <a:rPr lang="en-US" sz="1600" b="1" i="1" dirty="0" smtClean="0">
                <a:latin typeface="Arial Narrow" panose="020B0606020202030204" pitchFamily="34" charset="0"/>
              </a:rPr>
              <a:t>may reduce benefits </a:t>
            </a:r>
            <a:r>
              <a:rPr lang="en-US" sz="1600" dirty="0" smtClean="0">
                <a:latin typeface="Arial Narrow" panose="020B0606020202030204" pitchFamily="34" charset="0"/>
              </a:rPr>
              <a:t>paid by disability coverage. Also, many plans will set a weekly and/or monthly limit on benefits.</a:t>
            </a:r>
          </a:p>
        </p:txBody>
      </p:sp>
    </p:spTree>
    <p:extLst>
      <p:ext uri="{BB962C8B-B14F-4D97-AF65-F5344CB8AC3E}">
        <p14:creationId xmlns:p14="http://schemas.microsoft.com/office/powerpoint/2010/main" val="237572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88" y="228600"/>
            <a:ext cx="8229600" cy="5207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Voluntary Benefit Basics	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588"/>
            <a:ext cx="8229600" cy="4341812"/>
          </a:xfrm>
        </p:spPr>
        <p:txBody>
          <a:bodyPr/>
          <a:lstStyle/>
          <a:p>
            <a:pPr algn="ctr">
              <a:buClr>
                <a:schemeClr val="accent1"/>
              </a:buClr>
            </a:pPr>
            <a:r>
              <a:rPr lang="en-US" sz="3200" b="1" dirty="0" smtClean="0">
                <a:solidFill>
                  <a:srgbClr val="E11B22"/>
                </a:solidFill>
                <a:latin typeface="Arial Narrow" panose="020B0606020202030204" pitchFamily="34" charset="0"/>
              </a:rPr>
              <a:t>Questions &amp; Answers</a:t>
            </a:r>
            <a:endParaRPr lang="en-US" sz="3200" b="1" dirty="0">
              <a:solidFill>
                <a:srgbClr val="E11B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2743200" cy="3657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1645920" cy="2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82874"/>
            <a:ext cx="8229600" cy="8223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Agenda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/>
              <a:t>Tier 1 Voluntary Benefits</a:t>
            </a:r>
            <a:endParaRPr lang="en-US" sz="22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"/>
          </p:nvPr>
        </p:nvSpPr>
        <p:spPr>
          <a:xfrm>
            <a:off x="465221" y="3352800"/>
            <a:ext cx="8221579" cy="182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1900" dirty="0" smtClean="0"/>
              <a:t>Permanent Life</a:t>
            </a:r>
          </a:p>
          <a:p>
            <a:r>
              <a:rPr lang="en-US" sz="1900" dirty="0" smtClean="0"/>
              <a:t>Critical Illness</a:t>
            </a:r>
          </a:p>
          <a:p>
            <a:r>
              <a:rPr lang="en-US" sz="1900" dirty="0" smtClean="0"/>
              <a:t>Accident</a:t>
            </a:r>
          </a:p>
          <a:p>
            <a:r>
              <a:rPr lang="en-US" sz="1900" dirty="0" smtClean="0"/>
              <a:t>Hospital Indemnity</a:t>
            </a:r>
          </a:p>
          <a:p>
            <a:r>
              <a:rPr lang="en-US" sz="1900" dirty="0" smtClean="0"/>
              <a:t>Short &amp; Long Term Disability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3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/>
              <a:t>Why Permanent Life Insurance?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Employer </a:t>
            </a:r>
            <a:r>
              <a:rPr lang="en-US" dirty="0">
                <a:latin typeface="Arial Narrow" panose="020B0606020202030204" pitchFamily="34" charset="0"/>
              </a:rPr>
              <a:t>sponsored term life insurance is an invaluable, affordable benefit during the working </a:t>
            </a:r>
            <a:r>
              <a:rPr lang="en-US" dirty="0" smtClean="0">
                <a:latin typeface="Arial Narrow" panose="020B0606020202030204" pitchFamily="34" charset="0"/>
              </a:rPr>
              <a:t>years. </a:t>
            </a:r>
            <a:r>
              <a:rPr lang="en-US" dirty="0">
                <a:latin typeface="Arial Narrow" panose="020B0606020202030204" pitchFamily="34" charset="0"/>
              </a:rPr>
              <a:t>H</a:t>
            </a:r>
            <a:r>
              <a:rPr lang="en-US" dirty="0" smtClean="0">
                <a:latin typeface="Arial Narrow" panose="020B0606020202030204" pitchFamily="34" charset="0"/>
              </a:rPr>
              <a:t>owever </a:t>
            </a:r>
            <a:r>
              <a:rPr lang="en-US" dirty="0">
                <a:latin typeface="Arial Narrow" panose="020B0606020202030204" pitchFamily="34" charset="0"/>
              </a:rPr>
              <a:t>many employees can not afford the higher conversion rates upon </a:t>
            </a:r>
            <a:r>
              <a:rPr lang="en-US" dirty="0" smtClean="0">
                <a:latin typeface="Arial Narrow" panose="020B0606020202030204" pitchFamily="34" charset="0"/>
              </a:rPr>
              <a:t>retiring. </a:t>
            </a:r>
            <a:r>
              <a:rPr lang="en-US" dirty="0">
                <a:latin typeface="Arial Narrow" panose="020B0606020202030204" pitchFamily="34" charset="0"/>
              </a:rPr>
              <a:t>T</a:t>
            </a:r>
            <a:r>
              <a:rPr lang="en-US" dirty="0" smtClean="0">
                <a:latin typeface="Arial Narrow" panose="020B0606020202030204" pitchFamily="34" charset="0"/>
              </a:rPr>
              <a:t>hus </a:t>
            </a:r>
            <a:r>
              <a:rPr lang="en-US" dirty="0">
                <a:latin typeface="Arial Narrow" panose="020B0606020202030204" pitchFamily="34" charset="0"/>
              </a:rPr>
              <a:t>risking the loss of the only life insurance protection they may </a:t>
            </a:r>
            <a:r>
              <a:rPr lang="en-US" dirty="0" smtClean="0">
                <a:latin typeface="Arial Narrow" panose="020B0606020202030204" pitchFamily="34" charset="0"/>
              </a:rPr>
              <a:t>have.</a:t>
            </a:r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215569"/>
              </p:ext>
            </p:extLst>
          </p:nvPr>
        </p:nvGraphicFramePr>
        <p:xfrm>
          <a:off x="457200" y="28194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3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Case for Permanent Life 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4697"/>
            <a:ext cx="6553200" cy="1923303"/>
          </a:xfrm>
        </p:spPr>
      </p:pic>
      <p:sp>
        <p:nvSpPr>
          <p:cNvPr id="7" name="TextBox 6"/>
          <p:cNvSpPr txBox="1"/>
          <p:nvPr/>
        </p:nvSpPr>
        <p:spPr>
          <a:xfrm>
            <a:off x="1295400" y="2845237"/>
            <a:ext cx="2286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Provides death benefits only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Pays a death benefit only if the policy is in force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Easiest and most affordable way to buy life insurance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Purchased for a specific period of time, such as 5,10, 20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Becomes more expensive as you 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Can be renewed after term expires.  However, insured renews at the attained age and may have to provide evidence of good health</a:t>
            </a:r>
            <a:r>
              <a:rPr lang="en-US" sz="13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 smtClean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2852678"/>
            <a:ext cx="228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Covers you for life</a:t>
            </a:r>
            <a:endParaRPr lang="en-US" sz="1200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Provides a death benefits as well as a cash value accumulation that builds during the life of the policy</a:t>
            </a:r>
            <a:endParaRPr lang="en-US" sz="1200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Group underwriting offers guaranteed issue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Takes 12-15 years to build up a decent amount of cash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A portion of the cash value can be withdrawn or borrowed during the life of the policy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Initially has more expensive premiums than term life, but can potentially save you money over the life of the plan</a:t>
            </a:r>
            <a:endParaRPr lang="en-US" sz="1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22155595"/>
              </p:ext>
            </p:extLst>
          </p:nvPr>
        </p:nvGraphicFramePr>
        <p:xfrm>
          <a:off x="3627120" y="2895600"/>
          <a:ext cx="155448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4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Critical Illness Insurance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Today’s </a:t>
            </a:r>
            <a:r>
              <a:rPr lang="en-US" dirty="0" smtClean="0">
                <a:latin typeface="Arial Narrow" panose="020B0606020202030204" pitchFamily="34" charset="0"/>
              </a:rPr>
              <a:t>modern </a:t>
            </a:r>
            <a:r>
              <a:rPr lang="en-US" dirty="0">
                <a:latin typeface="Arial Narrow" panose="020B0606020202030204" pitchFamily="34" charset="0"/>
              </a:rPr>
              <a:t>medicine has dramatically increased our chances of surviving a critical </a:t>
            </a:r>
            <a:r>
              <a:rPr lang="en-US" dirty="0" smtClean="0">
                <a:latin typeface="Arial Narrow" panose="020B0606020202030204" pitchFamily="34" charset="0"/>
              </a:rPr>
              <a:t>illness.  However, survivors </a:t>
            </a:r>
            <a:r>
              <a:rPr lang="en-US" dirty="0">
                <a:latin typeface="Arial Narrow" panose="020B0606020202030204" pitchFamily="34" charset="0"/>
              </a:rPr>
              <a:t>and their families can be financially shattered by non-hospital or other expenses, which are not paid by health insurance.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b="1" i="1" dirty="0" smtClean="0">
                <a:latin typeface="Arial Narrow" panose="020B0606020202030204" pitchFamily="34" charset="0"/>
              </a:rPr>
              <a:t>Good </a:t>
            </a:r>
            <a:r>
              <a:rPr lang="en-US" b="1" i="1" dirty="0">
                <a:latin typeface="Arial Narrow" panose="020B0606020202030204" pitchFamily="34" charset="0"/>
              </a:rPr>
              <a:t>health insurance is not enough in a serious medical crisis because of the loss of income and increased non-medical expenses.</a:t>
            </a:r>
            <a:endParaRPr lang="en-US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26462"/>
              </p:ext>
            </p:extLst>
          </p:nvPr>
        </p:nvGraphicFramePr>
        <p:xfrm>
          <a:off x="457200" y="32004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6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Case for Critical Illness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149179"/>
              </p:ext>
            </p:extLst>
          </p:nvPr>
        </p:nvGraphicFramePr>
        <p:xfrm>
          <a:off x="457200" y="1144588"/>
          <a:ext cx="8229600" cy="495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25" y="1142477"/>
            <a:ext cx="2011680" cy="20116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47060"/>
            <a:ext cx="1828800" cy="182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1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Accident Insurance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Many people assume that health insurance coverage is sufficient. However, with today’s mandated healthcare guidelines, rising deductibles, co-payments and out-of-pocket expenses. Often, health insurance alone does not cover all the expenses associated with a serious </a:t>
            </a:r>
            <a:r>
              <a:rPr lang="en-US" dirty="0" smtClean="0">
                <a:latin typeface="Arial Narrow" panose="020B0606020202030204" pitchFamily="34" charset="0"/>
              </a:rPr>
              <a:t>accident.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058202"/>
              </p:ext>
            </p:extLst>
          </p:nvPr>
        </p:nvGraphicFramePr>
        <p:xfrm>
          <a:off x="457200" y="2895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57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Case for Accident Insurance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673431"/>
              </p:ext>
            </p:extLst>
          </p:nvPr>
        </p:nvGraphicFramePr>
        <p:xfrm>
          <a:off x="457200" y="1144588"/>
          <a:ext cx="8229600" cy="495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2590800"/>
            <a:ext cx="2011680" cy="20116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17" y="4035751"/>
            <a:ext cx="2194560" cy="219456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2103120" cy="210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3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Hospital Indemnity Insurance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138666"/>
              </p:ext>
            </p:extLst>
          </p:nvPr>
        </p:nvGraphicFramePr>
        <p:xfrm>
          <a:off x="533400" y="28194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066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Many people assume that </a:t>
            </a:r>
            <a:r>
              <a:rPr lang="en-US" dirty="0" smtClean="0">
                <a:latin typeface="Arial Narrow" panose="020B0606020202030204" pitchFamily="34" charset="0"/>
              </a:rPr>
              <a:t>health insurance coverage is sufficient. However</a:t>
            </a:r>
            <a:r>
              <a:rPr lang="en-US" dirty="0">
                <a:latin typeface="Arial Narrow" panose="020B0606020202030204" pitchFamily="34" charset="0"/>
              </a:rPr>
              <a:t>, with </a:t>
            </a:r>
            <a:r>
              <a:rPr lang="en-US" dirty="0" smtClean="0">
                <a:latin typeface="Arial Narrow" panose="020B0606020202030204" pitchFamily="34" charset="0"/>
              </a:rPr>
              <a:t>today’s mandated healthcare </a:t>
            </a:r>
            <a:r>
              <a:rPr lang="en-US" dirty="0">
                <a:latin typeface="Arial Narrow" panose="020B0606020202030204" pitchFamily="34" charset="0"/>
              </a:rPr>
              <a:t>guidelines, rising deductibles, co-payments </a:t>
            </a:r>
            <a:r>
              <a:rPr lang="en-US" dirty="0" smtClean="0">
                <a:latin typeface="Arial Narrow" panose="020B0606020202030204" pitchFamily="34" charset="0"/>
              </a:rPr>
              <a:t>and out-of-pocket expenses. Often, health insurance alone does </a:t>
            </a:r>
            <a:r>
              <a:rPr lang="en-US" dirty="0">
                <a:latin typeface="Arial Narrow" panose="020B0606020202030204" pitchFamily="34" charset="0"/>
              </a:rPr>
              <a:t>not cover all the expenses associated with a serious </a:t>
            </a:r>
            <a:r>
              <a:rPr lang="en-US" dirty="0" smtClean="0">
                <a:latin typeface="Arial Narrow" panose="020B0606020202030204" pitchFamily="34" charset="0"/>
              </a:rPr>
              <a:t>accident or sickness.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rand ppt presentation">
  <a:themeElements>
    <a:clrScheme name="Aon Color Scheme 2014">
      <a:dk1>
        <a:srgbClr val="000000"/>
      </a:dk1>
      <a:lt1>
        <a:srgbClr val="FFFFFF"/>
      </a:lt1>
      <a:dk2>
        <a:srgbClr val="E11B22"/>
      </a:dk2>
      <a:lt2>
        <a:srgbClr val="4D4F53"/>
      </a:lt2>
      <a:accent1>
        <a:srgbClr val="F0AB00"/>
      </a:accent1>
      <a:accent2>
        <a:srgbClr val="7AB800"/>
      </a:accent2>
      <a:accent3>
        <a:srgbClr val="5EB6E4"/>
      </a:accent3>
      <a:accent4>
        <a:srgbClr val="0039A6"/>
      </a:accent4>
      <a:accent5>
        <a:srgbClr val="6E267B"/>
      </a:accent5>
      <a:accent6>
        <a:srgbClr val="D3CD8B"/>
      </a:accent6>
      <a:hlink>
        <a:srgbClr val="E11B22"/>
      </a:hlink>
      <a:folHlink>
        <a:srgbClr val="E11B22"/>
      </a:folHlink>
    </a:clrScheme>
    <a:fontScheme name="Aon_PowerPoint_Template_NoImage-3-0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lnDef>
  </a:objectDefaults>
  <a:extraClrSchemeLst>
    <a:extraClrScheme>
      <a:clrScheme name="Aon_PowerPoint_Template_NoImage-3-0 1">
        <a:dk1>
          <a:srgbClr val="000000"/>
        </a:dk1>
        <a:lt1>
          <a:srgbClr val="FFFFFF"/>
        </a:lt1>
        <a:dk2>
          <a:srgbClr val="5EB6E4"/>
        </a:dk2>
        <a:lt2>
          <a:srgbClr val="4D4F53"/>
        </a:lt2>
        <a:accent1>
          <a:srgbClr val="C9CAC8"/>
        </a:accent1>
        <a:accent2>
          <a:srgbClr val="7AB800"/>
        </a:accent2>
        <a:accent3>
          <a:srgbClr val="FFFFFF"/>
        </a:accent3>
        <a:accent4>
          <a:srgbClr val="000000"/>
        </a:accent4>
        <a:accent5>
          <a:srgbClr val="E1E1E0"/>
        </a:accent5>
        <a:accent6>
          <a:srgbClr val="6EA600"/>
        </a:accent6>
        <a:hlink>
          <a:srgbClr val="F0AB00"/>
        </a:hlink>
        <a:folHlink>
          <a:srgbClr val="D3CD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4D40EE9C-30E9-4A94-86DF-C9F6C4AF52FE}" vid="{D74BB695-3466-4BFA-86D5-9322EC3B1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38386</TotalTime>
  <Words>1327</Words>
  <Application>Microsoft Office PowerPoint</Application>
  <PresentationFormat>On-screen Show (4:3)</PresentationFormat>
  <Paragraphs>149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3_Brand ppt presentation</vt:lpstr>
      <vt:lpstr> Counselor Learning Series 2017 </vt:lpstr>
      <vt:lpstr>Agenda Tier 1 Voluntary Benefits</vt:lpstr>
      <vt:lpstr>Why Permanent Life Insurance?</vt:lpstr>
      <vt:lpstr>A Case for Permanent Life </vt:lpstr>
      <vt:lpstr>Critical Illness Insurance</vt:lpstr>
      <vt:lpstr>A Case for Critical Illness</vt:lpstr>
      <vt:lpstr>Accident Insurance </vt:lpstr>
      <vt:lpstr>A Case for Accident Insurance</vt:lpstr>
      <vt:lpstr>Hospital Indemnity Insurance</vt:lpstr>
      <vt:lpstr>A Case for Hospital Indemnity</vt:lpstr>
      <vt:lpstr>Short &amp; Long Term Disability</vt:lpstr>
      <vt:lpstr>A Case for Disability Insurance</vt:lpstr>
      <vt:lpstr>Types of Disability Coverage</vt:lpstr>
      <vt:lpstr>Voluntary Benefit Basics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Kathleen</dc:creator>
  <cp:lastModifiedBy>Greg Piela</cp:lastModifiedBy>
  <cp:revision>1258</cp:revision>
  <cp:lastPrinted>2016-11-17T15:21:42Z</cp:lastPrinted>
  <dcterms:created xsi:type="dcterms:W3CDTF">2012-08-31T17:32:22Z</dcterms:created>
  <dcterms:modified xsi:type="dcterms:W3CDTF">2017-06-22T15:31:40Z</dcterms:modified>
</cp:coreProperties>
</file>