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0"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4A363-A203-47D0-96EA-797CAAACC767}" type="doc">
      <dgm:prSet loTypeId="urn:microsoft.com/office/officeart/2005/8/layout/chevron1" loCatId="process" qsTypeId="urn:microsoft.com/office/officeart/2005/8/quickstyle/simple1" qsCatId="simple" csTypeId="urn:microsoft.com/office/officeart/2005/8/colors/accent2_3" csCatId="accent2" phldr="1"/>
      <dgm:spPr/>
    </dgm:pt>
    <dgm:pt modelId="{5C34E2CB-1BD9-473D-8E45-39162ABA19FF}">
      <dgm:prSet phldrT="[Text]" custT="1"/>
      <dgm:spPr/>
      <dgm:t>
        <a:bodyPr/>
        <a:lstStyle/>
        <a:p>
          <a:r>
            <a:rPr lang="en-US" sz="2000" b="1" dirty="0">
              <a:latin typeface="Arial" panose="020B0604020202020204" pitchFamily="34" charset="0"/>
              <a:cs typeface="Arial" panose="020B0604020202020204" pitchFamily="34" charset="0"/>
            </a:rPr>
            <a:t>Drag</a:t>
          </a:r>
        </a:p>
      </dgm:t>
    </dgm:pt>
    <dgm:pt modelId="{87A9EA15-E3AF-4D09-AD8C-C93F73C2BF32}" type="parTrans" cxnId="{013A0EF3-2A46-41C9-9DAD-51FA1FA33997}">
      <dgm:prSet/>
      <dgm:spPr/>
      <dgm:t>
        <a:bodyPr/>
        <a:lstStyle/>
        <a:p>
          <a:endParaRPr lang="en-US"/>
        </a:p>
      </dgm:t>
    </dgm:pt>
    <dgm:pt modelId="{9DEEFE1D-1813-495A-94B7-D0C10BC2267A}" type="sibTrans" cxnId="{013A0EF3-2A46-41C9-9DAD-51FA1FA33997}">
      <dgm:prSet/>
      <dgm:spPr/>
      <dgm:t>
        <a:bodyPr/>
        <a:lstStyle/>
        <a:p>
          <a:endParaRPr lang="en-US"/>
        </a:p>
      </dgm:t>
    </dgm:pt>
    <dgm:pt modelId="{3ECCC134-71E3-4A66-98DB-BB21E74AF1EE}">
      <dgm:prSet phldrT="[Text]" custT="1"/>
      <dgm:spPr/>
      <dgm:t>
        <a:bodyPr/>
        <a:lstStyle/>
        <a:p>
          <a:r>
            <a:rPr lang="en-US" sz="2000" b="1" dirty="0">
              <a:latin typeface="Arial" panose="020B0604020202020204" pitchFamily="34" charset="0"/>
              <a:cs typeface="Arial" panose="020B0604020202020204" pitchFamily="34" charset="0"/>
            </a:rPr>
            <a:t>Drop</a:t>
          </a:r>
        </a:p>
      </dgm:t>
    </dgm:pt>
    <dgm:pt modelId="{18F6591B-761C-4842-8FCF-070A169AC4E6}" type="parTrans" cxnId="{CAEDE93E-F17F-4A39-842E-D320098F6621}">
      <dgm:prSet/>
      <dgm:spPr/>
      <dgm:t>
        <a:bodyPr/>
        <a:lstStyle/>
        <a:p>
          <a:endParaRPr lang="en-US"/>
        </a:p>
      </dgm:t>
    </dgm:pt>
    <dgm:pt modelId="{3C3F4878-E256-4210-8FC9-78764A37B480}" type="sibTrans" cxnId="{CAEDE93E-F17F-4A39-842E-D320098F6621}">
      <dgm:prSet/>
      <dgm:spPr/>
      <dgm:t>
        <a:bodyPr/>
        <a:lstStyle/>
        <a:p>
          <a:endParaRPr lang="en-US"/>
        </a:p>
      </dgm:t>
    </dgm:pt>
    <dgm:pt modelId="{51139EF0-4B2A-4D98-80E1-683376A284CF}">
      <dgm:prSet phldrT="[Text]" custT="1"/>
      <dgm:spPr/>
      <dgm:t>
        <a:bodyPr/>
        <a:lstStyle/>
        <a:p>
          <a:r>
            <a:rPr lang="en-US" sz="1800" b="1" dirty="0">
              <a:latin typeface="Arial" panose="020B0604020202020204" pitchFamily="34" charset="0"/>
              <a:cs typeface="Arial" panose="020B0604020202020204" pitchFamily="34" charset="0"/>
            </a:rPr>
            <a:t>Share</a:t>
          </a:r>
        </a:p>
      </dgm:t>
    </dgm:pt>
    <dgm:pt modelId="{C5AA2216-CE1B-47DC-B64E-641F0115774A}" type="parTrans" cxnId="{08411EA4-0810-4E03-B6D2-539020EC8C59}">
      <dgm:prSet/>
      <dgm:spPr/>
      <dgm:t>
        <a:bodyPr/>
        <a:lstStyle/>
        <a:p>
          <a:endParaRPr lang="en-US"/>
        </a:p>
      </dgm:t>
    </dgm:pt>
    <dgm:pt modelId="{38B16758-6717-4D5D-B6AC-E50E161BB3AE}" type="sibTrans" cxnId="{08411EA4-0810-4E03-B6D2-539020EC8C59}">
      <dgm:prSet/>
      <dgm:spPr/>
      <dgm:t>
        <a:bodyPr/>
        <a:lstStyle/>
        <a:p>
          <a:endParaRPr lang="en-US"/>
        </a:p>
      </dgm:t>
    </dgm:pt>
    <dgm:pt modelId="{1BC61702-D8A0-48C1-B6CB-88253BD514A9}" type="pres">
      <dgm:prSet presAssocID="{1D64A363-A203-47D0-96EA-797CAAACC767}" presName="Name0" presStyleCnt="0">
        <dgm:presLayoutVars>
          <dgm:dir/>
          <dgm:animLvl val="lvl"/>
          <dgm:resizeHandles val="exact"/>
        </dgm:presLayoutVars>
      </dgm:prSet>
      <dgm:spPr/>
    </dgm:pt>
    <dgm:pt modelId="{42206DC5-09AF-4F4F-9723-820748672984}" type="pres">
      <dgm:prSet presAssocID="{5C34E2CB-1BD9-473D-8E45-39162ABA19FF}" presName="parTxOnly" presStyleLbl="node1" presStyleIdx="0" presStyleCnt="3">
        <dgm:presLayoutVars>
          <dgm:chMax val="0"/>
          <dgm:chPref val="0"/>
          <dgm:bulletEnabled val="1"/>
        </dgm:presLayoutVars>
      </dgm:prSet>
      <dgm:spPr/>
    </dgm:pt>
    <dgm:pt modelId="{4BE8A112-F6F1-4237-95C8-E1B5A7963257}" type="pres">
      <dgm:prSet presAssocID="{9DEEFE1D-1813-495A-94B7-D0C10BC2267A}" presName="parTxOnlySpace" presStyleCnt="0"/>
      <dgm:spPr/>
    </dgm:pt>
    <dgm:pt modelId="{10F767CA-04F6-49FA-ACCB-0DD3FC7B2065}" type="pres">
      <dgm:prSet presAssocID="{3ECCC134-71E3-4A66-98DB-BB21E74AF1EE}" presName="parTxOnly" presStyleLbl="node1" presStyleIdx="1" presStyleCnt="3">
        <dgm:presLayoutVars>
          <dgm:chMax val="0"/>
          <dgm:chPref val="0"/>
          <dgm:bulletEnabled val="1"/>
        </dgm:presLayoutVars>
      </dgm:prSet>
      <dgm:spPr/>
    </dgm:pt>
    <dgm:pt modelId="{909EC7D7-F634-422C-AE6A-DD2439C01D81}" type="pres">
      <dgm:prSet presAssocID="{3C3F4878-E256-4210-8FC9-78764A37B480}" presName="parTxOnlySpace" presStyleCnt="0"/>
      <dgm:spPr/>
    </dgm:pt>
    <dgm:pt modelId="{4FE21D9B-5A05-4656-8BAB-47B63DFA0D9A}" type="pres">
      <dgm:prSet presAssocID="{51139EF0-4B2A-4D98-80E1-683376A284CF}" presName="parTxOnly" presStyleLbl="node1" presStyleIdx="2" presStyleCnt="3">
        <dgm:presLayoutVars>
          <dgm:chMax val="0"/>
          <dgm:chPref val="0"/>
          <dgm:bulletEnabled val="1"/>
        </dgm:presLayoutVars>
      </dgm:prSet>
      <dgm:spPr/>
    </dgm:pt>
  </dgm:ptLst>
  <dgm:cxnLst>
    <dgm:cxn modelId="{0FF49837-C831-4351-B60A-B8D4E5DD0329}" type="presOf" srcId="{5C34E2CB-1BD9-473D-8E45-39162ABA19FF}" destId="{42206DC5-09AF-4F4F-9723-820748672984}" srcOrd="0" destOrd="0" presId="urn:microsoft.com/office/officeart/2005/8/layout/chevron1"/>
    <dgm:cxn modelId="{CAEDE93E-F17F-4A39-842E-D320098F6621}" srcId="{1D64A363-A203-47D0-96EA-797CAAACC767}" destId="{3ECCC134-71E3-4A66-98DB-BB21E74AF1EE}" srcOrd="1" destOrd="0" parTransId="{18F6591B-761C-4842-8FCF-070A169AC4E6}" sibTransId="{3C3F4878-E256-4210-8FC9-78764A37B480}"/>
    <dgm:cxn modelId="{3F1A8887-3B12-462E-BF6D-6167D01B3C0C}" type="presOf" srcId="{51139EF0-4B2A-4D98-80E1-683376A284CF}" destId="{4FE21D9B-5A05-4656-8BAB-47B63DFA0D9A}" srcOrd="0" destOrd="0" presId="urn:microsoft.com/office/officeart/2005/8/layout/chevron1"/>
    <dgm:cxn modelId="{DBF0669B-D178-4900-84AA-85D7BC776C8D}" type="presOf" srcId="{3ECCC134-71E3-4A66-98DB-BB21E74AF1EE}" destId="{10F767CA-04F6-49FA-ACCB-0DD3FC7B2065}" srcOrd="0" destOrd="0" presId="urn:microsoft.com/office/officeart/2005/8/layout/chevron1"/>
    <dgm:cxn modelId="{08411EA4-0810-4E03-B6D2-539020EC8C59}" srcId="{1D64A363-A203-47D0-96EA-797CAAACC767}" destId="{51139EF0-4B2A-4D98-80E1-683376A284CF}" srcOrd="2" destOrd="0" parTransId="{C5AA2216-CE1B-47DC-B64E-641F0115774A}" sibTransId="{38B16758-6717-4D5D-B6AC-E50E161BB3AE}"/>
    <dgm:cxn modelId="{6B0C3AD9-D0D8-40BF-8D08-0A6904CAC7D3}" type="presOf" srcId="{1D64A363-A203-47D0-96EA-797CAAACC767}" destId="{1BC61702-D8A0-48C1-B6CB-88253BD514A9}" srcOrd="0" destOrd="0" presId="urn:microsoft.com/office/officeart/2005/8/layout/chevron1"/>
    <dgm:cxn modelId="{013A0EF3-2A46-41C9-9DAD-51FA1FA33997}" srcId="{1D64A363-A203-47D0-96EA-797CAAACC767}" destId="{5C34E2CB-1BD9-473D-8E45-39162ABA19FF}" srcOrd="0" destOrd="0" parTransId="{87A9EA15-E3AF-4D09-AD8C-C93F73C2BF32}" sibTransId="{9DEEFE1D-1813-495A-94B7-D0C10BC2267A}"/>
    <dgm:cxn modelId="{8390742D-1991-481B-973C-47F45DFE0883}" type="presParOf" srcId="{1BC61702-D8A0-48C1-B6CB-88253BD514A9}" destId="{42206DC5-09AF-4F4F-9723-820748672984}" srcOrd="0" destOrd="0" presId="urn:microsoft.com/office/officeart/2005/8/layout/chevron1"/>
    <dgm:cxn modelId="{B544524C-A70B-4E45-A2D3-B50FFE9BD0D2}" type="presParOf" srcId="{1BC61702-D8A0-48C1-B6CB-88253BD514A9}" destId="{4BE8A112-F6F1-4237-95C8-E1B5A7963257}" srcOrd="1" destOrd="0" presId="urn:microsoft.com/office/officeart/2005/8/layout/chevron1"/>
    <dgm:cxn modelId="{458A4CAB-D425-4A70-A7E9-7A08F3BF9FE5}" type="presParOf" srcId="{1BC61702-D8A0-48C1-B6CB-88253BD514A9}" destId="{10F767CA-04F6-49FA-ACCB-0DD3FC7B2065}" srcOrd="2" destOrd="0" presId="urn:microsoft.com/office/officeart/2005/8/layout/chevron1"/>
    <dgm:cxn modelId="{F05F8E7A-96FE-4EE3-AF5A-3AB79A4DFEA0}" type="presParOf" srcId="{1BC61702-D8A0-48C1-B6CB-88253BD514A9}" destId="{909EC7D7-F634-422C-AE6A-DD2439C01D81}" srcOrd="3" destOrd="0" presId="urn:microsoft.com/office/officeart/2005/8/layout/chevron1"/>
    <dgm:cxn modelId="{7F20543B-BC09-443B-870F-38F0E71B8123}" type="presParOf" srcId="{1BC61702-D8A0-48C1-B6CB-88253BD514A9}" destId="{4FE21D9B-5A05-4656-8BAB-47B63DFA0D9A}"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06DC5-09AF-4F4F-9723-820748672984}">
      <dsp:nvSpPr>
        <dsp:cNvPr id="0" name=""/>
        <dsp:cNvSpPr/>
      </dsp:nvSpPr>
      <dsp:spPr>
        <a:xfrm>
          <a:off x="1116" y="451855"/>
          <a:ext cx="1360222" cy="544089"/>
        </a:xfrm>
        <a:prstGeom prst="chevron">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Drag</a:t>
          </a:r>
        </a:p>
      </dsp:txBody>
      <dsp:txXfrm>
        <a:off x="273161" y="451855"/>
        <a:ext cx="816133" cy="544089"/>
      </dsp:txXfrm>
    </dsp:sp>
    <dsp:sp modelId="{10F767CA-04F6-49FA-ACCB-0DD3FC7B2065}">
      <dsp:nvSpPr>
        <dsp:cNvPr id="0" name=""/>
        <dsp:cNvSpPr/>
      </dsp:nvSpPr>
      <dsp:spPr>
        <a:xfrm>
          <a:off x="1225316" y="451855"/>
          <a:ext cx="1360222" cy="544089"/>
        </a:xfrm>
        <a:prstGeom prst="chevron">
          <a:avLst/>
        </a:prstGeom>
        <a:solidFill>
          <a:schemeClr val="accent2">
            <a:shade val="80000"/>
            <a:hueOff val="-17936"/>
            <a:satOff val="-2012"/>
            <a:lumOff val="12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Drop</a:t>
          </a:r>
        </a:p>
      </dsp:txBody>
      <dsp:txXfrm>
        <a:off x="1497361" y="451855"/>
        <a:ext cx="816133" cy="544089"/>
      </dsp:txXfrm>
    </dsp:sp>
    <dsp:sp modelId="{4FE21D9B-5A05-4656-8BAB-47B63DFA0D9A}">
      <dsp:nvSpPr>
        <dsp:cNvPr id="0" name=""/>
        <dsp:cNvSpPr/>
      </dsp:nvSpPr>
      <dsp:spPr>
        <a:xfrm>
          <a:off x="2449517" y="451855"/>
          <a:ext cx="1360222" cy="544089"/>
        </a:xfrm>
        <a:prstGeom prst="chevron">
          <a:avLst/>
        </a:prstGeom>
        <a:solidFill>
          <a:schemeClr val="accent2">
            <a:shade val="80000"/>
            <a:hueOff val="-35872"/>
            <a:satOff val="-4024"/>
            <a:lumOff val="25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Share</a:t>
          </a:r>
        </a:p>
      </dsp:txBody>
      <dsp:txXfrm>
        <a:off x="2721562" y="451855"/>
        <a:ext cx="816133" cy="5440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60F760-6110-47D5-ABEF-F0C32416DEC9}"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49690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60F760-6110-47D5-ABEF-F0C32416DEC9}"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65292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60F760-6110-47D5-ABEF-F0C32416DEC9}"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954531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Master">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3742" b="54629"/>
          <a:stretch/>
        </p:blipFill>
        <p:spPr>
          <a:xfrm>
            <a:off x="457200" y="460375"/>
            <a:ext cx="8229600" cy="3425826"/>
          </a:xfrm>
          <a:prstGeom prst="rect">
            <a:avLst/>
          </a:prstGeom>
        </p:spPr>
      </p:pic>
      <p:sp>
        <p:nvSpPr>
          <p:cNvPr id="7" name="Rectangle 9"/>
          <p:cNvSpPr>
            <a:spLocks noGrp="1" noChangeArrowheads="1"/>
          </p:cNvSpPr>
          <p:nvPr>
            <p:ph type="ctrTitle" hasCustomPrompt="1"/>
          </p:nvPr>
        </p:nvSpPr>
        <p:spPr>
          <a:xfrm>
            <a:off x="457200" y="4123135"/>
            <a:ext cx="8229600" cy="822325"/>
          </a:xfrm>
          <a:prstGeom prst="rect">
            <a:avLst/>
          </a:prstGeom>
        </p:spPr>
        <p:txBody>
          <a:bodyPr lIns="0" tIns="0" rIns="0" bIns="0"/>
          <a:lstStyle>
            <a:lvl1pPr>
              <a:defRPr sz="2800" b="1" baseline="0">
                <a:solidFill>
                  <a:schemeClr val="tx1"/>
                </a:solidFill>
              </a:defRPr>
            </a:lvl1pPr>
          </a:lstStyle>
          <a:p>
            <a:r>
              <a:rPr lang="en-US" dirty="0"/>
              <a:t>Cover: 28 </a:t>
            </a:r>
            <a:r>
              <a:rPr lang="en-US" dirty="0" err="1"/>
              <a:t>pt</a:t>
            </a:r>
            <a:r>
              <a:rPr lang="en-US" dirty="0"/>
              <a:t> Arial Bold, 0.9 line spacing, max title is two lines. Title image is 3.75×9″ @300dpi</a:t>
            </a:r>
          </a:p>
        </p:txBody>
      </p:sp>
      <p:sp>
        <p:nvSpPr>
          <p:cNvPr id="11" name="Subtitle 10"/>
          <p:cNvSpPr>
            <a:spLocks noGrp="1" noChangeArrowheads="1"/>
          </p:cNvSpPr>
          <p:nvPr>
            <p:ph type="subTitle" idx="1" hasCustomPrompt="1"/>
          </p:nvPr>
        </p:nvSpPr>
        <p:spPr>
          <a:xfrm>
            <a:off x="457200" y="5067300"/>
            <a:ext cx="8229600" cy="838200"/>
          </a:xfrm>
          <a:prstGeom prst="rect">
            <a:avLst/>
          </a:prstGeom>
        </p:spPr>
        <p:txBody>
          <a:bodyPr lIns="0" tIns="0" rIns="0" bIns="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500" baseline="0"/>
            </a:lvl1pPr>
          </a:lstStyle>
          <a:p>
            <a:r>
              <a:rPr lang="en-US" dirty="0"/>
              <a:t>Subtitle is 15 </a:t>
            </a:r>
            <a:r>
              <a:rPr lang="en-US" dirty="0" err="1"/>
              <a:t>pt</a:t>
            </a:r>
            <a:r>
              <a:rPr lang="en-US" dirty="0"/>
              <a:t> Arial, </a:t>
            </a:r>
            <a:r>
              <a:rPr lang="ru-RU" dirty="0"/>
              <a:t>0</a:t>
            </a:r>
            <a:r>
              <a:rPr lang="en-US" dirty="0"/>
              <a:t>.9 line spacing, max subtitle is four lines. Edit the Cover Master slide to change the image on the cover page: Go to the View tab and click on Slide Master; Click Cover Master layout; right-click on the picture, select “Change Picture” from the drop down menu.</a:t>
            </a:r>
            <a:br>
              <a:rPr lang="en-US" dirty="0"/>
            </a:br>
            <a:r>
              <a:rPr lang="en-US" dirty="0"/>
              <a:t>Select image or data ribbon from appropriate image library.</a:t>
            </a:r>
          </a:p>
        </p:txBody>
      </p:sp>
      <p:sp>
        <p:nvSpPr>
          <p:cNvPr id="12" name="Rectangle 12"/>
          <p:cNvSpPr>
            <a:spLocks noChangeArrowheads="1"/>
          </p:cNvSpPr>
          <p:nvPr userDrawn="1"/>
        </p:nvSpPr>
        <p:spPr bwMode="auto">
          <a:xfrm>
            <a:off x="457200" y="5487480"/>
            <a:ext cx="6767512" cy="1193800"/>
          </a:xfrm>
          <a:prstGeom prst="rect">
            <a:avLst/>
          </a:prstGeom>
          <a:noFill/>
          <a:ln w="9525">
            <a:noFill/>
            <a:miter lim="800000"/>
            <a:headEnd/>
            <a:tailEnd/>
          </a:ln>
        </p:spPr>
        <p:txBody>
          <a:bodyPr lIns="0" tIns="0" rIns="0" bIns="0" anchor="b"/>
          <a:lstStyle/>
          <a:p>
            <a:pPr>
              <a:lnSpc>
                <a:spcPts val="1200"/>
              </a:lnSpc>
            </a:pPr>
            <a:r>
              <a:rPr lang="en-US" sz="1200" b="1" dirty="0">
                <a:solidFill>
                  <a:schemeClr val="tx1"/>
                </a:solidFill>
              </a:rPr>
              <a:t>Prepared by [Business</a:t>
            </a:r>
            <a:r>
              <a:rPr lang="en-US" sz="1200" b="1" baseline="0" dirty="0">
                <a:solidFill>
                  <a:schemeClr val="tx1"/>
                </a:solidFill>
              </a:rPr>
              <a:t> Unit</a:t>
            </a:r>
            <a:r>
              <a:rPr lang="en-US" sz="1200" b="1" dirty="0">
                <a:solidFill>
                  <a:schemeClr val="tx1"/>
                </a:solidFill>
              </a:rPr>
              <a:t>/Tier 2] (12 </a:t>
            </a:r>
            <a:r>
              <a:rPr lang="en-US" sz="1200" b="1" dirty="0" err="1">
                <a:solidFill>
                  <a:schemeClr val="tx1"/>
                </a:solidFill>
              </a:rPr>
              <a:t>pt</a:t>
            </a:r>
            <a:r>
              <a:rPr lang="en-US" sz="1200" b="1" dirty="0">
                <a:solidFill>
                  <a:schemeClr val="tx1"/>
                </a:solidFill>
              </a:rPr>
              <a:t> Arial </a:t>
            </a:r>
            <a:r>
              <a:rPr lang="en-US" sz="1200" b="1" dirty="0"/>
              <a:t>Bold, 12</a:t>
            </a:r>
            <a:r>
              <a:rPr lang="en-US" sz="1200" b="1" baseline="0" dirty="0"/>
              <a:t> </a:t>
            </a:r>
            <a:r>
              <a:rPr lang="en-US" sz="1200" b="1" dirty="0" err="1">
                <a:solidFill>
                  <a:schemeClr val="tx1"/>
                </a:solidFill>
              </a:rPr>
              <a:t>pt</a:t>
            </a:r>
            <a:r>
              <a:rPr lang="en-US" sz="1200" b="1" dirty="0">
                <a:solidFill>
                  <a:schemeClr val="tx1"/>
                </a:solidFill>
              </a:rPr>
              <a:t> line spacing)</a:t>
            </a:r>
            <a:br>
              <a:rPr lang="en-US" sz="1200" b="1" dirty="0">
                <a:solidFill>
                  <a:schemeClr val="tx1"/>
                </a:solidFill>
              </a:rPr>
            </a:br>
            <a:r>
              <a:rPr lang="en-US" sz="1000" dirty="0">
                <a:solidFill>
                  <a:schemeClr val="tx1"/>
                </a:solidFill>
              </a:rPr>
              <a:t>[Market/Division/Tier 3 (optional)  |  Practice Group/Tier 4 (optional)] (10 </a:t>
            </a:r>
            <a:r>
              <a:rPr lang="en-US" sz="1000" dirty="0" err="1">
                <a:solidFill>
                  <a:schemeClr val="tx1"/>
                </a:solidFill>
              </a:rPr>
              <a:t>pt</a:t>
            </a:r>
            <a:r>
              <a:rPr lang="en-US" sz="1000" dirty="0">
                <a:solidFill>
                  <a:schemeClr val="tx1"/>
                </a:solidFill>
              </a:rPr>
              <a:t> Arial, 12 pt line spacing)</a:t>
            </a:r>
          </a:p>
          <a:p>
            <a:pPr>
              <a:lnSpc>
                <a:spcPts val="1800"/>
              </a:lnSpc>
            </a:pPr>
            <a:r>
              <a:rPr lang="en-US" sz="900" dirty="0">
                <a:solidFill>
                  <a:schemeClr val="tx1"/>
                </a:solidFill>
              </a:rPr>
              <a:t>Presentation to [Insert Client Name Here] (edit this text on Master</a:t>
            </a:r>
            <a:r>
              <a:rPr lang="en-US" sz="900" baseline="0" dirty="0">
                <a:solidFill>
                  <a:schemeClr val="tx1"/>
                </a:solidFill>
              </a:rPr>
              <a:t> Slide)</a:t>
            </a:r>
            <a:endParaRPr lang="en-US" sz="900" dirty="0">
              <a:solidFill>
                <a:schemeClr val="tx1"/>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6080752"/>
            <a:ext cx="914400" cy="575131"/>
          </a:xfrm>
          <a:prstGeom prst="rect">
            <a:avLst/>
          </a:prstGeom>
        </p:spPr>
      </p:pic>
    </p:spTree>
    <p:extLst>
      <p:ext uri="{BB962C8B-B14F-4D97-AF65-F5344CB8AC3E}">
        <p14:creationId xmlns:p14="http://schemas.microsoft.com/office/powerpoint/2010/main" val="286159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60F760-6110-47D5-ABEF-F0C32416DEC9}"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176041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0F760-6110-47D5-ABEF-F0C32416DEC9}"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305019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60F760-6110-47D5-ABEF-F0C32416DEC9}"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119458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60F760-6110-47D5-ABEF-F0C32416DEC9}" type="datetimeFigureOut">
              <a:rPr lang="en-US" smtClean="0"/>
              <a:t>8/13/2018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82100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60F760-6110-47D5-ABEF-F0C32416DEC9}" type="datetimeFigureOut">
              <a:rPr lang="en-US" smtClean="0"/>
              <a:t>8/13/2018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260484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0F760-6110-47D5-ABEF-F0C32416DEC9}" type="datetimeFigureOut">
              <a:rPr lang="en-US" smtClean="0"/>
              <a:t>8/13/2018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162273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60F760-6110-47D5-ABEF-F0C32416DEC9}"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297694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60F760-6110-47D5-ABEF-F0C32416DEC9}"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C1962-E1AF-4191-9D10-C71648D74C19}" type="slidenum">
              <a:rPr lang="en-US" smtClean="0"/>
              <a:t>‹#›</a:t>
            </a:fld>
            <a:endParaRPr lang="en-US"/>
          </a:p>
        </p:txBody>
      </p:sp>
    </p:spTree>
    <p:extLst>
      <p:ext uri="{BB962C8B-B14F-4D97-AF65-F5344CB8AC3E}">
        <p14:creationId xmlns:p14="http://schemas.microsoft.com/office/powerpoint/2010/main" val="154659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0F760-6110-47D5-ABEF-F0C32416DEC9}" type="datetimeFigureOut">
              <a:rPr lang="en-US" smtClean="0"/>
              <a:t>8/13/2018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C1962-E1AF-4191-9D10-C71648D74C19}" type="slidenum">
              <a:rPr lang="en-US" smtClean="0"/>
              <a:t>‹#›</a:t>
            </a:fld>
            <a:endParaRPr lang="en-US"/>
          </a:p>
        </p:txBody>
      </p:sp>
    </p:spTree>
    <p:extLst>
      <p:ext uri="{BB962C8B-B14F-4D97-AF65-F5344CB8AC3E}">
        <p14:creationId xmlns:p14="http://schemas.microsoft.com/office/powerpoint/2010/main" val="3513161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mailto:brandy.reeves@aon.com" TargetMode="External"/><Relationship Id="rId4" Type="http://schemas.openxmlformats.org/officeDocument/2006/relationships/hyperlink" Target="http://www.slack.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br>
              <a:rPr lang="en-US" dirty="0"/>
            </a:br>
            <a:br>
              <a:rPr lang="en-US" dirty="0"/>
            </a:br>
            <a:br>
              <a:rPr lang="en-US" dirty="0"/>
            </a:br>
            <a:r>
              <a:rPr lang="en-US" dirty="0"/>
              <a:t>Team Communication for the 21</a:t>
            </a:r>
            <a:r>
              <a:rPr lang="en-US" baseline="30000" dirty="0"/>
              <a:t>st</a:t>
            </a:r>
            <a:r>
              <a:rPr lang="en-US" dirty="0"/>
              <a:t> Century</a:t>
            </a:r>
          </a:p>
        </p:txBody>
      </p:sp>
      <p:sp>
        <p:nvSpPr>
          <p:cNvPr id="3" name="Subtitle 2"/>
          <p:cNvSpPr>
            <a:spLocks noGrp="1"/>
          </p:cNvSpPr>
          <p:nvPr>
            <p:ph type="subTitle" idx="1"/>
          </p:nvPr>
        </p:nvSpPr>
        <p:spPr/>
        <p:txBody>
          <a:bodyPr/>
          <a:lstStyle/>
          <a:p>
            <a:endParaRPr lang="en-US" dirty="0">
              <a:solidFill>
                <a:schemeClr val="tx1">
                  <a:lumMod val="65000"/>
                  <a:lumOff val="35000"/>
                </a:schemeClr>
              </a:solidFill>
            </a:endParaRPr>
          </a:p>
          <a:p>
            <a:r>
              <a:rPr lang="en-US" dirty="0">
                <a:solidFill>
                  <a:schemeClr val="tx1">
                    <a:lumMod val="65000"/>
                    <a:lumOff val="35000"/>
                  </a:schemeClr>
                </a:solidFill>
              </a:rPr>
              <a:t>Welcome aboard!  This guide is meant to help you get started and make                   work for you! </a:t>
            </a:r>
          </a:p>
        </p:txBody>
      </p:sp>
      <p:sp>
        <p:nvSpPr>
          <p:cNvPr id="6" name="TextBox 5"/>
          <p:cNvSpPr txBox="1"/>
          <p:nvPr/>
        </p:nvSpPr>
        <p:spPr>
          <a:xfrm>
            <a:off x="457200" y="6096000"/>
            <a:ext cx="5715000" cy="762000"/>
          </a:xfrm>
          <a:prstGeom prst="rect">
            <a:avLst/>
          </a:prstGeom>
          <a:solidFill>
            <a:schemeClr val="bg1"/>
          </a:solidFill>
        </p:spPr>
        <p:txBody>
          <a:bodyPr wrap="square" rtlCol="0">
            <a:spAutoFit/>
          </a:bodyPr>
          <a:lstStyle/>
          <a:p>
            <a:endParaRPr lang="en-US" dirty="0"/>
          </a:p>
        </p:txBody>
      </p:sp>
      <p:sp>
        <p:nvSpPr>
          <p:cNvPr id="9" name="TextBox 8"/>
          <p:cNvSpPr txBox="1"/>
          <p:nvPr/>
        </p:nvSpPr>
        <p:spPr>
          <a:xfrm>
            <a:off x="457200" y="6172200"/>
            <a:ext cx="34290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Prepared by: Greg </a:t>
            </a:r>
            <a:r>
              <a:rPr lang="en-US" sz="1000" dirty="0" err="1">
                <a:cs typeface="Arial" panose="020B0604020202020204" pitchFamily="34" charset="0"/>
              </a:rPr>
              <a:t>Piela</a:t>
            </a:r>
            <a:endParaRPr lang="en-US" sz="1000" dirty="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853" y="4800600"/>
            <a:ext cx="762000"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932693"/>
            <a:ext cx="1981200" cy="990600"/>
          </a:xfrm>
          <a:prstGeom prst="rect">
            <a:avLst/>
          </a:prstGeom>
        </p:spPr>
      </p:pic>
    </p:spTree>
    <p:extLst>
      <p:ext uri="{BB962C8B-B14F-4D97-AF65-F5344CB8AC3E}">
        <p14:creationId xmlns:p14="http://schemas.microsoft.com/office/powerpoint/2010/main" val="3867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More on Formatting…</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6" name="TextBox 15"/>
          <p:cNvSpPr txBox="1"/>
          <p:nvPr/>
        </p:nvSpPr>
        <p:spPr>
          <a:xfrm>
            <a:off x="457200" y="1287101"/>
            <a:ext cx="8382000"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Need to add a little more panache to your messages?  Here are a couple more formatting ideas…</a:t>
            </a:r>
          </a:p>
        </p:txBody>
      </p:sp>
      <p:sp>
        <p:nvSpPr>
          <p:cNvPr id="17" name="Footer Placeholder 16"/>
          <p:cNvSpPr>
            <a:spLocks noGrp="1"/>
          </p:cNvSpPr>
          <p:nvPr>
            <p:ph type="ftr" sz="quarter" idx="11"/>
          </p:nvPr>
        </p:nvSpPr>
        <p:spPr/>
        <p:txBody>
          <a:bodyPr/>
          <a:lstStyle/>
          <a:p>
            <a:r>
              <a:rPr lang="en-US" dirty="0"/>
              <a:t>6</a:t>
            </a:r>
          </a:p>
        </p:txBody>
      </p:sp>
      <p:sp>
        <p:nvSpPr>
          <p:cNvPr id="11" name="TextBox 10"/>
          <p:cNvSpPr txBox="1"/>
          <p:nvPr/>
        </p:nvSpPr>
        <p:spPr>
          <a:xfrm>
            <a:off x="443620" y="2244918"/>
            <a:ext cx="3931920" cy="984885"/>
          </a:xfrm>
          <a:prstGeom prst="rect">
            <a:avLst/>
          </a:prstGeom>
          <a:noFill/>
        </p:spPr>
        <p:txBody>
          <a:bodyPr wrap="square" rtlCol="0">
            <a:spAutoFit/>
          </a:bodyPr>
          <a:lstStyle/>
          <a:p>
            <a:r>
              <a:rPr lang="en-US" sz="1600" b="1" dirty="0">
                <a:solidFill>
                  <a:srgbClr val="0070C0"/>
                </a:solidFill>
                <a:latin typeface="Arial" panose="020B0604020202020204" pitchFamily="34" charset="0"/>
                <a:cs typeface="Arial" panose="020B0604020202020204" pitchFamily="34" charset="0"/>
              </a:rPr>
              <a:t>Strikethrough: </a:t>
            </a:r>
            <a:r>
              <a:rPr lang="en-US" sz="1400" dirty="0">
                <a:latin typeface="Arial" panose="020B0604020202020204" pitchFamily="34" charset="0"/>
                <a:cs typeface="Arial" panose="020B0604020202020204" pitchFamily="34" charset="0"/>
              </a:rPr>
              <a:t>Try using strikethrough to show corrections in your messages, or mark completed items on a to-do list. </a:t>
            </a:r>
            <a:r>
              <a:rPr lang="en-US" sz="1400" b="1" dirty="0">
                <a:latin typeface="Arial" panose="020B0604020202020204" pitchFamily="34" charset="0"/>
                <a:cs typeface="Arial" panose="020B0604020202020204" pitchFamily="34" charset="0"/>
              </a:rPr>
              <a:t>Surround</a:t>
            </a:r>
            <a:r>
              <a:rPr lang="en-US" sz="1400" dirty="0">
                <a:latin typeface="Arial" panose="020B0604020202020204" pitchFamily="34" charset="0"/>
                <a:cs typeface="Arial" panose="020B0604020202020204" pitchFamily="34" charset="0"/>
              </a:rPr>
              <a:t> your text with </a:t>
            </a:r>
            <a:r>
              <a:rPr lang="en-US" sz="1400" b="1" dirty="0">
                <a:solidFill>
                  <a:srgbClr val="0070C0"/>
                </a:solidFill>
                <a:latin typeface="Arial" panose="020B0604020202020204" pitchFamily="34" charset="0"/>
                <a:cs typeface="Arial" panose="020B0604020202020204" pitchFamily="34" charset="0"/>
              </a:rPr>
              <a:t>~tildes~ </a:t>
            </a:r>
            <a:r>
              <a:rPr lang="en-US" sz="1400" dirty="0">
                <a:latin typeface="Arial" panose="020B0604020202020204" pitchFamily="34" charset="0"/>
                <a:cs typeface="Arial" panose="020B0604020202020204" pitchFamily="34" charset="0"/>
              </a:rPr>
              <a:t>to strike out. </a:t>
            </a:r>
          </a:p>
        </p:txBody>
      </p:sp>
      <p:sp>
        <p:nvSpPr>
          <p:cNvPr id="5" name="Rectangle 4"/>
          <p:cNvSpPr/>
          <p:nvPr/>
        </p:nvSpPr>
        <p:spPr>
          <a:xfrm>
            <a:off x="457200" y="3733800"/>
            <a:ext cx="3931920" cy="1631216"/>
          </a:xfrm>
          <a:prstGeom prst="rect">
            <a:avLst/>
          </a:prstGeom>
        </p:spPr>
        <p:txBody>
          <a:bodyPr>
            <a:spAutoFit/>
          </a:bodyPr>
          <a:lstStyle/>
          <a:p>
            <a:r>
              <a:rPr lang="en-US" sz="1600" b="1" dirty="0" err="1">
                <a:solidFill>
                  <a:srgbClr val="0070C0"/>
                </a:solidFill>
                <a:latin typeface="Arial" panose="020B0604020202020204" pitchFamily="34" charset="0"/>
                <a:cs typeface="Arial" panose="020B0604020202020204" pitchFamily="34" charset="0"/>
              </a:rPr>
              <a:t>Blockquotes</a:t>
            </a:r>
            <a:r>
              <a:rPr lang="en-US" sz="1600" b="1" dirty="0">
                <a:solidFill>
                  <a:srgbClr val="0070C0"/>
                </a:solidFill>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Add angle brackets to the </a:t>
            </a:r>
            <a:r>
              <a:rPr lang="en-US" sz="1400" b="1" dirty="0">
                <a:latin typeface="Arial" panose="020B0604020202020204" pitchFamily="34" charset="0"/>
                <a:cs typeface="Arial" panose="020B0604020202020204" pitchFamily="34" charset="0"/>
              </a:rPr>
              <a:t>beginning</a:t>
            </a:r>
            <a:r>
              <a:rPr lang="en-US" sz="1400" dirty="0">
                <a:latin typeface="Arial" panose="020B0604020202020204" pitchFamily="34" charset="0"/>
                <a:cs typeface="Arial" panose="020B0604020202020204" pitchFamily="34" charset="0"/>
              </a:rPr>
              <a:t> of your message for an indent or </a:t>
            </a:r>
            <a:r>
              <a:rPr lang="en-US" sz="1400" dirty="0" err="1">
                <a:latin typeface="Arial" panose="020B0604020202020204" pitchFamily="34" charset="0"/>
                <a:cs typeface="Arial" panose="020B0604020202020204" pitchFamily="34" charset="0"/>
              </a:rPr>
              <a:t>blockquote</a:t>
            </a:r>
            <a:r>
              <a:rPr lang="en-US" sz="1400" dirty="0">
                <a:latin typeface="Arial" panose="020B0604020202020204" pitchFamily="34" charset="0"/>
                <a:cs typeface="Arial" panose="020B0604020202020204" pitchFamily="34" charset="0"/>
              </a:rPr>
              <a:t>:</a:t>
            </a:r>
          </a:p>
          <a:p>
            <a:r>
              <a:rPr lang="en-US" sz="1400" b="1" i="1" dirty="0">
                <a:latin typeface="Arial" panose="020B0604020202020204" pitchFamily="34" charset="0"/>
                <a:cs typeface="Arial" panose="020B0604020202020204" pitchFamily="34" charset="0"/>
              </a:rPr>
              <a:t>        </a:t>
            </a:r>
          </a:p>
          <a:p>
            <a:r>
              <a:rPr lang="en-US" sz="1400" b="1" dirty="0">
                <a:solidFill>
                  <a:srgbClr val="0070C0"/>
                </a:solidFill>
                <a:latin typeface="Arial" panose="020B0604020202020204" pitchFamily="34" charset="0"/>
                <a:cs typeface="Arial" panose="020B0604020202020204" pitchFamily="34" charset="0"/>
              </a:rPr>
              <a:t>&gt; </a:t>
            </a:r>
            <a:r>
              <a:rPr lang="en-US" sz="1400" dirty="0">
                <a:latin typeface="Arial" panose="020B0604020202020204" pitchFamily="34" charset="0"/>
                <a:cs typeface="Arial" panose="020B0604020202020204" pitchFamily="34" charset="0"/>
              </a:rPr>
              <a:t>to indent one paragraph</a:t>
            </a:r>
          </a:p>
          <a:p>
            <a:r>
              <a:rPr lang="en-US" sz="1400" b="1" dirty="0">
                <a:solidFill>
                  <a:srgbClr val="0070C0"/>
                </a:solidFill>
                <a:latin typeface="Arial" panose="020B0604020202020204" pitchFamily="34" charset="0"/>
                <a:cs typeface="Arial" panose="020B0604020202020204" pitchFamily="34" charset="0"/>
              </a:rPr>
              <a:t>&gt;&gt;&gt; </a:t>
            </a:r>
            <a:r>
              <a:rPr lang="en-US" sz="1400" dirty="0">
                <a:latin typeface="Arial" panose="020B0604020202020204" pitchFamily="34" charset="0"/>
                <a:cs typeface="Arial" panose="020B0604020202020204" pitchFamily="34" charset="0"/>
              </a:rPr>
              <a:t>to indent multiple paragraphs</a:t>
            </a:r>
          </a:p>
          <a:p>
            <a:endParaRPr lang="en-US" sz="1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244918"/>
            <a:ext cx="4023360" cy="9024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3733800"/>
            <a:ext cx="4023360" cy="1834822"/>
          </a:xfrm>
          <a:prstGeom prst="rect">
            <a:avLst/>
          </a:prstGeom>
        </p:spPr>
      </p:pic>
    </p:spTree>
    <p:extLst>
      <p:ext uri="{BB962C8B-B14F-4D97-AF65-F5344CB8AC3E}">
        <p14:creationId xmlns:p14="http://schemas.microsoft.com/office/powerpoint/2010/main" val="379037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Prioritize with Stars</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6" name="TextBox 15"/>
          <p:cNvSpPr txBox="1"/>
          <p:nvPr/>
        </p:nvSpPr>
        <p:spPr>
          <a:xfrm>
            <a:off x="456623" y="1287101"/>
            <a:ext cx="8495923" cy="369332"/>
          </a:xfrm>
          <a:prstGeom prst="rect">
            <a:avLst/>
          </a:prstGeom>
          <a:noFill/>
        </p:spPr>
        <p:txBody>
          <a:bodyPr wrap="square" rtlCol="0">
            <a:spAutoFit/>
          </a:bodyPr>
          <a:lstStyle/>
          <a:p>
            <a:r>
              <a:rPr lang="en-US" b="1" dirty="0">
                <a:solidFill>
                  <a:srgbClr val="0070C0"/>
                </a:solidFill>
                <a:latin typeface="Arial" panose="020B0604020202020204" pitchFamily="34" charset="0"/>
                <a:cs typeface="Arial" panose="020B0604020202020204" pitchFamily="34" charset="0"/>
              </a:rPr>
              <a:t>Starring: </a:t>
            </a:r>
            <a:r>
              <a:rPr lang="en-US" b="1" dirty="0">
                <a:latin typeface="Arial" panose="020B0604020202020204" pitchFamily="34" charset="0"/>
                <a:cs typeface="Arial" panose="020B0604020202020204" pitchFamily="34" charset="0"/>
              </a:rPr>
              <a:t>Prioritize what is important to you!</a:t>
            </a:r>
          </a:p>
        </p:txBody>
      </p:sp>
      <p:sp>
        <p:nvSpPr>
          <p:cNvPr id="17" name="Footer Placeholder 16"/>
          <p:cNvSpPr>
            <a:spLocks noGrp="1"/>
          </p:cNvSpPr>
          <p:nvPr>
            <p:ph type="ftr" sz="quarter" idx="11"/>
          </p:nvPr>
        </p:nvSpPr>
        <p:spPr/>
        <p:txBody>
          <a:bodyPr/>
          <a:lstStyle/>
          <a:p>
            <a:r>
              <a:rPr lang="en-US" dirty="0"/>
              <a:t>5</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955125"/>
            <a:ext cx="6572639" cy="17066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533400" y="3787624"/>
            <a:ext cx="8229600" cy="1107996"/>
          </a:xfrm>
          <a:prstGeom prst="rect">
            <a:avLst/>
          </a:prstGeom>
          <a:noFill/>
        </p:spPr>
        <p:txBody>
          <a:bodyPr wrap="square" rtlCol="0">
            <a:spAutoFit/>
          </a:bodyPr>
          <a:lstStyle/>
          <a:p>
            <a:r>
              <a:rPr lang="en-US" sz="1600" b="1" dirty="0">
                <a:solidFill>
                  <a:srgbClr val="0070C0"/>
                </a:solidFill>
                <a:latin typeface="Arial" panose="020B0604020202020204" pitchFamily="34" charset="0"/>
                <a:cs typeface="Arial" panose="020B0604020202020204" pitchFamily="34" charset="0"/>
              </a:rPr>
              <a:t>Stars are a way to mark an item as important in Slack. </a:t>
            </a:r>
            <a:r>
              <a:rPr lang="en-US" sz="1400" dirty="0">
                <a:latin typeface="Arial" panose="020B0604020202020204" pitchFamily="34" charset="0"/>
                <a:cs typeface="Arial" panose="020B0604020202020204" pitchFamily="34" charset="0"/>
              </a:rPr>
              <a:t>You can star channels, direct messages and documents:</a:t>
            </a:r>
          </a:p>
          <a:p>
            <a:endParaRPr lang="en-US" sz="1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200" dirty="0">
                <a:latin typeface="Arial" panose="020B0604020202020204" pitchFamily="34" charset="0"/>
                <a:cs typeface="Arial" panose="020B0604020202020204" pitchFamily="34" charset="0"/>
              </a:rPr>
              <a:t>Moves all items to top left sidebar… for easy reference!</a:t>
            </a:r>
          </a:p>
          <a:p>
            <a:pPr marL="285750" indent="-285750">
              <a:buFont typeface="Wingdings" panose="05000000000000000000" pitchFamily="2" charset="2"/>
              <a:buChar char="§"/>
            </a:pPr>
            <a:r>
              <a:rPr lang="en-US" sz="1200" dirty="0">
                <a:latin typeface="Arial" panose="020B0604020202020204" pitchFamily="34" charset="0"/>
                <a:cs typeface="Arial" panose="020B0604020202020204" pitchFamily="34" charset="0"/>
              </a:rPr>
              <a:t>Any starred items are only for you, pinned items are for groups/teams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1628" y="5105399"/>
            <a:ext cx="4745911" cy="815137"/>
          </a:xfrm>
          <a:prstGeom prst="rect">
            <a:avLst/>
          </a:prstGeom>
        </p:spPr>
      </p:pic>
    </p:spTree>
    <p:extLst>
      <p:ext uri="{BB962C8B-B14F-4D97-AF65-F5344CB8AC3E}">
        <p14:creationId xmlns:p14="http://schemas.microsoft.com/office/powerpoint/2010/main" val="340395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Organize Channels &amp; Direct Messages</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6" name="TextBox 15"/>
          <p:cNvSpPr txBox="1"/>
          <p:nvPr/>
        </p:nvSpPr>
        <p:spPr>
          <a:xfrm>
            <a:off x="451343" y="1279556"/>
            <a:ext cx="8387858" cy="769441"/>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Every Slack team starts with two channels:</a:t>
            </a:r>
            <a:r>
              <a:rPr lang="en-US" sz="1600" b="1" i="1" dirty="0">
                <a:latin typeface="Arial" panose="020B0604020202020204" pitchFamily="34" charset="0"/>
                <a:cs typeface="Arial" panose="020B0604020202020204" pitchFamily="34" charset="0"/>
              </a:rPr>
              <a:t> </a:t>
            </a:r>
            <a:r>
              <a:rPr lang="en-US" sz="1400" b="1" i="1" dirty="0">
                <a:solidFill>
                  <a:srgbClr val="0070C0"/>
                </a:solidFill>
                <a:latin typeface="Arial" panose="020B0604020202020204" pitchFamily="34" charset="0"/>
                <a:cs typeface="Arial" panose="020B0604020202020204" pitchFamily="34" charset="0"/>
              </a:rPr>
              <a:t>#general </a:t>
            </a:r>
            <a:r>
              <a:rPr lang="en-US" sz="1400" dirty="0">
                <a:latin typeface="Arial" panose="020B0604020202020204" pitchFamily="34" charset="0"/>
                <a:cs typeface="Arial" panose="020B0604020202020204" pitchFamily="34" charset="0"/>
              </a:rPr>
              <a:t>and </a:t>
            </a:r>
            <a:r>
              <a:rPr lang="en-US" sz="1400" b="1" i="1" dirty="0">
                <a:solidFill>
                  <a:srgbClr val="0070C0"/>
                </a:solidFill>
                <a:latin typeface="Arial" panose="020B0604020202020204" pitchFamily="34" charset="0"/>
                <a:cs typeface="Arial" panose="020B0604020202020204" pitchFamily="34" charset="0"/>
              </a:rPr>
              <a:t>#random</a:t>
            </a:r>
            <a:r>
              <a:rPr lang="en-US" sz="1400" dirty="0">
                <a:latin typeface="Arial" panose="020B0604020202020204" pitchFamily="34" charset="0"/>
                <a:cs typeface="Arial" panose="020B0604020202020204" pitchFamily="34" charset="0"/>
              </a:rPr>
              <a:t>.  Adding more channels helps you have more specific and focused conversation and that’s good!  But as your team grows, you’ll want to keep your most important conversations just where you need them.</a:t>
            </a:r>
          </a:p>
        </p:txBody>
      </p:sp>
      <p:sp>
        <p:nvSpPr>
          <p:cNvPr id="17" name="Footer Placeholder 16"/>
          <p:cNvSpPr>
            <a:spLocks noGrp="1"/>
          </p:cNvSpPr>
          <p:nvPr>
            <p:ph type="ftr" sz="quarter" idx="11"/>
          </p:nvPr>
        </p:nvSpPr>
        <p:spPr/>
        <p:txBody>
          <a:bodyPr/>
          <a:lstStyle/>
          <a:p>
            <a:r>
              <a:rPr lang="en-US" dirty="0"/>
              <a:t>5</a:t>
            </a:r>
          </a:p>
        </p:txBody>
      </p:sp>
      <p:sp>
        <p:nvSpPr>
          <p:cNvPr id="3" name="TextBox 2"/>
          <p:cNvSpPr txBox="1"/>
          <p:nvPr/>
        </p:nvSpPr>
        <p:spPr>
          <a:xfrm>
            <a:off x="451343" y="2070018"/>
            <a:ext cx="8311657"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Here are just a few simple ways of filtering the busy hum of productivity in your sidebar:</a:t>
            </a:r>
          </a:p>
          <a:p>
            <a:endParaRPr lang="en-US" sz="1400" b="1" dirty="0">
              <a:solidFill>
                <a:srgbClr val="0070C0"/>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22" y="2888274"/>
            <a:ext cx="4086422" cy="246888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7183" y="3124200"/>
            <a:ext cx="4082018" cy="2377440"/>
          </a:xfrm>
          <a:prstGeom prst="rect">
            <a:avLst/>
          </a:prstGeom>
        </p:spPr>
      </p:pic>
    </p:spTree>
    <p:extLst>
      <p:ext uri="{BB962C8B-B14F-4D97-AF65-F5344CB8AC3E}">
        <p14:creationId xmlns:p14="http://schemas.microsoft.com/office/powerpoint/2010/main" val="39036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More on Channels &amp; Direct Messages</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6" name="TextBox 15"/>
          <p:cNvSpPr txBox="1"/>
          <p:nvPr/>
        </p:nvSpPr>
        <p:spPr>
          <a:xfrm>
            <a:off x="451343" y="1279556"/>
            <a:ext cx="8387858"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Another “best practice” tip on organizing your communications…</a:t>
            </a:r>
            <a:endParaRPr lang="en-US" dirty="0">
              <a:latin typeface="Arial" panose="020B0604020202020204" pitchFamily="34" charset="0"/>
              <a:cs typeface="Arial" panose="020B0604020202020204" pitchFamily="34" charset="0"/>
            </a:endParaRPr>
          </a:p>
        </p:txBody>
      </p:sp>
      <p:sp>
        <p:nvSpPr>
          <p:cNvPr id="17" name="Footer Placeholder 16"/>
          <p:cNvSpPr>
            <a:spLocks noGrp="1"/>
          </p:cNvSpPr>
          <p:nvPr>
            <p:ph type="ftr" sz="quarter" idx="11"/>
          </p:nvPr>
        </p:nvSpPr>
        <p:spPr/>
        <p:txBody>
          <a:bodyPr/>
          <a:lstStyle/>
          <a:p>
            <a:r>
              <a:rPr lang="en-US" dirty="0"/>
              <a:t>5</a:t>
            </a:r>
          </a:p>
        </p:txBody>
      </p:sp>
      <p:sp>
        <p:nvSpPr>
          <p:cNvPr id="3" name="TextBox 2"/>
          <p:cNvSpPr txBox="1"/>
          <p:nvPr/>
        </p:nvSpPr>
        <p:spPr>
          <a:xfrm>
            <a:off x="451343" y="2070018"/>
            <a:ext cx="8311657" cy="523220"/>
          </a:xfrm>
          <a:prstGeom prst="rect">
            <a:avLst/>
          </a:prstGeom>
          <a:noFill/>
        </p:spPr>
        <p:txBody>
          <a:bodyPr wrap="square" rtlCol="0">
            <a:spAutoFit/>
          </a:bodyPr>
          <a:lstStyle/>
          <a:p>
            <a:endParaRPr lang="en-US" sz="1400" b="1" dirty="0">
              <a:latin typeface="Arial" panose="020B0604020202020204" pitchFamily="34" charset="0"/>
              <a:cs typeface="Arial" panose="020B0604020202020204" pitchFamily="34" charset="0"/>
            </a:endParaRPr>
          </a:p>
          <a:p>
            <a:endParaRPr lang="en-US" sz="1400" b="1" dirty="0">
              <a:solidFill>
                <a:srgbClr val="0070C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68" y="2070018"/>
            <a:ext cx="4810132" cy="271201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4254" y="1905000"/>
            <a:ext cx="3452709" cy="4114800"/>
          </a:xfrm>
          <a:prstGeom prst="rect">
            <a:avLst/>
          </a:prstGeom>
        </p:spPr>
      </p:pic>
    </p:spTree>
    <p:extLst>
      <p:ext uri="{BB962C8B-B14F-4D97-AF65-F5344CB8AC3E}">
        <p14:creationId xmlns:p14="http://schemas.microsoft.com/office/powerpoint/2010/main" val="244824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Questions?</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6" name="TextBox 15"/>
          <p:cNvSpPr txBox="1"/>
          <p:nvPr/>
        </p:nvSpPr>
        <p:spPr>
          <a:xfrm>
            <a:off x="456623" y="1287101"/>
            <a:ext cx="8382577" cy="738664"/>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Thank you, but what if I have questions?</a:t>
            </a:r>
          </a:p>
          <a:p>
            <a:endParaRPr lang="en-US" b="1" dirty="0">
              <a:latin typeface="Arial" panose="020B0604020202020204" pitchFamily="34" charset="0"/>
              <a:cs typeface="Arial" panose="020B0604020202020204" pitchFamily="34" charset="0"/>
            </a:endParaRPr>
          </a:p>
        </p:txBody>
      </p:sp>
      <p:sp>
        <p:nvSpPr>
          <p:cNvPr id="17" name="Footer Placeholder 16"/>
          <p:cNvSpPr>
            <a:spLocks noGrp="1"/>
          </p:cNvSpPr>
          <p:nvPr>
            <p:ph type="ftr" sz="quarter" idx="11"/>
          </p:nvPr>
        </p:nvSpPr>
        <p:spPr/>
        <p:txBody>
          <a:bodyPr/>
          <a:lstStyle/>
          <a:p>
            <a:r>
              <a:rPr lang="en-US" dirty="0"/>
              <a:t>10</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859280"/>
            <a:ext cx="2606040" cy="3474720"/>
          </a:xfrm>
          <a:prstGeom prst="rect">
            <a:avLst/>
          </a:prstGeom>
        </p:spPr>
      </p:pic>
      <p:sp>
        <p:nvSpPr>
          <p:cNvPr id="4" name="TextBox 3"/>
          <p:cNvSpPr txBox="1"/>
          <p:nvPr/>
        </p:nvSpPr>
        <p:spPr>
          <a:xfrm>
            <a:off x="609600" y="2814697"/>
            <a:ext cx="4572000" cy="2062103"/>
          </a:xfrm>
          <a:prstGeom prst="rect">
            <a:avLst/>
          </a:prstGeom>
          <a:noFill/>
        </p:spPr>
        <p:txBody>
          <a:bodyPr wrap="square" rtlCol="0">
            <a:spAutoFit/>
          </a:bodyPr>
          <a:lstStyle/>
          <a:p>
            <a:r>
              <a:rPr lang="en-US" sz="1600" dirty="0"/>
              <a:t>There is a host of video how-to links and articles at </a:t>
            </a:r>
            <a:r>
              <a:rPr lang="en-US" sz="1600" dirty="0">
                <a:hlinkClick r:id="rId4"/>
              </a:rPr>
              <a:t>www.slack.com</a:t>
            </a:r>
            <a:endParaRPr lang="en-US" sz="1600" dirty="0"/>
          </a:p>
          <a:p>
            <a:endParaRPr lang="en-US" sz="1600" dirty="0"/>
          </a:p>
          <a:p>
            <a:r>
              <a:rPr lang="en-US" sz="1600" dirty="0"/>
              <a:t>Or, you can email me directly at:</a:t>
            </a:r>
          </a:p>
          <a:p>
            <a:endParaRPr lang="en-US" sz="1600" dirty="0"/>
          </a:p>
          <a:p>
            <a:r>
              <a:rPr lang="en-US" sz="1600" dirty="0">
                <a:hlinkClick r:id="rId5"/>
              </a:rPr>
              <a:t>brandy.reeves@aon.com</a:t>
            </a:r>
            <a:endParaRPr lang="en-US" sz="1600" dirty="0"/>
          </a:p>
          <a:p>
            <a:endParaRPr lang="en-US" sz="1600" dirty="0"/>
          </a:p>
          <a:p>
            <a:r>
              <a:rPr lang="en-US" sz="1600" dirty="0"/>
              <a:t>Thank you and we hope this was helpful! </a:t>
            </a:r>
          </a:p>
        </p:txBody>
      </p:sp>
    </p:spTree>
    <p:extLst>
      <p:ext uri="{BB962C8B-B14F-4D97-AF65-F5344CB8AC3E}">
        <p14:creationId xmlns:p14="http://schemas.microsoft.com/office/powerpoint/2010/main" val="344037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What is Slack?</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4" name="TextBox 13"/>
          <p:cNvSpPr txBox="1"/>
          <p:nvPr/>
        </p:nvSpPr>
        <p:spPr>
          <a:xfrm>
            <a:off x="380246" y="2423018"/>
            <a:ext cx="3048754" cy="4739759"/>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Today’s agenda will cover:</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b="1" dirty="0">
                <a:solidFill>
                  <a:schemeClr val="tx1">
                    <a:lumMod val="65000"/>
                    <a:lumOff val="35000"/>
                  </a:schemeClr>
                </a:solidFill>
                <a:latin typeface="Arial" panose="020B0604020202020204" pitchFamily="34" charset="0"/>
                <a:cs typeface="Arial" panose="020B0604020202020204" pitchFamily="34" charset="0"/>
              </a:rPr>
              <a:t>Slack: </a:t>
            </a:r>
            <a:r>
              <a:rPr lang="en-US" sz="1600" dirty="0">
                <a:solidFill>
                  <a:schemeClr val="tx1">
                    <a:lumMod val="65000"/>
                    <a:lumOff val="35000"/>
                  </a:schemeClr>
                </a:solidFill>
                <a:latin typeface="Arial" panose="020B0604020202020204" pitchFamily="34" charset="0"/>
                <a:cs typeface="Arial" panose="020B0604020202020204" pitchFamily="34" charset="0"/>
              </a:rPr>
              <a:t>The Basics</a:t>
            </a: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Private Channels</a:t>
            </a: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Direct Messaging</a:t>
            </a: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File Sharing</a:t>
            </a: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Search Capabilities</a:t>
            </a:r>
          </a:p>
          <a:p>
            <a:pPr marL="285750" indent="-285750">
              <a:buFont typeface="Wingdings" panose="05000000000000000000" pitchFamily="2" charset="2"/>
              <a:buChar char="§"/>
            </a:pPr>
            <a:r>
              <a:rPr lang="en-US" sz="1600" b="1" dirty="0">
                <a:solidFill>
                  <a:schemeClr val="tx1">
                    <a:lumMod val="65000"/>
                    <a:lumOff val="35000"/>
                  </a:schemeClr>
                </a:solidFill>
                <a:latin typeface="Arial" panose="020B0604020202020204" pitchFamily="34" charset="0"/>
                <a:cs typeface="Arial" panose="020B0604020202020204" pitchFamily="34" charset="0"/>
              </a:rPr>
              <a:t>Slack: </a:t>
            </a:r>
            <a:r>
              <a:rPr lang="en-US" sz="1600" dirty="0">
                <a:solidFill>
                  <a:schemeClr val="tx1">
                    <a:lumMod val="65000"/>
                    <a:lumOff val="35000"/>
                  </a:schemeClr>
                </a:solidFill>
                <a:latin typeface="Arial" panose="020B0604020202020204" pitchFamily="34" charset="0"/>
                <a:cs typeface="Arial" panose="020B0604020202020204" pitchFamily="34" charset="0"/>
              </a:rPr>
              <a:t>In Depth</a:t>
            </a: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Mentions vs Announcements</a:t>
            </a: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Message Threads</a:t>
            </a: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Format your Messages</a:t>
            </a: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Prioritize with Stars</a:t>
            </a: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Organize Channels &amp; DMs</a:t>
            </a:r>
          </a:p>
          <a:p>
            <a:pPr marL="742950" lvl="1" indent="-285750">
              <a:buFont typeface="Wingdings" panose="05000000000000000000" pitchFamily="2" charset="2"/>
              <a:buChar char="§"/>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 </a:t>
            </a:r>
          </a:p>
          <a:p>
            <a:pPr marL="742950" lvl="1" indent="-285750">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590800"/>
            <a:ext cx="5212080" cy="3072426"/>
          </a:xfrm>
          <a:prstGeom prst="rect">
            <a:avLst/>
          </a:prstGeom>
          <a:ln>
            <a:noFill/>
          </a:ln>
          <a:effectLst>
            <a:outerShdw blurRad="190500" algn="tl" rotWithShape="0">
              <a:srgbClr val="000000">
                <a:alpha val="70000"/>
              </a:srgbClr>
            </a:outerShdw>
          </a:effectLst>
        </p:spPr>
      </p:pic>
      <p:sp>
        <p:nvSpPr>
          <p:cNvPr id="16" name="TextBox 15"/>
          <p:cNvSpPr txBox="1"/>
          <p:nvPr/>
        </p:nvSpPr>
        <p:spPr>
          <a:xfrm>
            <a:off x="456623" y="1267743"/>
            <a:ext cx="8348487"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At it’s heart, Slack is an instant messaging and collaboration system on steroids.  </a:t>
            </a:r>
            <a:r>
              <a:rPr lang="en-US" sz="1600" dirty="0">
                <a:solidFill>
                  <a:schemeClr val="tx1">
                    <a:lumMod val="65000"/>
                    <a:lumOff val="35000"/>
                  </a:schemeClr>
                </a:solidFill>
                <a:latin typeface="Arial" panose="020B0604020202020204" pitchFamily="34" charset="0"/>
                <a:cs typeface="Arial" panose="020B0604020202020204" pitchFamily="34" charset="0"/>
              </a:rPr>
              <a:t>Slack brings real-time messaging, archiving and search all together in one place.  However, there is a lot “under the cover.”  So let’s take a look at some of the basics.  </a:t>
            </a:r>
          </a:p>
        </p:txBody>
      </p:sp>
      <p:sp>
        <p:nvSpPr>
          <p:cNvPr id="17" name="Footer Placeholder 16"/>
          <p:cNvSpPr>
            <a:spLocks noGrp="1"/>
          </p:cNvSpPr>
          <p:nvPr>
            <p:ph type="ftr" sz="quarter" idx="11"/>
          </p:nvPr>
        </p:nvSpPr>
        <p:spPr/>
        <p:txBody>
          <a:bodyPr/>
          <a:lstStyle/>
          <a:p>
            <a:r>
              <a:rPr lang="en-US" dirty="0"/>
              <a:t>2</a:t>
            </a:r>
          </a:p>
        </p:txBody>
      </p:sp>
    </p:spTree>
    <p:extLst>
      <p:ext uri="{BB962C8B-B14F-4D97-AF65-F5344CB8AC3E}">
        <p14:creationId xmlns:p14="http://schemas.microsoft.com/office/powerpoint/2010/main" val="14401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Channels:  where the magic happens!</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7" name="Footer Placeholder 16"/>
          <p:cNvSpPr>
            <a:spLocks noGrp="1"/>
          </p:cNvSpPr>
          <p:nvPr>
            <p:ph type="ftr" sz="quarter" idx="11"/>
          </p:nvPr>
        </p:nvSpPr>
        <p:spPr/>
        <p:txBody>
          <a:bodyPr/>
          <a:lstStyle/>
          <a:p>
            <a:r>
              <a:rPr lang="en-US" dirty="0"/>
              <a:t>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244096"/>
            <a:ext cx="7543800" cy="3218125"/>
          </a:xfrm>
          <a:prstGeom prst="rect">
            <a:avLst/>
          </a:prstGeom>
          <a:ln>
            <a:noFill/>
          </a:ln>
          <a:effectLst>
            <a:softEdge rad="112500"/>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601107"/>
            <a:ext cx="4071077" cy="1668703"/>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804757" y="3755679"/>
            <a:ext cx="4428156" cy="2092881"/>
          </a:xfrm>
          <a:prstGeom prst="rect">
            <a:avLst/>
          </a:prstGeom>
          <a:noFill/>
        </p:spPr>
        <p:txBody>
          <a:bodyPr wrap="square" rtlCol="0">
            <a:spAutoFit/>
          </a:bodyPr>
          <a:lstStyle/>
          <a:p>
            <a:pPr marL="285750"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This transparency means that it’s quick to find out what is going on all across the team.</a:t>
            </a:r>
          </a:p>
          <a:p>
            <a:pPr marL="285750" indent="-285750">
              <a:buFont typeface="Wingdings" panose="05000000000000000000" pitchFamily="2" charset="2"/>
              <a:buChar char="§"/>
            </a:pPr>
            <a:endParaRPr lang="en-US" sz="14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When someone new joins the team, all previous information is laid out and ready to use.</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This would include, team projects, training items, shared documents, upcoming events, etc.</a:t>
            </a:r>
          </a:p>
          <a:p>
            <a:endParaRPr lang="en-US" dirty="0"/>
          </a:p>
        </p:txBody>
      </p:sp>
    </p:spTree>
    <p:extLst>
      <p:ext uri="{BB962C8B-B14F-4D97-AF65-F5344CB8AC3E}">
        <p14:creationId xmlns:p14="http://schemas.microsoft.com/office/powerpoint/2010/main" val="407654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Private Channels vs Direct Message</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7" name="Footer Placeholder 16"/>
          <p:cNvSpPr>
            <a:spLocks noGrp="1"/>
          </p:cNvSpPr>
          <p:nvPr>
            <p:ph type="ftr" sz="quarter" idx="11"/>
          </p:nvPr>
        </p:nvSpPr>
        <p:spPr/>
        <p:txBody>
          <a:bodyPr/>
          <a:lstStyle/>
          <a:p>
            <a:r>
              <a:rPr lang="en-US" dirty="0"/>
              <a:t>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41" y="1143000"/>
            <a:ext cx="5177759" cy="2172021"/>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3379510"/>
            <a:ext cx="4419599" cy="2594652"/>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920273" y="1859678"/>
            <a:ext cx="2895600"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Creates an “uncluttered” work environment for specific cases, teams &amp; projects</a:t>
            </a:r>
          </a:p>
        </p:txBody>
      </p:sp>
      <p:sp>
        <p:nvSpPr>
          <p:cNvPr id="7" name="TextBox 6"/>
          <p:cNvSpPr txBox="1"/>
          <p:nvPr/>
        </p:nvSpPr>
        <p:spPr>
          <a:xfrm>
            <a:off x="457200" y="4092060"/>
            <a:ext cx="3474720" cy="954107"/>
          </a:xfrm>
          <a:prstGeom prst="rect">
            <a:avLst/>
          </a:prstGeom>
          <a:noFill/>
        </p:spPr>
        <p:txBody>
          <a:bodyPr wrap="square" rtlCol="0">
            <a:spAutoFit/>
          </a:bodyPr>
          <a:lstStyle/>
          <a:p>
            <a:pPr marL="285750"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Robust texting/messaging features</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Greatly reduces unnecessary emails, texts and phone calls</a:t>
            </a:r>
          </a:p>
        </p:txBody>
      </p:sp>
    </p:spTree>
    <p:extLst>
      <p:ext uri="{BB962C8B-B14F-4D97-AF65-F5344CB8AC3E}">
        <p14:creationId xmlns:p14="http://schemas.microsoft.com/office/powerpoint/2010/main" val="196459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Share Your Files</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6" name="TextBox 15"/>
          <p:cNvSpPr txBox="1"/>
          <p:nvPr/>
        </p:nvSpPr>
        <p:spPr>
          <a:xfrm>
            <a:off x="457200" y="1287101"/>
            <a:ext cx="8382000"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The ability to share files and documents is a cornerstone of collaboration basics.  Slack allows you “house” files within your team’s archives. </a:t>
            </a:r>
          </a:p>
        </p:txBody>
      </p:sp>
      <p:sp>
        <p:nvSpPr>
          <p:cNvPr id="17" name="Footer Placeholder 16"/>
          <p:cNvSpPr>
            <a:spLocks noGrp="1"/>
          </p:cNvSpPr>
          <p:nvPr>
            <p:ph type="ftr" sz="quarter" idx="11"/>
          </p:nvPr>
        </p:nvSpPr>
        <p:spPr/>
        <p:txBody>
          <a:bodyPr/>
          <a:lstStyle/>
          <a:p>
            <a:r>
              <a:rPr lang="en-US" dirty="0"/>
              <a:t>6</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599" y="2133600"/>
            <a:ext cx="4133253" cy="2743200"/>
          </a:xfrm>
          <a:prstGeom prst="rect">
            <a:avLst/>
          </a:prstGeom>
        </p:spPr>
      </p:pic>
      <p:graphicFrame>
        <p:nvGraphicFramePr>
          <p:cNvPr id="8" name="Diagram 7"/>
          <p:cNvGraphicFramePr/>
          <p:nvPr>
            <p:extLst>
              <p:ext uri="{D42A27DB-BD31-4B8C-83A1-F6EECF244321}">
                <p14:modId xmlns:p14="http://schemas.microsoft.com/office/powerpoint/2010/main" val="1783872174"/>
              </p:ext>
            </p:extLst>
          </p:nvPr>
        </p:nvGraphicFramePr>
        <p:xfrm>
          <a:off x="684944" y="2286000"/>
          <a:ext cx="3810856" cy="144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p:cNvSpPr txBox="1"/>
          <p:nvPr/>
        </p:nvSpPr>
        <p:spPr>
          <a:xfrm>
            <a:off x="771052" y="3505200"/>
            <a:ext cx="3953348" cy="1169551"/>
          </a:xfrm>
          <a:prstGeom prst="rect">
            <a:avLst/>
          </a:prstGeom>
          <a:noFill/>
        </p:spPr>
        <p:txBody>
          <a:bodyPr wrap="square" rtlCol="0">
            <a:spAutoFit/>
          </a:bodyPr>
          <a:lstStyle/>
          <a:p>
            <a:pPr marL="171450" indent="-1714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Not just your messages, but </a:t>
            </a:r>
            <a:r>
              <a:rPr lang="en-US" sz="1400" b="1" dirty="0">
                <a:solidFill>
                  <a:schemeClr val="tx1">
                    <a:lumMod val="65000"/>
                    <a:lumOff val="35000"/>
                  </a:schemeClr>
                </a:solidFill>
                <a:latin typeface="Arial" panose="020B0604020202020204" pitchFamily="34" charset="0"/>
                <a:cs typeface="Arial" panose="020B0604020202020204" pitchFamily="34" charset="0"/>
              </a:rPr>
              <a:t>all your files</a:t>
            </a:r>
            <a:r>
              <a:rPr lang="en-US" sz="1400" dirty="0">
                <a:solidFill>
                  <a:schemeClr val="tx1">
                    <a:lumMod val="65000"/>
                    <a:lumOff val="35000"/>
                  </a:schemeClr>
                </a:solidFill>
                <a:latin typeface="Arial" panose="020B0604020202020204" pitchFamily="34" charset="0"/>
                <a:cs typeface="Arial" panose="020B0604020202020204" pitchFamily="34" charset="0"/>
              </a:rPr>
              <a:t>, images, PDFs, documents and spreadsheets can be dropped right into Slack. </a:t>
            </a:r>
          </a:p>
          <a:p>
            <a:pPr marL="171450" indent="-1714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Add comments &amp; </a:t>
            </a:r>
            <a:r>
              <a:rPr lang="en-US" sz="1400" b="1" dirty="0">
                <a:solidFill>
                  <a:schemeClr val="tx1">
                    <a:lumMod val="65000"/>
                    <a:lumOff val="35000"/>
                  </a:schemeClr>
                </a:solidFill>
                <a:latin typeface="Arial" panose="020B0604020202020204" pitchFamily="34" charset="0"/>
                <a:cs typeface="Arial" panose="020B0604020202020204" pitchFamily="34" charset="0"/>
              </a:rPr>
              <a:t>star </a:t>
            </a:r>
            <a:r>
              <a:rPr lang="en-US" sz="1400" dirty="0">
                <a:solidFill>
                  <a:schemeClr val="tx1">
                    <a:lumMod val="65000"/>
                    <a:lumOff val="35000"/>
                  </a:schemeClr>
                </a:solidFill>
                <a:latin typeface="Arial" panose="020B0604020202020204" pitchFamily="34" charset="0"/>
                <a:cs typeface="Arial" panose="020B0604020202020204" pitchFamily="34" charset="0"/>
              </a:rPr>
              <a:t>for later reference</a:t>
            </a:r>
          </a:p>
          <a:p>
            <a:pPr marL="171450" indent="-1714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Completely searchable</a:t>
            </a:r>
          </a:p>
        </p:txBody>
      </p:sp>
      <p:sp>
        <p:nvSpPr>
          <p:cNvPr id="15" name="Rectangle 14"/>
          <p:cNvSpPr/>
          <p:nvPr/>
        </p:nvSpPr>
        <p:spPr>
          <a:xfrm>
            <a:off x="457200" y="5257800"/>
            <a:ext cx="8382000" cy="584775"/>
          </a:xfrm>
          <a:prstGeom prst="rect">
            <a:avLst/>
          </a:prstGeom>
        </p:spPr>
        <p:txBody>
          <a:bodyPr wrap="square">
            <a:spAutoFit/>
          </a:bodyPr>
          <a:lstStyle/>
          <a:p>
            <a:r>
              <a:rPr lang="en-US" sz="1600" b="1" dirty="0">
                <a:solidFill>
                  <a:schemeClr val="tx1">
                    <a:lumMod val="65000"/>
                    <a:lumOff val="35000"/>
                  </a:schemeClr>
                </a:solidFill>
                <a:latin typeface="Arial" panose="020B0604020202020204" pitchFamily="34" charset="0"/>
                <a:cs typeface="Arial" panose="020B0604020202020204" pitchFamily="34" charset="0"/>
              </a:rPr>
              <a:t>If you use services such as Google Drive, Dropbox or Box, just paste the link and that document immediately syncs in Slack!</a:t>
            </a:r>
          </a:p>
        </p:txBody>
      </p:sp>
    </p:spTree>
    <p:extLst>
      <p:ext uri="{BB962C8B-B14F-4D97-AF65-F5344CB8AC3E}">
        <p14:creationId xmlns:p14="http://schemas.microsoft.com/office/powerpoint/2010/main" val="266627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Search Capabilities</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6" name="TextBox 15"/>
          <p:cNvSpPr txBox="1"/>
          <p:nvPr/>
        </p:nvSpPr>
        <p:spPr>
          <a:xfrm>
            <a:off x="457200" y="1287101"/>
            <a:ext cx="8382000"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Slack’s robust search functionality enables you to find key information quickly, even if it’s inside a document you shared.</a:t>
            </a:r>
          </a:p>
        </p:txBody>
      </p:sp>
      <p:sp>
        <p:nvSpPr>
          <p:cNvPr id="17" name="Footer Placeholder 16"/>
          <p:cNvSpPr>
            <a:spLocks noGrp="1"/>
          </p:cNvSpPr>
          <p:nvPr>
            <p:ph type="ftr" sz="quarter" idx="11"/>
          </p:nvPr>
        </p:nvSpPr>
        <p:spPr/>
        <p:txBody>
          <a:bodyPr/>
          <a:lstStyle/>
          <a:p>
            <a:r>
              <a:rPr lang="en-US" dirty="0"/>
              <a:t>7</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846" y="2514600"/>
            <a:ext cx="4037712" cy="2942376"/>
          </a:xfrm>
          <a:prstGeom prst="rect">
            <a:avLst/>
          </a:prstGeom>
        </p:spPr>
      </p:pic>
      <p:sp>
        <p:nvSpPr>
          <p:cNvPr id="5" name="TextBox 4"/>
          <p:cNvSpPr txBox="1"/>
          <p:nvPr/>
        </p:nvSpPr>
        <p:spPr>
          <a:xfrm>
            <a:off x="609600" y="2514600"/>
            <a:ext cx="3733800" cy="301621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Search your entire archive.</a:t>
            </a: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p>
            <a:r>
              <a:rPr lang="en-US" sz="1200" b="1" dirty="0">
                <a:solidFill>
                  <a:schemeClr val="tx1">
                    <a:lumMod val="65000"/>
                    <a:lumOff val="35000"/>
                  </a:schemeClr>
                </a:solidFill>
                <a:latin typeface="Arial" panose="020B0604020202020204" pitchFamily="34" charset="0"/>
                <a:cs typeface="Arial" panose="020B0604020202020204" pitchFamily="34" charset="0"/>
              </a:rPr>
              <a:t>Everything in Slack </a:t>
            </a:r>
            <a:r>
              <a:rPr lang="en-US" sz="1200" dirty="0">
                <a:solidFill>
                  <a:schemeClr val="tx1">
                    <a:lumMod val="65000"/>
                    <a:lumOff val="35000"/>
                  </a:schemeClr>
                </a:solidFill>
                <a:latin typeface="Arial" panose="020B0604020202020204" pitchFamily="34" charset="0"/>
                <a:cs typeface="Arial" panose="020B0604020202020204" pitchFamily="34" charset="0"/>
              </a:rPr>
              <a:t>– messages, notifications and all – is </a:t>
            </a:r>
            <a:r>
              <a:rPr lang="en-US" sz="1200" b="1" i="1" dirty="0">
                <a:solidFill>
                  <a:schemeClr val="tx1">
                    <a:lumMod val="65000"/>
                    <a:lumOff val="35000"/>
                  </a:schemeClr>
                </a:solidFill>
                <a:latin typeface="Arial" panose="020B0604020202020204" pitchFamily="34" charset="0"/>
                <a:cs typeface="Arial" panose="020B0604020202020204" pitchFamily="34" charset="0"/>
              </a:rPr>
              <a:t>automatically indexed and archived </a:t>
            </a:r>
            <a:r>
              <a:rPr lang="en-US" sz="1200" dirty="0">
                <a:solidFill>
                  <a:schemeClr val="tx1">
                    <a:lumMod val="65000"/>
                    <a:lumOff val="35000"/>
                  </a:schemeClr>
                </a:solidFill>
                <a:latin typeface="Arial" panose="020B0604020202020204" pitchFamily="34" charset="0"/>
                <a:cs typeface="Arial" panose="020B0604020202020204" pitchFamily="34" charset="0"/>
              </a:rPr>
              <a:t>so that you can have it at your fingertips whenever you want.</a:t>
            </a:r>
          </a:p>
          <a:p>
            <a:endParaRPr lang="en-US" sz="1200" dirty="0">
              <a:solidFill>
                <a:schemeClr val="tx1">
                  <a:lumMod val="65000"/>
                  <a:lumOff val="35000"/>
                </a:schemeClr>
              </a:solidFill>
              <a:latin typeface="Arial" panose="020B0604020202020204" pitchFamily="34" charset="0"/>
              <a:cs typeface="Arial" panose="020B0604020202020204" pitchFamily="34" charset="0"/>
            </a:endParaRPr>
          </a:p>
          <a:p>
            <a:r>
              <a:rPr lang="en-US" sz="1200" dirty="0">
                <a:solidFill>
                  <a:schemeClr val="tx1">
                    <a:lumMod val="65000"/>
                    <a:lumOff val="35000"/>
                  </a:schemeClr>
                </a:solidFill>
                <a:latin typeface="Arial" panose="020B0604020202020204" pitchFamily="34" charset="0"/>
                <a:cs typeface="Arial" panose="020B0604020202020204" pitchFamily="34" charset="0"/>
              </a:rPr>
              <a:t>Slack also indexes the content of every file so you can </a:t>
            </a:r>
            <a:r>
              <a:rPr lang="en-US" sz="1200" b="1" dirty="0">
                <a:solidFill>
                  <a:schemeClr val="tx1">
                    <a:lumMod val="65000"/>
                    <a:lumOff val="35000"/>
                  </a:schemeClr>
                </a:solidFill>
                <a:latin typeface="Arial" panose="020B0604020202020204" pitchFamily="34" charset="0"/>
                <a:cs typeface="Arial" panose="020B0604020202020204" pitchFamily="34" charset="0"/>
              </a:rPr>
              <a:t>search within PDFs, Word documents, Google docs and more.  </a:t>
            </a:r>
          </a:p>
          <a:p>
            <a:endParaRPr lang="en-US" sz="1200" dirty="0">
              <a:solidFill>
                <a:schemeClr val="tx1">
                  <a:lumMod val="65000"/>
                  <a:lumOff val="35000"/>
                </a:schemeClr>
              </a:solidFill>
              <a:latin typeface="Arial" panose="020B0604020202020204" pitchFamily="34" charset="0"/>
              <a:cs typeface="Arial" panose="020B0604020202020204" pitchFamily="34" charset="0"/>
            </a:endParaRPr>
          </a:p>
          <a:p>
            <a:r>
              <a:rPr lang="en-US" sz="1200" dirty="0">
                <a:solidFill>
                  <a:schemeClr val="tx1">
                    <a:lumMod val="65000"/>
                    <a:lumOff val="35000"/>
                  </a:schemeClr>
                </a:solidFill>
                <a:latin typeface="Arial" panose="020B0604020202020204" pitchFamily="34" charset="0"/>
                <a:cs typeface="Arial" panose="020B0604020202020204" pitchFamily="34" charset="0"/>
              </a:rPr>
              <a:t>With one search box and a set of powerful search operators, you can “slice and dice” your way to that one message in your communication haystack.</a:t>
            </a:r>
          </a:p>
          <a:p>
            <a:r>
              <a:rPr lang="en-US" sz="1400" dirty="0">
                <a:solidFill>
                  <a:schemeClr val="tx1">
                    <a:lumMod val="65000"/>
                    <a:lumOff val="3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9281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Mentions versus Announcements</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7" name="Footer Placeholder 16"/>
          <p:cNvSpPr>
            <a:spLocks noGrp="1"/>
          </p:cNvSpPr>
          <p:nvPr>
            <p:ph type="ftr" sz="quarter" idx="11"/>
          </p:nvPr>
        </p:nvSpPr>
        <p:spPr/>
        <p:txBody>
          <a:bodyPr/>
          <a:lstStyle/>
          <a:p>
            <a:r>
              <a:rPr lang="en-US" dirty="0"/>
              <a:t>3</a:t>
            </a:r>
          </a:p>
        </p:txBody>
      </p:sp>
      <p:sp>
        <p:nvSpPr>
          <p:cNvPr id="4" name="TextBox 3"/>
          <p:cNvSpPr txBox="1"/>
          <p:nvPr/>
        </p:nvSpPr>
        <p:spPr>
          <a:xfrm>
            <a:off x="457200" y="1371600"/>
            <a:ext cx="8382000" cy="646331"/>
          </a:xfrm>
          <a:prstGeom prst="rect">
            <a:avLst/>
          </a:prstGeom>
          <a:noFill/>
        </p:spPr>
        <p:txBody>
          <a:bodyPr wrap="square" rtlCol="0">
            <a:spAutoFit/>
          </a:bodyPr>
          <a:lstStyle/>
          <a:p>
            <a:r>
              <a:rPr lang="en-US" b="1" dirty="0">
                <a:solidFill>
                  <a:srgbClr val="0070C0"/>
                </a:solidFill>
              </a:rPr>
              <a:t>Mentions: </a:t>
            </a:r>
            <a:r>
              <a:rPr lang="en-US" dirty="0"/>
              <a:t>While holding a conversation in a channel, you may need to call the attention of a team member. Type </a:t>
            </a:r>
            <a:r>
              <a:rPr lang="en-US" dirty="0">
                <a:solidFill>
                  <a:srgbClr val="0070C0"/>
                </a:solidFill>
              </a:rPr>
              <a:t>@username/name </a:t>
            </a:r>
            <a:r>
              <a:rPr lang="en-US" dirty="0"/>
              <a:t>in your message to grab their attention!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286000"/>
            <a:ext cx="5682348" cy="457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457200" y="3124200"/>
            <a:ext cx="8305800" cy="646331"/>
          </a:xfrm>
          <a:prstGeom prst="rect">
            <a:avLst/>
          </a:prstGeom>
          <a:noFill/>
        </p:spPr>
        <p:txBody>
          <a:bodyPr wrap="square" rtlCol="0">
            <a:spAutoFit/>
          </a:bodyPr>
          <a:lstStyle/>
          <a:p>
            <a:r>
              <a:rPr lang="en-US" b="1" dirty="0">
                <a:solidFill>
                  <a:srgbClr val="0070C0"/>
                </a:solidFill>
                <a:latin typeface="Arial" panose="020B0604020202020204" pitchFamily="34" charset="0"/>
                <a:cs typeface="Arial" panose="020B0604020202020204" pitchFamily="34" charset="0"/>
              </a:rPr>
              <a:t>Announcements: </a:t>
            </a:r>
            <a:r>
              <a:rPr lang="en-US" dirty="0">
                <a:latin typeface="Arial" panose="020B0604020202020204" pitchFamily="34" charset="0"/>
                <a:cs typeface="Arial" panose="020B0604020202020204" pitchFamily="34" charset="0"/>
              </a:rPr>
              <a:t>What if you need to send a message to the everyone in a specific channel or the entire team?</a:t>
            </a:r>
          </a:p>
        </p:txBody>
      </p:sp>
      <p:sp>
        <p:nvSpPr>
          <p:cNvPr id="8" name="TextBox 7"/>
          <p:cNvSpPr txBox="1"/>
          <p:nvPr/>
        </p:nvSpPr>
        <p:spPr>
          <a:xfrm>
            <a:off x="493414" y="3968436"/>
            <a:ext cx="3849986" cy="2123658"/>
          </a:xfrm>
          <a:prstGeom prst="rect">
            <a:avLst/>
          </a:prstGeom>
          <a:noFill/>
        </p:spPr>
        <p:txBody>
          <a:bodyPr wrap="square" rtlCol="0">
            <a:spAutoFit/>
          </a:bodyPr>
          <a:lstStyle/>
          <a:p>
            <a:pPr marL="285750" indent="-285750">
              <a:buFont typeface="Wingdings" panose="05000000000000000000" pitchFamily="2" charset="2"/>
              <a:buChar char="§"/>
            </a:pPr>
            <a:r>
              <a:rPr lang="en-US" sz="1400" b="1" dirty="0">
                <a:solidFill>
                  <a:srgbClr val="0070C0"/>
                </a:solidFill>
                <a:latin typeface="Arial" panose="020B0604020202020204" pitchFamily="34" charset="0"/>
                <a:cs typeface="Arial" panose="020B0604020202020204" pitchFamily="34" charset="0"/>
              </a:rPr>
              <a:t>@here </a:t>
            </a:r>
            <a:r>
              <a:rPr lang="en-US" sz="1400" dirty="0">
                <a:latin typeface="Arial" panose="020B0604020202020204" pitchFamily="34" charset="0"/>
                <a:cs typeface="Arial" panose="020B0604020202020204" pitchFamily="34" charset="0"/>
              </a:rPr>
              <a:t>mentions lets you notify just the team members that are currently active</a:t>
            </a:r>
          </a:p>
          <a:p>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b="1" dirty="0">
                <a:solidFill>
                  <a:srgbClr val="0070C0"/>
                </a:solidFill>
                <a:latin typeface="Arial" panose="020B0604020202020204" pitchFamily="34" charset="0"/>
                <a:cs typeface="Arial" panose="020B0604020202020204" pitchFamily="34" charset="0"/>
              </a:rPr>
              <a:t>@channel </a:t>
            </a:r>
            <a:r>
              <a:rPr lang="en-US" sz="1400" dirty="0">
                <a:latin typeface="Arial" panose="020B0604020202020204" pitchFamily="34" charset="0"/>
                <a:cs typeface="Arial" panose="020B0604020202020204" pitchFamily="34" charset="0"/>
              </a:rPr>
              <a:t>will send a notification to all team members in the channel you posted</a:t>
            </a:r>
          </a:p>
          <a:p>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b="1" dirty="0">
                <a:solidFill>
                  <a:srgbClr val="0070C0"/>
                </a:solidFill>
                <a:latin typeface="Arial" panose="020B0604020202020204" pitchFamily="34" charset="0"/>
                <a:cs typeface="Arial" panose="020B0604020202020204" pitchFamily="34" charset="0"/>
              </a:rPr>
              <a:t>@everyone </a:t>
            </a:r>
            <a:r>
              <a:rPr lang="en-US" sz="1400" dirty="0">
                <a:latin typeface="Arial" panose="020B0604020202020204" pitchFamily="34" charset="0"/>
                <a:cs typeface="Arial" panose="020B0604020202020204" pitchFamily="34" charset="0"/>
              </a:rPr>
              <a:t>notifies everyone on your team.(Only in the </a:t>
            </a:r>
            <a:r>
              <a:rPr lang="en-US" sz="1400" dirty="0">
                <a:solidFill>
                  <a:srgbClr val="0070C0"/>
                </a:solidFill>
                <a:latin typeface="Arial" panose="020B0604020202020204" pitchFamily="34" charset="0"/>
                <a:cs typeface="Arial" panose="020B0604020202020204" pitchFamily="34" charset="0"/>
              </a:rPr>
              <a:t>#general </a:t>
            </a:r>
            <a:r>
              <a:rPr lang="en-US" sz="1400" dirty="0">
                <a:latin typeface="Arial" panose="020B0604020202020204" pitchFamily="34" charset="0"/>
                <a:cs typeface="Arial" panose="020B0604020202020204" pitchFamily="34" charset="0"/>
              </a:rPr>
              <a:t>channel)</a:t>
            </a:r>
          </a:p>
          <a:p>
            <a:endParaRPr lang="en-US" dirty="0">
              <a:solidFill>
                <a:srgbClr val="0070C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4038600"/>
            <a:ext cx="4495800" cy="73294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5030265"/>
            <a:ext cx="4495800" cy="7349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917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Messages Threads</a:t>
            </a: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7" name="Footer Placeholder 16"/>
          <p:cNvSpPr>
            <a:spLocks noGrp="1"/>
          </p:cNvSpPr>
          <p:nvPr>
            <p:ph type="ftr" sz="quarter" idx="11"/>
          </p:nvPr>
        </p:nvSpPr>
        <p:spPr/>
        <p:txBody>
          <a:bodyPr/>
          <a:lstStyle/>
          <a:p>
            <a:r>
              <a:rPr lang="en-US" dirty="0"/>
              <a:t>4</a:t>
            </a:r>
          </a:p>
        </p:txBody>
      </p:sp>
      <p:sp>
        <p:nvSpPr>
          <p:cNvPr id="4" name="TextBox 3"/>
          <p:cNvSpPr txBox="1"/>
          <p:nvPr/>
        </p:nvSpPr>
        <p:spPr>
          <a:xfrm>
            <a:off x="457200" y="1295400"/>
            <a:ext cx="8382000" cy="769441"/>
          </a:xfrm>
          <a:prstGeom prst="rect">
            <a:avLst/>
          </a:prstGeom>
          <a:noFill/>
        </p:spPr>
        <p:txBody>
          <a:bodyPr wrap="square" rtlCol="0">
            <a:spAutoFit/>
          </a:bodyPr>
          <a:lstStyle/>
          <a:p>
            <a:r>
              <a:rPr lang="en-US" sz="1600" b="1" dirty="0">
                <a:solidFill>
                  <a:srgbClr val="0070C0"/>
                </a:solidFill>
                <a:latin typeface="Arial" panose="020B0604020202020204" pitchFamily="34" charset="0"/>
                <a:cs typeface="Arial" panose="020B0604020202020204" pitchFamily="34" charset="0"/>
              </a:rPr>
              <a:t>Threads</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let you respond directly to a message in a channel, keeping the replies organized neatly in a single, threaded conversation. Go ahead, ask questions and dig deeper, have side conversations, or go on a tangent without interrupting the flow of conversation.</a:t>
            </a:r>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TextBox 6"/>
          <p:cNvSpPr txBox="1"/>
          <p:nvPr/>
        </p:nvSpPr>
        <p:spPr>
          <a:xfrm>
            <a:off x="457200" y="2263366"/>
            <a:ext cx="5410200" cy="1415772"/>
          </a:xfrm>
          <a:prstGeom prst="rect">
            <a:avLst/>
          </a:prstGeom>
          <a:noFill/>
        </p:spPr>
        <p:txBody>
          <a:bodyPr wrap="square" rtlCol="0">
            <a:spAutoFit/>
          </a:bodyPr>
          <a:lstStyle/>
          <a:p>
            <a:r>
              <a:rPr lang="en-US" sz="1600" b="1" dirty="0">
                <a:solidFill>
                  <a:srgbClr val="0070C0"/>
                </a:solidFill>
                <a:latin typeface="Arial" panose="020B0604020202020204" pitchFamily="34" charset="0"/>
                <a:cs typeface="Arial" panose="020B0604020202020204" pitchFamily="34" charset="0"/>
              </a:rPr>
              <a:t>Why use threads?</a:t>
            </a:r>
          </a:p>
          <a:p>
            <a:endParaRPr lang="en-US" sz="14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1400" dirty="0">
                <a:latin typeface="Arial" panose="020B0604020202020204" pitchFamily="34" charset="0"/>
                <a:cs typeface="Arial" panose="020B0604020202020204" pitchFamily="34" charset="0"/>
              </a:rPr>
              <a:t>Encourage open discussion without distracting others.</a:t>
            </a:r>
          </a:p>
          <a:p>
            <a:pPr marL="285750" indent="-285750">
              <a:buFont typeface="Wingdings" panose="05000000000000000000" pitchFamily="2" charset="2"/>
              <a:buChar char="ü"/>
            </a:pPr>
            <a:r>
              <a:rPr lang="en-US" sz="1400" dirty="0">
                <a:latin typeface="Arial" panose="020B0604020202020204" pitchFamily="34" charset="0"/>
                <a:cs typeface="Arial" panose="020B0604020202020204" pitchFamily="34" charset="0"/>
              </a:rPr>
              <a:t>Organize conversations and preserve meaningful context. </a:t>
            </a:r>
          </a:p>
          <a:p>
            <a:pPr marL="285750" indent="-285750">
              <a:buFont typeface="Wingdings" panose="05000000000000000000" pitchFamily="2" charset="2"/>
              <a:buChar char="ü"/>
            </a:pPr>
            <a:r>
              <a:rPr lang="en-US" sz="1400" dirty="0">
                <a:latin typeface="Arial" panose="020B0604020202020204" pitchFamily="34" charset="0"/>
                <a:cs typeface="Arial" panose="020B0604020202020204" pitchFamily="34" charset="0"/>
              </a:rPr>
              <a:t>Focus your time and attention on the task at hand</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886201"/>
            <a:ext cx="4724400" cy="16523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457200" y="3679138"/>
            <a:ext cx="3200400" cy="2369880"/>
          </a:xfrm>
          <a:prstGeom prst="rect">
            <a:avLst/>
          </a:prstGeom>
          <a:noFill/>
        </p:spPr>
        <p:txBody>
          <a:bodyPr wrap="square" rtlCol="0">
            <a:spAutoFit/>
          </a:bodyPr>
          <a:lstStyle/>
          <a:p>
            <a:r>
              <a:rPr lang="en-US" sz="1600" b="1" dirty="0">
                <a:solidFill>
                  <a:srgbClr val="0070C0"/>
                </a:solidFill>
                <a:latin typeface="Arial" panose="020B0604020202020204" pitchFamily="34" charset="0"/>
                <a:cs typeface="Arial" panose="020B0604020202020204" pitchFamily="34" charset="0"/>
              </a:rPr>
              <a:t>How to reply?</a:t>
            </a:r>
          </a:p>
          <a:p>
            <a:endParaRPr lang="en-US" sz="1600" b="1"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Hover over the message</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Click on the reply bubble icon or on any message that already has replies</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Compose message </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Hit send</a:t>
            </a:r>
          </a:p>
          <a:p>
            <a:endParaRPr lang="en-US" sz="1600" b="1" dirty="0">
              <a:solidFill>
                <a:srgbClr val="0070C0"/>
              </a:solidFill>
              <a:latin typeface="Arial" panose="020B0604020202020204" pitchFamily="34" charset="0"/>
              <a:cs typeface="Arial" panose="020B0604020202020204" pitchFamily="34" charset="0"/>
            </a:endParaRPr>
          </a:p>
          <a:p>
            <a:endParaRPr lang="en-US" sz="16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366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2800" b="1" dirty="0">
                <a:solidFill>
                  <a:schemeClr val="bg1"/>
                </a:solidFill>
                <a:latin typeface="Arial" panose="020B0604020202020204" pitchFamily="34" charset="0"/>
                <a:cs typeface="Arial" panose="020B0604020202020204" pitchFamily="34" charset="0"/>
              </a:rPr>
              <a:t>Format your Messages!</a:t>
            </a: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57200" y="6172200"/>
            <a:ext cx="2819400" cy="400110"/>
          </a:xfrm>
          <a:prstGeom prst="rect">
            <a:avLst/>
          </a:prstGeom>
          <a:noFill/>
        </p:spPr>
        <p:txBody>
          <a:bodyPr wrap="square" rtlCol="0">
            <a:spAutoFit/>
          </a:bodyPr>
          <a:lstStyle/>
          <a:p>
            <a:r>
              <a:rPr lang="en-US" sz="1000" b="1" dirty="0">
                <a:cs typeface="Arial" panose="020B0604020202020204" pitchFamily="34" charset="0"/>
              </a:rPr>
              <a:t>Aon Voluntary Benefits &amp; Enrollment Solutions</a:t>
            </a:r>
          </a:p>
          <a:p>
            <a:r>
              <a:rPr lang="en-US" sz="1000" dirty="0">
                <a:cs typeface="Arial" panose="020B0604020202020204" pitchFamily="34" charset="0"/>
              </a:rPr>
              <a:t>Proprietary &amp; Confidential</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0" y="5908933"/>
            <a:ext cx="1280160" cy="915740"/>
          </a:xfrm>
        </p:spPr>
      </p:pic>
      <p:sp>
        <p:nvSpPr>
          <p:cNvPr id="16" name="TextBox 15"/>
          <p:cNvSpPr txBox="1"/>
          <p:nvPr/>
        </p:nvSpPr>
        <p:spPr>
          <a:xfrm>
            <a:off x="457200" y="1287101"/>
            <a:ext cx="8382000"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Adding text formatting to your Slack messages is easy! Here's a handy selection of formatting options: </a:t>
            </a:r>
          </a:p>
        </p:txBody>
      </p:sp>
      <p:sp>
        <p:nvSpPr>
          <p:cNvPr id="17" name="Footer Placeholder 16"/>
          <p:cNvSpPr>
            <a:spLocks noGrp="1"/>
          </p:cNvSpPr>
          <p:nvPr>
            <p:ph type="ftr" sz="quarter" idx="11"/>
          </p:nvPr>
        </p:nvSpPr>
        <p:spPr/>
        <p:txBody>
          <a:bodyPr/>
          <a:lstStyle/>
          <a:p>
            <a:r>
              <a:rPr lang="en-US" dirty="0"/>
              <a:t>6</a:t>
            </a:r>
          </a:p>
        </p:txBody>
      </p:sp>
      <p:sp>
        <p:nvSpPr>
          <p:cNvPr id="11" name="TextBox 10"/>
          <p:cNvSpPr txBox="1"/>
          <p:nvPr/>
        </p:nvSpPr>
        <p:spPr>
          <a:xfrm>
            <a:off x="443620" y="2244918"/>
            <a:ext cx="3931920" cy="769441"/>
          </a:xfrm>
          <a:prstGeom prst="rect">
            <a:avLst/>
          </a:prstGeom>
          <a:noFill/>
        </p:spPr>
        <p:txBody>
          <a:bodyPr wrap="square" rtlCol="0">
            <a:spAutoFit/>
          </a:bodyPr>
          <a:lstStyle/>
          <a:p>
            <a:r>
              <a:rPr lang="en-US" sz="1600" b="1" dirty="0">
                <a:solidFill>
                  <a:srgbClr val="0070C0"/>
                </a:solidFill>
                <a:latin typeface="Arial" panose="020B0604020202020204" pitchFamily="34" charset="0"/>
                <a:cs typeface="Arial" panose="020B0604020202020204" pitchFamily="34" charset="0"/>
              </a:rPr>
              <a:t>Emphasis:</a:t>
            </a:r>
            <a:r>
              <a:rPr lang="en-US" sz="16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emphasize words or phrases, </a:t>
            </a:r>
            <a:r>
              <a:rPr lang="en-US" sz="1400" b="1" dirty="0">
                <a:latin typeface="Arial" panose="020B0604020202020204" pitchFamily="34" charset="0"/>
                <a:cs typeface="Arial" panose="020B0604020202020204" pitchFamily="34" charset="0"/>
              </a:rPr>
              <a:t>surround</a:t>
            </a:r>
            <a:r>
              <a:rPr lang="en-US" sz="1400" dirty="0">
                <a:latin typeface="Arial" panose="020B0604020202020204" pitchFamily="34" charset="0"/>
                <a:cs typeface="Arial" panose="020B0604020202020204" pitchFamily="34" charset="0"/>
              </a:rPr>
              <a:t> your text with </a:t>
            </a:r>
            <a:r>
              <a:rPr lang="en-US" sz="1400" b="1" dirty="0">
                <a:solidFill>
                  <a:srgbClr val="0070C0"/>
                </a:solidFill>
                <a:latin typeface="Arial" panose="020B0604020202020204" pitchFamily="34" charset="0"/>
                <a:cs typeface="Arial" panose="020B0604020202020204" pitchFamily="34" charset="0"/>
              </a:rPr>
              <a:t>*asterisks* </a:t>
            </a:r>
            <a:r>
              <a:rPr lang="en-US" sz="1400" dirty="0">
                <a:latin typeface="Arial" panose="020B0604020202020204" pitchFamily="34" charset="0"/>
                <a:cs typeface="Arial" panose="020B0604020202020204" pitchFamily="34" charset="0"/>
              </a:rPr>
              <a:t>to create bold text, or </a:t>
            </a:r>
            <a:r>
              <a:rPr lang="en-US" sz="1400" b="1" dirty="0">
                <a:solidFill>
                  <a:srgbClr val="0070C0"/>
                </a:solidFill>
                <a:latin typeface="Arial" panose="020B0604020202020204" pitchFamily="34" charset="0"/>
                <a:cs typeface="Arial" panose="020B0604020202020204" pitchFamily="34" charset="0"/>
              </a:rPr>
              <a:t>_underscores_ </a:t>
            </a:r>
            <a:r>
              <a:rPr lang="en-US" sz="1400" dirty="0">
                <a:latin typeface="Arial" panose="020B0604020202020204" pitchFamily="34" charset="0"/>
                <a:cs typeface="Arial" panose="020B0604020202020204" pitchFamily="34" charset="0"/>
              </a:rPr>
              <a:t>for italic text.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480" y="2220775"/>
            <a:ext cx="3931920" cy="1152383"/>
          </a:xfrm>
          <a:prstGeom prst="rect">
            <a:avLst/>
          </a:prstGeom>
        </p:spPr>
      </p:pic>
      <p:sp>
        <p:nvSpPr>
          <p:cNvPr id="5" name="Rectangle 4"/>
          <p:cNvSpPr/>
          <p:nvPr/>
        </p:nvSpPr>
        <p:spPr>
          <a:xfrm>
            <a:off x="457200" y="3733800"/>
            <a:ext cx="3931920" cy="769441"/>
          </a:xfrm>
          <a:prstGeom prst="rect">
            <a:avLst/>
          </a:prstGeom>
        </p:spPr>
        <p:txBody>
          <a:bodyPr>
            <a:spAutoFit/>
          </a:bodyPr>
          <a:lstStyle/>
          <a:p>
            <a:r>
              <a:rPr lang="en-US" sz="1600" b="1" dirty="0">
                <a:solidFill>
                  <a:srgbClr val="0070C0"/>
                </a:solidFill>
                <a:latin typeface="Arial" panose="020B0604020202020204" pitchFamily="34" charset="0"/>
                <a:cs typeface="Arial" panose="020B0604020202020204" pitchFamily="34" charset="0"/>
              </a:rPr>
              <a:t>Lists: </a:t>
            </a:r>
            <a:r>
              <a:rPr lang="en-US" sz="1400" dirty="0">
                <a:latin typeface="Arial" panose="020B0604020202020204" pitchFamily="34" charset="0"/>
                <a:cs typeface="Arial" panose="020B0604020202020204" pitchFamily="34" charset="0"/>
              </a:rPr>
              <a:t>To create a list, use </a:t>
            </a:r>
            <a:r>
              <a:rPr lang="en-US" sz="1400" b="1" dirty="0" err="1">
                <a:solidFill>
                  <a:srgbClr val="0070C0"/>
                </a:solidFill>
                <a:latin typeface="Arial" panose="020B0604020202020204" pitchFamily="34" charset="0"/>
                <a:cs typeface="Arial" panose="020B0604020202020204" pitchFamily="34" charset="0"/>
              </a:rPr>
              <a:t>Shift+Enter</a:t>
            </a:r>
            <a:r>
              <a:rPr lang="en-US" sz="1400" dirty="0">
                <a:latin typeface="Arial" panose="020B0604020202020204" pitchFamily="34" charset="0"/>
                <a:cs typeface="Arial" panose="020B0604020202020204" pitchFamily="34" charset="0"/>
              </a:rPr>
              <a:t> to create new lines in your message, then add a number or a bullet (•) before each item.</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480" y="3733800"/>
            <a:ext cx="4023360" cy="157666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621" y="4891731"/>
            <a:ext cx="3931920" cy="365760"/>
          </a:xfrm>
          <a:prstGeom prst="rect">
            <a:avLst/>
          </a:prstGeom>
        </p:spPr>
      </p:pic>
    </p:spTree>
    <p:extLst>
      <p:ext uri="{BB962C8B-B14F-4D97-AF65-F5344CB8AC3E}">
        <p14:creationId xmlns:p14="http://schemas.microsoft.com/office/powerpoint/2010/main" val="103094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1017</Words>
  <Application>Microsoft Office PowerPoint</Application>
  <PresentationFormat>On-screen Show (4:3)</PresentationFormat>
  <Paragraphs>145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   Team Communication for the 21st Century</vt:lpstr>
      <vt:lpstr>What is Slack?</vt:lpstr>
      <vt:lpstr>Channels:  where the magic happens!</vt:lpstr>
      <vt:lpstr>Private Channels vs Direct Message</vt:lpstr>
      <vt:lpstr>Share Your Files</vt:lpstr>
      <vt:lpstr>Search Capabilities</vt:lpstr>
      <vt:lpstr>Mentions versus Announcements</vt:lpstr>
      <vt:lpstr>Messages Threads</vt:lpstr>
      <vt:lpstr>Format your Messages!</vt:lpstr>
      <vt:lpstr>More on Formatting…</vt:lpstr>
      <vt:lpstr>Prioritize with Stars</vt:lpstr>
      <vt:lpstr>Organize Channels &amp; Direct Messages</vt:lpstr>
      <vt:lpstr>More on Channels &amp; Direct Messages</vt:lpstr>
      <vt:lpstr>Questions?</vt:lpstr>
    </vt:vector>
  </TitlesOfParts>
  <Company>Aon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Communication for the 21st Century</dc:title>
  <dc:creator>Greg Piela</dc:creator>
  <cp:lastModifiedBy>Brandy Reeves</cp:lastModifiedBy>
  <cp:revision>4</cp:revision>
  <dcterms:created xsi:type="dcterms:W3CDTF">2017-07-10T13:12:57Z</dcterms:created>
  <dcterms:modified xsi:type="dcterms:W3CDTF">2018-08-13T14:40:55Z</dcterms:modified>
</cp:coreProperties>
</file>