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3AB30-1D5D-40CD-BD0C-2E9FE3C9F9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0DC1C-5DBB-4D16-A778-88CBE78378F9}">
      <dgm:prSet/>
      <dgm:spPr/>
      <dgm:t>
        <a:bodyPr/>
        <a:lstStyle/>
        <a:p>
          <a:r>
            <a:rPr lang="zh-CN" dirty="0"/>
            <a:t>为什么投资墨西哥</a:t>
          </a:r>
          <a:r>
            <a:rPr lang="en-US" altLang="zh-CN" dirty="0"/>
            <a:t> Why Invest in Mexico</a:t>
          </a:r>
          <a:endParaRPr lang="en-US" dirty="0"/>
        </a:p>
      </dgm:t>
    </dgm:pt>
    <dgm:pt modelId="{B3137BBE-14C3-45FD-961F-A3488C042686}" type="parTrans" cxnId="{B8221022-64D1-4698-8D82-7B44938D4A85}">
      <dgm:prSet/>
      <dgm:spPr/>
      <dgm:t>
        <a:bodyPr/>
        <a:lstStyle/>
        <a:p>
          <a:endParaRPr lang="en-US"/>
        </a:p>
      </dgm:t>
    </dgm:pt>
    <dgm:pt modelId="{1EAAAA0E-4918-4570-9073-7A3C5DD0A1D1}" type="sibTrans" cxnId="{B8221022-64D1-4698-8D82-7B44938D4A85}">
      <dgm:prSet/>
      <dgm:spPr/>
      <dgm:t>
        <a:bodyPr/>
        <a:lstStyle/>
        <a:p>
          <a:endParaRPr lang="en-US"/>
        </a:p>
      </dgm:t>
    </dgm:pt>
    <dgm:pt modelId="{3A72BEB7-51ED-4DC7-8997-387BC41A351C}">
      <dgm:prSet/>
      <dgm:spPr/>
      <dgm:t>
        <a:bodyPr/>
        <a:lstStyle/>
        <a:p>
          <a:r>
            <a:rPr lang="zh-CN" dirty="0"/>
            <a:t>投资者的顾虑</a:t>
          </a:r>
          <a:r>
            <a:rPr lang="en-US" altLang="zh-CN" dirty="0"/>
            <a:t> What Investor Concern</a:t>
          </a:r>
          <a:endParaRPr lang="en-US" dirty="0"/>
        </a:p>
      </dgm:t>
    </dgm:pt>
    <dgm:pt modelId="{6C809532-F9E2-4924-8099-9827D017A33B}" type="parTrans" cxnId="{318EAFE6-FC37-4D99-AE60-514332C6F0CB}">
      <dgm:prSet/>
      <dgm:spPr/>
      <dgm:t>
        <a:bodyPr/>
        <a:lstStyle/>
        <a:p>
          <a:endParaRPr lang="en-US"/>
        </a:p>
      </dgm:t>
    </dgm:pt>
    <dgm:pt modelId="{721E9041-9204-43B8-8219-4333ADD14373}" type="sibTrans" cxnId="{318EAFE6-FC37-4D99-AE60-514332C6F0CB}">
      <dgm:prSet/>
      <dgm:spPr/>
      <dgm:t>
        <a:bodyPr/>
        <a:lstStyle/>
        <a:p>
          <a:endParaRPr lang="en-US"/>
        </a:p>
      </dgm:t>
    </dgm:pt>
    <dgm:pt modelId="{04215B75-D5F9-4629-AE87-B180804A901D}">
      <dgm:prSet/>
      <dgm:spPr/>
      <dgm:t>
        <a:bodyPr/>
        <a:lstStyle/>
        <a:p>
          <a:r>
            <a:rPr lang="zh-CN" altLang="en-US" dirty="0"/>
            <a:t>我们</a:t>
          </a:r>
          <a:r>
            <a:rPr lang="zh-CN" dirty="0"/>
            <a:t>能为你做什么</a:t>
          </a:r>
          <a:r>
            <a:rPr lang="en-US" altLang="zh-CN" dirty="0"/>
            <a:t> What We Can Do for You</a:t>
          </a:r>
          <a:endParaRPr lang="en-US" dirty="0"/>
        </a:p>
      </dgm:t>
    </dgm:pt>
    <dgm:pt modelId="{2FD2DE89-F087-4A98-96A8-1F1D3D821241}" type="parTrans" cxnId="{1221B980-E022-4775-B197-316DDE0398B1}">
      <dgm:prSet/>
      <dgm:spPr/>
      <dgm:t>
        <a:bodyPr/>
        <a:lstStyle/>
        <a:p>
          <a:endParaRPr lang="en-US"/>
        </a:p>
      </dgm:t>
    </dgm:pt>
    <dgm:pt modelId="{F6E4519B-C089-4B0E-ABC7-09A879849365}" type="sibTrans" cxnId="{1221B980-E022-4775-B197-316DDE0398B1}">
      <dgm:prSet/>
      <dgm:spPr/>
      <dgm:t>
        <a:bodyPr/>
        <a:lstStyle/>
        <a:p>
          <a:endParaRPr lang="en-US"/>
        </a:p>
      </dgm:t>
    </dgm:pt>
    <dgm:pt modelId="{493D4D89-CD26-4E09-A6A4-09D86C0FF662}">
      <dgm:prSet/>
      <dgm:spPr/>
      <dgm:t>
        <a:bodyPr/>
        <a:lstStyle/>
        <a:p>
          <a:r>
            <a:rPr lang="zh-CN" altLang="en-US" dirty="0"/>
            <a:t>我们的团队 </a:t>
          </a:r>
          <a:r>
            <a:rPr lang="en-US" altLang="zh-CN" dirty="0"/>
            <a:t>Our Team</a:t>
          </a:r>
          <a:endParaRPr lang="en-US" dirty="0"/>
        </a:p>
      </dgm:t>
    </dgm:pt>
    <dgm:pt modelId="{FA6263A6-B3BD-4499-B3E8-DF133577BA2D}" type="parTrans" cxnId="{CD7C1009-C2C6-4D38-876A-121B44CB03E2}">
      <dgm:prSet/>
      <dgm:spPr/>
      <dgm:t>
        <a:bodyPr/>
        <a:lstStyle/>
        <a:p>
          <a:endParaRPr lang="en-US"/>
        </a:p>
      </dgm:t>
    </dgm:pt>
    <dgm:pt modelId="{3DF05DA6-DC92-43DC-B968-CF80878E2CCD}" type="sibTrans" cxnId="{CD7C1009-C2C6-4D38-876A-121B44CB03E2}">
      <dgm:prSet/>
      <dgm:spPr/>
      <dgm:t>
        <a:bodyPr/>
        <a:lstStyle/>
        <a:p>
          <a:endParaRPr lang="en-US"/>
        </a:p>
      </dgm:t>
    </dgm:pt>
    <dgm:pt modelId="{9A6CF7DA-5F3A-4C05-A0D6-4B577D917A38}">
      <dgm:prSet/>
      <dgm:spPr/>
      <dgm:t>
        <a:bodyPr/>
        <a:lstStyle/>
        <a:p>
          <a:r>
            <a:rPr lang="zh-CN" altLang="en-US" dirty="0"/>
            <a:t>来自</a:t>
          </a:r>
          <a:r>
            <a:rPr lang="en-US" altLang="zh-CN" dirty="0" err="1"/>
            <a:t>Cerrig</a:t>
          </a:r>
          <a:r>
            <a:rPr lang="zh-CN" altLang="en-US" dirty="0"/>
            <a:t>的建议 </a:t>
          </a:r>
          <a:r>
            <a:rPr lang="en-US" altLang="zh-CN" dirty="0"/>
            <a:t>Suggest from </a:t>
          </a:r>
          <a:r>
            <a:rPr lang="en-US" altLang="zh-CN" dirty="0" err="1"/>
            <a:t>Cerrig</a:t>
          </a:r>
          <a:endParaRPr lang="en-US" dirty="0"/>
        </a:p>
      </dgm:t>
    </dgm:pt>
    <dgm:pt modelId="{A457EF17-0035-4DDF-9790-6A3294F2AAB7}" type="parTrans" cxnId="{0286F27B-9CEB-44ED-8902-DEB51B1C0F4F}">
      <dgm:prSet/>
      <dgm:spPr/>
      <dgm:t>
        <a:bodyPr/>
        <a:lstStyle/>
        <a:p>
          <a:endParaRPr lang="en-US"/>
        </a:p>
      </dgm:t>
    </dgm:pt>
    <dgm:pt modelId="{B452C5BC-ED14-4986-8FA4-F489A178E583}" type="sibTrans" cxnId="{0286F27B-9CEB-44ED-8902-DEB51B1C0F4F}">
      <dgm:prSet/>
      <dgm:spPr/>
      <dgm:t>
        <a:bodyPr/>
        <a:lstStyle/>
        <a:p>
          <a:endParaRPr lang="en-US"/>
        </a:p>
      </dgm:t>
    </dgm:pt>
    <dgm:pt modelId="{407610C1-4692-4622-80E8-4F68618FA9EC}" type="pres">
      <dgm:prSet presAssocID="{45F3AB30-1D5D-40CD-BD0C-2E9FE3C9F962}" presName="linear" presStyleCnt="0">
        <dgm:presLayoutVars>
          <dgm:animLvl val="lvl"/>
          <dgm:resizeHandles val="exact"/>
        </dgm:presLayoutVars>
      </dgm:prSet>
      <dgm:spPr/>
    </dgm:pt>
    <dgm:pt modelId="{205D059C-34F7-4EF1-8254-7F09DD7DA206}" type="pres">
      <dgm:prSet presAssocID="{7520DC1C-5DBB-4D16-A778-88CBE78378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4FAEB1-9D09-4F02-AF17-7BC5D14FF7DB}" type="pres">
      <dgm:prSet presAssocID="{1EAAAA0E-4918-4570-9073-7A3C5DD0A1D1}" presName="spacer" presStyleCnt="0"/>
      <dgm:spPr/>
    </dgm:pt>
    <dgm:pt modelId="{9D618CBF-A780-4FB8-B9B8-A75563DFF635}" type="pres">
      <dgm:prSet presAssocID="{3A72BEB7-51ED-4DC7-8997-387BC41A35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1535D7-01F4-47C4-8A1E-89990AE2F160}" type="pres">
      <dgm:prSet presAssocID="{721E9041-9204-43B8-8219-4333ADD14373}" presName="spacer" presStyleCnt="0"/>
      <dgm:spPr/>
    </dgm:pt>
    <dgm:pt modelId="{98C38E06-EB7D-43AC-8371-38660D2758DF}" type="pres">
      <dgm:prSet presAssocID="{04215B75-D5F9-4629-AE87-B180804A90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2D57F9-EDA0-4E1D-99AA-986879628DBC}" type="pres">
      <dgm:prSet presAssocID="{F6E4519B-C089-4B0E-ABC7-09A879849365}" presName="spacer" presStyleCnt="0"/>
      <dgm:spPr/>
    </dgm:pt>
    <dgm:pt modelId="{99F93637-4897-4F7F-BA9D-314EDBD5D2D4}" type="pres">
      <dgm:prSet presAssocID="{493D4D89-CD26-4E09-A6A4-09D86C0FF6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BC596E-E029-4916-AD84-4F04EE8DE7EC}" type="pres">
      <dgm:prSet presAssocID="{3DF05DA6-DC92-43DC-B968-CF80878E2CCD}" presName="spacer" presStyleCnt="0"/>
      <dgm:spPr/>
    </dgm:pt>
    <dgm:pt modelId="{39FF335C-4A6F-464E-9D1B-2E3E8AE505CA}" type="pres">
      <dgm:prSet presAssocID="{9A6CF7DA-5F3A-4C05-A0D6-4B577D917A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7C1009-C2C6-4D38-876A-121B44CB03E2}" srcId="{45F3AB30-1D5D-40CD-BD0C-2E9FE3C9F962}" destId="{493D4D89-CD26-4E09-A6A4-09D86C0FF662}" srcOrd="3" destOrd="0" parTransId="{FA6263A6-B3BD-4499-B3E8-DF133577BA2D}" sibTransId="{3DF05DA6-DC92-43DC-B968-CF80878E2CCD}"/>
    <dgm:cxn modelId="{17F9F80C-DC65-4F86-AC02-33475D0439B4}" type="presOf" srcId="{9A6CF7DA-5F3A-4C05-A0D6-4B577D917A38}" destId="{39FF335C-4A6F-464E-9D1B-2E3E8AE505CA}" srcOrd="0" destOrd="0" presId="urn:microsoft.com/office/officeart/2005/8/layout/vList2"/>
    <dgm:cxn modelId="{B8221022-64D1-4698-8D82-7B44938D4A85}" srcId="{45F3AB30-1D5D-40CD-BD0C-2E9FE3C9F962}" destId="{7520DC1C-5DBB-4D16-A778-88CBE78378F9}" srcOrd="0" destOrd="0" parTransId="{B3137BBE-14C3-45FD-961F-A3488C042686}" sibTransId="{1EAAAA0E-4918-4570-9073-7A3C5DD0A1D1}"/>
    <dgm:cxn modelId="{B5500E71-C3F7-47CE-91DE-AE2BAEEB2B3C}" type="presOf" srcId="{45F3AB30-1D5D-40CD-BD0C-2E9FE3C9F962}" destId="{407610C1-4692-4622-80E8-4F68618FA9EC}" srcOrd="0" destOrd="0" presId="urn:microsoft.com/office/officeart/2005/8/layout/vList2"/>
    <dgm:cxn modelId="{0286F27B-9CEB-44ED-8902-DEB51B1C0F4F}" srcId="{45F3AB30-1D5D-40CD-BD0C-2E9FE3C9F962}" destId="{9A6CF7DA-5F3A-4C05-A0D6-4B577D917A38}" srcOrd="4" destOrd="0" parTransId="{A457EF17-0035-4DDF-9790-6A3294F2AAB7}" sibTransId="{B452C5BC-ED14-4986-8FA4-F489A178E583}"/>
    <dgm:cxn modelId="{1221B980-E022-4775-B197-316DDE0398B1}" srcId="{45F3AB30-1D5D-40CD-BD0C-2E9FE3C9F962}" destId="{04215B75-D5F9-4629-AE87-B180804A901D}" srcOrd="2" destOrd="0" parTransId="{2FD2DE89-F087-4A98-96A8-1F1D3D821241}" sibTransId="{F6E4519B-C089-4B0E-ABC7-09A879849365}"/>
    <dgm:cxn modelId="{5AADF797-619B-40E6-803C-9175E13D3B73}" type="presOf" srcId="{3A72BEB7-51ED-4DC7-8997-387BC41A351C}" destId="{9D618CBF-A780-4FB8-B9B8-A75563DFF635}" srcOrd="0" destOrd="0" presId="urn:microsoft.com/office/officeart/2005/8/layout/vList2"/>
    <dgm:cxn modelId="{44875CD7-49C5-4252-85F1-066D72683A53}" type="presOf" srcId="{493D4D89-CD26-4E09-A6A4-09D86C0FF662}" destId="{99F93637-4897-4F7F-BA9D-314EDBD5D2D4}" srcOrd="0" destOrd="0" presId="urn:microsoft.com/office/officeart/2005/8/layout/vList2"/>
    <dgm:cxn modelId="{CDD386DD-DA1A-48D2-90C8-9E0127FBDF01}" type="presOf" srcId="{7520DC1C-5DBB-4D16-A778-88CBE78378F9}" destId="{205D059C-34F7-4EF1-8254-7F09DD7DA206}" srcOrd="0" destOrd="0" presId="urn:microsoft.com/office/officeart/2005/8/layout/vList2"/>
    <dgm:cxn modelId="{318EAFE6-FC37-4D99-AE60-514332C6F0CB}" srcId="{45F3AB30-1D5D-40CD-BD0C-2E9FE3C9F962}" destId="{3A72BEB7-51ED-4DC7-8997-387BC41A351C}" srcOrd="1" destOrd="0" parTransId="{6C809532-F9E2-4924-8099-9827D017A33B}" sibTransId="{721E9041-9204-43B8-8219-4333ADD14373}"/>
    <dgm:cxn modelId="{09F11DF4-E90C-4B91-ACC6-9FA91BE44907}" type="presOf" srcId="{04215B75-D5F9-4629-AE87-B180804A901D}" destId="{98C38E06-EB7D-43AC-8371-38660D2758DF}" srcOrd="0" destOrd="0" presId="urn:microsoft.com/office/officeart/2005/8/layout/vList2"/>
    <dgm:cxn modelId="{B06A6E70-EC73-4625-95ED-F6FDA51C9578}" type="presParOf" srcId="{407610C1-4692-4622-80E8-4F68618FA9EC}" destId="{205D059C-34F7-4EF1-8254-7F09DD7DA206}" srcOrd="0" destOrd="0" presId="urn:microsoft.com/office/officeart/2005/8/layout/vList2"/>
    <dgm:cxn modelId="{DE2D8F13-7296-4FFC-BD05-8EB6EE9564DC}" type="presParOf" srcId="{407610C1-4692-4622-80E8-4F68618FA9EC}" destId="{844FAEB1-9D09-4F02-AF17-7BC5D14FF7DB}" srcOrd="1" destOrd="0" presId="urn:microsoft.com/office/officeart/2005/8/layout/vList2"/>
    <dgm:cxn modelId="{9E3181F8-A5AD-4E46-B1F9-BD8831ABA30B}" type="presParOf" srcId="{407610C1-4692-4622-80E8-4F68618FA9EC}" destId="{9D618CBF-A780-4FB8-B9B8-A75563DFF635}" srcOrd="2" destOrd="0" presId="urn:microsoft.com/office/officeart/2005/8/layout/vList2"/>
    <dgm:cxn modelId="{E8341C27-E4F2-487E-BEC0-708B10F678D7}" type="presParOf" srcId="{407610C1-4692-4622-80E8-4F68618FA9EC}" destId="{521535D7-01F4-47C4-8A1E-89990AE2F160}" srcOrd="3" destOrd="0" presId="urn:microsoft.com/office/officeart/2005/8/layout/vList2"/>
    <dgm:cxn modelId="{362C82CE-2AFE-4B0A-9F71-CA8112453D94}" type="presParOf" srcId="{407610C1-4692-4622-80E8-4F68618FA9EC}" destId="{98C38E06-EB7D-43AC-8371-38660D2758DF}" srcOrd="4" destOrd="0" presId="urn:microsoft.com/office/officeart/2005/8/layout/vList2"/>
    <dgm:cxn modelId="{17AB21D1-5EFE-4209-8F4A-0CABAABAE042}" type="presParOf" srcId="{407610C1-4692-4622-80E8-4F68618FA9EC}" destId="{712D57F9-EDA0-4E1D-99AA-986879628DBC}" srcOrd="5" destOrd="0" presId="urn:microsoft.com/office/officeart/2005/8/layout/vList2"/>
    <dgm:cxn modelId="{05E5285D-921E-45E2-8AF3-58E0A88FF10F}" type="presParOf" srcId="{407610C1-4692-4622-80E8-4F68618FA9EC}" destId="{99F93637-4897-4F7F-BA9D-314EDBD5D2D4}" srcOrd="6" destOrd="0" presId="urn:microsoft.com/office/officeart/2005/8/layout/vList2"/>
    <dgm:cxn modelId="{65B7ED80-E6B2-4720-A20B-4DDDB9CAD669}" type="presParOf" srcId="{407610C1-4692-4622-80E8-4F68618FA9EC}" destId="{57BC596E-E029-4916-AD84-4F04EE8DE7EC}" srcOrd="7" destOrd="0" presId="urn:microsoft.com/office/officeart/2005/8/layout/vList2"/>
    <dgm:cxn modelId="{2715057C-B818-4004-83AF-8A083D0EB8F4}" type="presParOf" srcId="{407610C1-4692-4622-80E8-4F68618FA9EC}" destId="{39FF335C-4A6F-464E-9D1B-2E3E8AE505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D059C-34F7-4EF1-8254-7F09DD7DA206}">
      <dsp:nvSpPr>
        <dsp:cNvPr id="0" name=""/>
        <dsp:cNvSpPr/>
      </dsp:nvSpPr>
      <dsp:spPr>
        <a:xfrm>
          <a:off x="0" y="28493"/>
          <a:ext cx="10515600" cy="789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为什么投资墨西哥</a:t>
          </a:r>
          <a:r>
            <a:rPr lang="en-US" altLang="zh-CN" sz="3000" kern="1200" dirty="0"/>
            <a:t> Why Invest in Mexico</a:t>
          </a:r>
          <a:endParaRPr lang="en-US" sz="3000" kern="1200" dirty="0"/>
        </a:p>
      </dsp:txBody>
      <dsp:txXfrm>
        <a:off x="38552" y="67045"/>
        <a:ext cx="10438496" cy="712646"/>
      </dsp:txXfrm>
    </dsp:sp>
    <dsp:sp modelId="{9D618CBF-A780-4FB8-B9B8-A75563DFF635}">
      <dsp:nvSpPr>
        <dsp:cNvPr id="0" name=""/>
        <dsp:cNvSpPr/>
      </dsp:nvSpPr>
      <dsp:spPr>
        <a:xfrm>
          <a:off x="0" y="904644"/>
          <a:ext cx="10515600" cy="789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投资者的顾虑</a:t>
          </a:r>
          <a:r>
            <a:rPr lang="en-US" altLang="zh-CN" sz="3000" kern="1200" dirty="0"/>
            <a:t> What Investor Concern</a:t>
          </a:r>
          <a:endParaRPr lang="en-US" sz="3000" kern="1200" dirty="0"/>
        </a:p>
      </dsp:txBody>
      <dsp:txXfrm>
        <a:off x="38552" y="943196"/>
        <a:ext cx="10438496" cy="712646"/>
      </dsp:txXfrm>
    </dsp:sp>
    <dsp:sp modelId="{98C38E06-EB7D-43AC-8371-38660D2758DF}">
      <dsp:nvSpPr>
        <dsp:cNvPr id="0" name=""/>
        <dsp:cNvSpPr/>
      </dsp:nvSpPr>
      <dsp:spPr>
        <a:xfrm>
          <a:off x="0" y="1780794"/>
          <a:ext cx="10515600" cy="789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我们</a:t>
          </a:r>
          <a:r>
            <a:rPr lang="zh-CN" sz="3000" kern="1200" dirty="0"/>
            <a:t>能为你做什么</a:t>
          </a:r>
          <a:r>
            <a:rPr lang="en-US" altLang="zh-CN" sz="3000" kern="1200" dirty="0"/>
            <a:t> What We Can Do for You</a:t>
          </a:r>
          <a:endParaRPr lang="en-US" sz="3000" kern="1200" dirty="0"/>
        </a:p>
      </dsp:txBody>
      <dsp:txXfrm>
        <a:off x="38552" y="1819346"/>
        <a:ext cx="10438496" cy="712646"/>
      </dsp:txXfrm>
    </dsp:sp>
    <dsp:sp modelId="{99F93637-4897-4F7F-BA9D-314EDBD5D2D4}">
      <dsp:nvSpPr>
        <dsp:cNvPr id="0" name=""/>
        <dsp:cNvSpPr/>
      </dsp:nvSpPr>
      <dsp:spPr>
        <a:xfrm>
          <a:off x="0" y="2656944"/>
          <a:ext cx="10515600" cy="789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我们的团队 </a:t>
          </a:r>
          <a:r>
            <a:rPr lang="en-US" altLang="zh-CN" sz="3000" kern="1200" dirty="0"/>
            <a:t>Our Team</a:t>
          </a:r>
          <a:endParaRPr lang="en-US" sz="3000" kern="1200" dirty="0"/>
        </a:p>
      </dsp:txBody>
      <dsp:txXfrm>
        <a:off x="38552" y="2695496"/>
        <a:ext cx="10438496" cy="712646"/>
      </dsp:txXfrm>
    </dsp:sp>
    <dsp:sp modelId="{39FF335C-4A6F-464E-9D1B-2E3E8AE505CA}">
      <dsp:nvSpPr>
        <dsp:cNvPr id="0" name=""/>
        <dsp:cNvSpPr/>
      </dsp:nvSpPr>
      <dsp:spPr>
        <a:xfrm>
          <a:off x="0" y="3533094"/>
          <a:ext cx="10515600" cy="789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来自</a:t>
          </a:r>
          <a:r>
            <a:rPr lang="en-US" altLang="zh-CN" sz="3000" kern="1200" dirty="0" err="1"/>
            <a:t>Cerrig</a:t>
          </a:r>
          <a:r>
            <a:rPr lang="zh-CN" altLang="en-US" sz="3000" kern="1200" dirty="0"/>
            <a:t>的建议 </a:t>
          </a:r>
          <a:r>
            <a:rPr lang="en-US" altLang="zh-CN" sz="3000" kern="1200" dirty="0"/>
            <a:t>Suggest from </a:t>
          </a:r>
          <a:r>
            <a:rPr lang="en-US" altLang="zh-CN" sz="3000" kern="1200" dirty="0" err="1"/>
            <a:t>Cerrig</a:t>
          </a:r>
          <a:endParaRPr lang="en-US" sz="3000" kern="1200" dirty="0"/>
        </a:p>
      </dsp:txBody>
      <dsp:txXfrm>
        <a:off x="38552" y="3571646"/>
        <a:ext cx="10438496" cy="712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68EA-736C-44D8-B985-A37305A60C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2519-E7F8-45FC-B25A-3C852C9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sinoglass.com/" TargetMode="External"/><Relationship Id="rId2" Type="http://schemas.openxmlformats.org/officeDocument/2006/relationships/hyperlink" Target="http://www.hysmedica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1F62CC-C674-0669-2084-4610DF82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zh-CN" altLang="en-US" sz="5200" b="1" dirty="0">
                <a:solidFill>
                  <a:schemeClr val="tx2"/>
                </a:solidFill>
              </a:rPr>
              <a:t>投资墨西哥的</a:t>
            </a:r>
            <a:br>
              <a:rPr lang="en-US" altLang="zh-CN" sz="5200" b="1" dirty="0">
                <a:solidFill>
                  <a:schemeClr val="tx2"/>
                </a:solidFill>
              </a:rPr>
            </a:br>
            <a:r>
              <a:rPr lang="zh-CN" altLang="en-US" sz="5200" b="1" dirty="0">
                <a:solidFill>
                  <a:schemeClr val="tx2"/>
                </a:solidFill>
              </a:rPr>
              <a:t>实战顾问</a:t>
            </a:r>
            <a:endParaRPr lang="en-US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364D-8F6D-D3ED-7533-D5A24702F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34627-78BA-55E0-36F2-AC0CA5BF8B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DE005FC-CBF1-43D4-3B29-06F7AC21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7" y="277812"/>
            <a:ext cx="15541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271F-64A1-1C88-C0F1-FB9ACAD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目录</a:t>
            </a:r>
            <a:endParaRPr lang="en-US" b="1" dirty="0"/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AFEDC383-5F62-18A0-3942-1B74722EA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077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1">
            <a:extLst>
              <a:ext uri="{FF2B5EF4-FFF2-40B4-BE49-F238E27FC236}">
                <a16:creationId xmlns:a16="http://schemas.microsoft.com/office/drawing/2014/main" id="{3DB5D351-4FCD-DD58-5EEE-80711676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6" y="230188"/>
            <a:ext cx="15541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F886-ECF3-5FD5-2480-54EE5AFD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为什么投资墨西哥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E14E-E000-A75E-5723-9E181595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</a:t>
            </a:r>
            <a:r>
              <a:rPr lang="zh-CN" altLang="en-US" dirty="0"/>
              <a:t>、关税居高不下：中美贸易战，自</a:t>
            </a:r>
            <a:r>
              <a:rPr lang="en-US" altLang="zh-CN" dirty="0"/>
              <a:t>2018</a:t>
            </a:r>
            <a:r>
              <a:rPr lang="zh-CN" altLang="en-US" dirty="0"/>
              <a:t>年来，出口到美国的关税居高不下，而且美国已把中国当做头号竞争对手，未来十年至二十年两个大国直接的关系不会发生根本变化。</a:t>
            </a:r>
            <a:r>
              <a:rPr lang="en-US" altLang="zh-CN" dirty="0"/>
              <a:t>High tariffs: Sino-US trade war, since 2018, the tariffs on exports to the United States have remained high, and the United States has regarded China as its number one competitor. 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  <a:r>
              <a:rPr lang="zh-CN" altLang="en-US" dirty="0"/>
              <a:t>、亚洲物流成本及交期没有优势 </a:t>
            </a:r>
            <a:r>
              <a:rPr lang="en-US" altLang="zh-CN" dirty="0"/>
              <a:t>There is no advantage in logistics cost and delivery time in Asia countries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  <a:r>
              <a:rPr lang="zh-CN" altLang="en-US" dirty="0"/>
              <a:t>、客户的期望中国供应商在中国以外的地方有工厂，降低供应链风险。</a:t>
            </a:r>
            <a:r>
              <a:rPr lang="en-US" altLang="zh-CN" dirty="0"/>
              <a:t>Customers expect Chinese suppliers to have factories outside of China, reducing supplier chain risk.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、在亚洲投资的中国工厂也面临美国愈加严格的反倾销政策（</a:t>
            </a:r>
            <a:r>
              <a:rPr lang="en-US" altLang="zh-CN" dirty="0"/>
              <a:t>anti-dumping 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Chinese factories investing in Asia also face increasingly strict anti-dumping policies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54258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C742-173C-59C8-25B7-A8E7F7E7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投资者的顾虑 </a:t>
            </a:r>
            <a:r>
              <a:rPr lang="en-US" altLang="zh-CN" dirty="0"/>
              <a:t>What you concern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C33F-66F6-448A-EAEC-CB20DC3A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投资风险，未来的不确定性 </a:t>
            </a:r>
            <a:r>
              <a:rPr lang="en-US" altLang="zh-CN" dirty="0"/>
              <a:t>Investment risk, future uncertainty</a:t>
            </a:r>
          </a:p>
          <a:p>
            <a:r>
              <a:rPr lang="zh-CN" altLang="en-US" dirty="0"/>
              <a:t>成本：厂租、人工、物流、水电等成本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Cost: factory rent, labor, logistics, water and electricity, etc.</a:t>
            </a:r>
          </a:p>
          <a:p>
            <a:r>
              <a:rPr lang="zh-CN" altLang="en-US" dirty="0"/>
              <a:t>供应链 </a:t>
            </a:r>
            <a:r>
              <a:rPr lang="en-US" altLang="zh-CN" dirty="0"/>
              <a:t>Supply Chain</a:t>
            </a:r>
          </a:p>
          <a:p>
            <a:r>
              <a:rPr lang="zh-CN" altLang="en-US" dirty="0"/>
              <a:t>文化差异的管理困难等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Difficulties in managing cultural differences, etc.</a:t>
            </a:r>
          </a:p>
          <a:p>
            <a:r>
              <a:rPr lang="zh-CN" altLang="en-US" dirty="0"/>
              <a:t>缺少国际化商务团队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Lack of international business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D06-D949-33FA-61C2-DDA9122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我们能为你做什么 </a:t>
            </a:r>
            <a:r>
              <a:rPr lang="en-US" altLang="zh-CN" dirty="0"/>
              <a:t>What we can do for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778E-2FAD-D91D-FDC4-22C9A783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6"/>
            <a:ext cx="10515600" cy="470058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投资墨西哥的可行性分析，包括：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Feasibility analysis for investing in Mexico, including:</a:t>
            </a:r>
          </a:p>
          <a:p>
            <a:r>
              <a:rPr lang="zh-CN" altLang="en-US" dirty="0"/>
              <a:t>帮助投资者了解墨西哥跟中国的文化差异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Help investors understand the cultural differences between Mexico and China</a:t>
            </a:r>
          </a:p>
          <a:p>
            <a:r>
              <a:rPr lang="zh-CN" altLang="en-US" dirty="0"/>
              <a:t>墨西哥制造的综合成本分析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Comprehensive Cost Analysis of Manufacturing in Mexico</a:t>
            </a:r>
          </a:p>
          <a:p>
            <a:r>
              <a:rPr lang="zh-CN" altLang="en-US" dirty="0"/>
              <a:t>分析墨西哥各大工业区的优缺点，选择最合适的厂址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Analyze the advantages and disadvantages of major industrial areas in Mexico and choose the most suitable factory site</a:t>
            </a:r>
          </a:p>
          <a:p>
            <a:r>
              <a:rPr lang="zh-CN" altLang="en-US" dirty="0"/>
              <a:t>根据你的要求来选择厂房，减少时间、降低成本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Choose the plant according to your requirements, reduce time and cost</a:t>
            </a:r>
          </a:p>
          <a:p>
            <a:r>
              <a:rPr lang="zh-CN" altLang="en-US" dirty="0"/>
              <a:t>提供不同庇护顾问选择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Provide different options for Shelter company.</a:t>
            </a:r>
          </a:p>
          <a:p>
            <a:r>
              <a:rPr lang="zh-CN" altLang="en-US" dirty="0"/>
              <a:t>培训国际化管理团队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Training international management team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6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0FC4-7BF2-45F4-9576-58427901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经典案例分享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D0A7-2A6F-4C7C-A409-9299F14E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协助</a:t>
            </a:r>
            <a:r>
              <a:rPr lang="en-US" altLang="zh-CN" dirty="0"/>
              <a:t>HYS Medical</a:t>
            </a:r>
            <a:r>
              <a:rPr lang="zh-CN" altLang="en-US" dirty="0"/>
              <a:t>公司在</a:t>
            </a:r>
            <a:r>
              <a:rPr lang="en-US" altLang="zh-CN" dirty="0"/>
              <a:t>Saltillo</a:t>
            </a:r>
            <a:r>
              <a:rPr lang="zh-CN" altLang="en-US" dirty="0"/>
              <a:t>找到厂房及合适的当地行政顾问公司，目前厂房已找到，机器已到位，预计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月底试产。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http://www.hysmedical.com/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协助</a:t>
            </a:r>
            <a:r>
              <a:rPr lang="en-US" altLang="zh-CN" dirty="0"/>
              <a:t>Sino Glass</a:t>
            </a:r>
            <a:r>
              <a:rPr lang="zh-CN" altLang="en-US" dirty="0"/>
              <a:t>考察墨西哥工业厂房、用地，并核算墨西哥当地的生产成本，发展当地供应商链。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https://en.sinoglass.com/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协助南京聚龙考察墨西哥工业厂房、工业用地。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http://www.njjulong.cn/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71A9-86C6-4D97-9DEF-62BA552E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676B-EA8C-47B6-A691-887AD48D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952F-CD68-4B3B-B085-A4441AEB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3FFA-A7FE-44EC-B96D-ACDF4CF1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3484</TotalTime>
  <Words>729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投资墨西哥的 实战顾问</vt:lpstr>
      <vt:lpstr>目录</vt:lpstr>
      <vt:lpstr>为什么投资墨西哥</vt:lpstr>
      <vt:lpstr>投资者的顾虑 What you concern</vt:lpstr>
      <vt:lpstr>我们能为你做什么 What we can do for you</vt:lpstr>
      <vt:lpstr>经典案例分享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投资墨西哥的顾问专家</dc:title>
  <dc:creator>Sisi</dc:creator>
  <cp:lastModifiedBy>Sisi Law</cp:lastModifiedBy>
  <cp:revision>19</cp:revision>
  <dcterms:created xsi:type="dcterms:W3CDTF">2022-12-12T17:02:52Z</dcterms:created>
  <dcterms:modified xsi:type="dcterms:W3CDTF">2023-07-18T16:00:57Z</dcterms:modified>
</cp:coreProperties>
</file>