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guide id="3" pos="13924" userDrawn="1">
          <p15:clr>
            <a:srgbClr val="A4A3A4"/>
          </p15:clr>
        </p15:guide>
        <p15:guide id="4" orient="horz" pos="104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16328A"/>
    <a:srgbClr val="101C7B"/>
    <a:srgbClr val="011893"/>
    <a:srgbClr val="005493"/>
    <a:srgbClr val="40658F"/>
    <a:srgbClr val="00355E"/>
    <a:srgbClr val="EFF0F1"/>
    <a:srgbClr val="989C97"/>
    <a:srgbClr val="FFCB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BEFBF5-5880-9945-A2AD-CBFA36BEEC75}" v="121" dt="2021-05-28T20:54:07.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858"/>
  </p:normalViewPr>
  <p:slideViewPr>
    <p:cSldViewPr snapToObjects="1">
      <p:cViewPr>
        <p:scale>
          <a:sx n="22" d="100"/>
          <a:sy n="22" d="100"/>
        </p:scale>
        <p:origin x="2520" y="232"/>
      </p:cViewPr>
      <p:guideLst>
        <p:guide orient="horz" pos="10368"/>
        <p:guide pos="13824"/>
        <p:guide pos="13924"/>
        <p:guide orient="horz" pos="104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4713E-4ED3-4A4C-8873-EB68FF3DDBD6}" type="datetimeFigureOut">
              <a:rPr lang="en-US" smtClean="0"/>
              <a:t>5/27/21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34389-38C3-134E-A9CC-C83458DC94D8}" type="slidenum">
              <a:rPr lang="en-US" smtClean="0"/>
              <a:t>‹#›</a:t>
            </a:fld>
            <a:endParaRPr lang="en-US"/>
          </a:p>
        </p:txBody>
      </p:sp>
    </p:spTree>
    <p:extLst>
      <p:ext uri="{BB962C8B-B14F-4D97-AF65-F5344CB8AC3E}">
        <p14:creationId xmlns:p14="http://schemas.microsoft.com/office/powerpoint/2010/main" val="1958384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
            </a:r>
            <a:endParaRPr lang="en-US" dirty="0"/>
          </a:p>
        </p:txBody>
      </p:sp>
      <p:sp>
        <p:nvSpPr>
          <p:cNvPr id="4" name="Slide Number Placeholder 3"/>
          <p:cNvSpPr>
            <a:spLocks noGrp="1"/>
          </p:cNvSpPr>
          <p:nvPr>
            <p:ph type="sldNum" sz="quarter" idx="5"/>
          </p:nvPr>
        </p:nvSpPr>
        <p:spPr/>
        <p:txBody>
          <a:bodyPr/>
          <a:lstStyle/>
          <a:p>
            <a:fld id="{B7E34389-38C3-134E-A9CC-C83458DC94D8}" type="slidenum">
              <a:rPr lang="en-US" smtClean="0"/>
              <a:t>1</a:t>
            </a:fld>
            <a:endParaRPr lang="en-US"/>
          </a:p>
        </p:txBody>
      </p:sp>
    </p:spTree>
    <p:extLst>
      <p:ext uri="{BB962C8B-B14F-4D97-AF65-F5344CB8AC3E}">
        <p14:creationId xmlns:p14="http://schemas.microsoft.com/office/powerpoint/2010/main" val="217351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A6C5BF-3B32-224D-80B2-91DCEB2A97A4}"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111576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6C5BF-3B32-224D-80B2-91DCEB2A97A4}"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185911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6C5BF-3B32-224D-80B2-91DCEB2A97A4}"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19512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6C5BF-3B32-224D-80B2-91DCEB2A97A4}"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79293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6C5BF-3B32-224D-80B2-91DCEB2A97A4}"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164204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A6C5BF-3B32-224D-80B2-91DCEB2A97A4}"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51189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A6C5BF-3B32-224D-80B2-91DCEB2A97A4}" type="datetimeFigureOut">
              <a:rPr lang="en-US" smtClean="0"/>
              <a:t>5/27/21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67954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A6C5BF-3B32-224D-80B2-91DCEB2A97A4}" type="datetimeFigureOut">
              <a:rPr lang="en-US" smtClean="0"/>
              <a:t>5/27/21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72990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6C5BF-3B32-224D-80B2-91DCEB2A97A4}" type="datetimeFigureOut">
              <a:rPr lang="en-US" smtClean="0"/>
              <a:t>5/27/21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109067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BA6C5BF-3B32-224D-80B2-91DCEB2A97A4}"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7404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BA6C5BF-3B32-224D-80B2-91DCEB2A97A4}"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7DBC3-3757-F745-A4A6-C2E8448429F0}" type="slidenum">
              <a:rPr lang="en-US" smtClean="0"/>
              <a:t>‹#›</a:t>
            </a:fld>
            <a:endParaRPr lang="en-US"/>
          </a:p>
        </p:txBody>
      </p:sp>
    </p:spTree>
    <p:extLst>
      <p:ext uri="{BB962C8B-B14F-4D97-AF65-F5344CB8AC3E}">
        <p14:creationId xmlns:p14="http://schemas.microsoft.com/office/powerpoint/2010/main" val="109180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BA6C5BF-3B32-224D-80B2-91DCEB2A97A4}" type="datetimeFigureOut">
              <a:rPr lang="en-US" smtClean="0"/>
              <a:t>5/27/21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D37DBC3-3757-F745-A4A6-C2E8448429F0}" type="slidenum">
              <a:rPr lang="en-US" smtClean="0"/>
              <a:t>‹#›</a:t>
            </a:fld>
            <a:endParaRPr lang="en-US"/>
          </a:p>
        </p:txBody>
      </p:sp>
    </p:spTree>
    <p:extLst>
      <p:ext uri="{BB962C8B-B14F-4D97-AF65-F5344CB8AC3E}">
        <p14:creationId xmlns:p14="http://schemas.microsoft.com/office/powerpoint/2010/main" val="7127851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5E5"/>
        </a:solidFill>
        <a:effectLst/>
      </p:bgPr>
    </p:bg>
    <p:spTree>
      <p:nvGrpSpPr>
        <p:cNvPr id="1" name=""/>
        <p:cNvGrpSpPr/>
        <p:nvPr/>
      </p:nvGrpSpPr>
      <p:grpSpPr>
        <a:xfrm>
          <a:off x="0" y="0"/>
          <a:ext cx="0" cy="0"/>
          <a:chOff x="0" y="0"/>
          <a:chExt cx="0" cy="0"/>
        </a:xfrm>
      </p:grpSpPr>
      <p:sp>
        <p:nvSpPr>
          <p:cNvPr id="23" name="Rectangle 22"/>
          <p:cNvSpPr/>
          <p:nvPr/>
        </p:nvSpPr>
        <p:spPr>
          <a:xfrm>
            <a:off x="29969454" y="7823856"/>
            <a:ext cx="13258800" cy="24226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Z</a:t>
            </a:r>
          </a:p>
        </p:txBody>
      </p:sp>
      <p:sp>
        <p:nvSpPr>
          <p:cNvPr id="21" name="Rectangle 20"/>
          <p:cNvSpPr/>
          <p:nvPr/>
        </p:nvSpPr>
        <p:spPr>
          <a:xfrm>
            <a:off x="685707" y="7847297"/>
            <a:ext cx="13258800" cy="24144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2" name="Rectangle 21"/>
          <p:cNvSpPr/>
          <p:nvPr/>
        </p:nvSpPr>
        <p:spPr>
          <a:xfrm>
            <a:off x="15077052" y="7823856"/>
            <a:ext cx="13675269" cy="24226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Rectangle 17"/>
          <p:cNvSpPr>
            <a:spLocks noChangeAspect="1"/>
          </p:cNvSpPr>
          <p:nvPr/>
        </p:nvSpPr>
        <p:spPr>
          <a:xfrm>
            <a:off x="29969454" y="6679330"/>
            <a:ext cx="13258800" cy="1183821"/>
          </a:xfrm>
          <a:prstGeom prst="rect">
            <a:avLst/>
          </a:prstGeom>
          <a:solidFill>
            <a:srgbClr val="163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Helvetica Neue" panose="02000503000000020004" pitchFamily="2" charset="0"/>
                <a:ea typeface="Helvetica Neue" panose="02000503000000020004" pitchFamily="2" charset="0"/>
                <a:cs typeface="Helvetica Neue" panose="02000503000000020004" pitchFamily="2" charset="0"/>
              </a:rPr>
              <a:t>Results</a:t>
            </a:r>
          </a:p>
        </p:txBody>
      </p:sp>
      <p:sp>
        <p:nvSpPr>
          <p:cNvPr id="8" name="Rectangle 7"/>
          <p:cNvSpPr/>
          <p:nvPr/>
        </p:nvSpPr>
        <p:spPr>
          <a:xfrm>
            <a:off x="1" y="-15920"/>
            <a:ext cx="43891199" cy="6052533"/>
          </a:xfrm>
          <a:prstGeom prst="rect">
            <a:avLst/>
          </a:prstGeom>
          <a:solidFill>
            <a:srgbClr val="163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6" name="Group 5"/>
          <p:cNvGrpSpPr/>
          <p:nvPr/>
        </p:nvGrpSpPr>
        <p:grpSpPr>
          <a:xfrm>
            <a:off x="3482512" y="517600"/>
            <a:ext cx="37136627" cy="5030344"/>
            <a:chOff x="7656311" y="902455"/>
            <a:chExt cx="27811228" cy="3659514"/>
          </a:xfrm>
        </p:grpSpPr>
        <p:sp>
          <p:nvSpPr>
            <p:cNvPr id="4" name="TextBox 3"/>
            <p:cNvSpPr txBox="1"/>
            <p:nvPr/>
          </p:nvSpPr>
          <p:spPr>
            <a:xfrm>
              <a:off x="7656311" y="902455"/>
              <a:ext cx="27811228" cy="1052347"/>
            </a:xfrm>
            <a:prstGeom prst="rect">
              <a:avLst/>
            </a:prstGeom>
            <a:noFill/>
          </p:spPr>
          <p:txBody>
            <a:bodyPr wrap="square" rtlCol="0">
              <a:spAutoFit/>
            </a:bodyPr>
            <a:lstStyle/>
            <a:p>
              <a:pPr algn="ctr"/>
              <a:r>
                <a:rPr lang="en-US" sz="8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Mass Spectrometry Analysis of Urate Oxidase </a:t>
              </a:r>
            </a:p>
          </p:txBody>
        </p:sp>
        <p:sp>
          <p:nvSpPr>
            <p:cNvPr id="7" name="TextBox 6"/>
            <p:cNvSpPr txBox="1"/>
            <p:nvPr/>
          </p:nvSpPr>
          <p:spPr>
            <a:xfrm>
              <a:off x="9416552" y="2158054"/>
              <a:ext cx="24290744" cy="806054"/>
            </a:xfrm>
            <a:prstGeom prst="rect">
              <a:avLst/>
            </a:prstGeom>
            <a:noFill/>
          </p:spPr>
          <p:txBody>
            <a:bodyPr wrap="square" rtlCol="0">
              <a:spAutoFit/>
            </a:bodyPr>
            <a:lstStyle/>
            <a:p>
              <a:pPr algn="ctr"/>
              <a:r>
                <a:rPr lang="en-US" sz="66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Shane Abbley</a:t>
              </a:r>
              <a:r>
                <a:rPr lang="en-US" sz="6600" baseline="30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a:t>
              </a:r>
              <a:r>
                <a:rPr lang="en-US" sz="66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Niko Chapman</a:t>
              </a:r>
              <a:r>
                <a:rPr lang="en-US" sz="6600" baseline="30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a:t>
              </a:r>
              <a:r>
                <a:rPr lang="en-US" sz="66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Joseph Grass</a:t>
              </a:r>
              <a:r>
                <a:rPr lang="en-US" sz="6600" baseline="30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a:t>
              </a:r>
              <a:r>
                <a:rPr lang="en-US" sz="66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Danea Palmer</a:t>
              </a:r>
              <a:r>
                <a:rPr lang="en-US" sz="6600" baseline="30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a:t>
              </a:r>
              <a:endParaRPr lang="en-US" sz="66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Box 4"/>
            <p:cNvSpPr txBox="1"/>
            <p:nvPr/>
          </p:nvSpPr>
          <p:spPr>
            <a:xfrm>
              <a:off x="12075023" y="3375279"/>
              <a:ext cx="18973800" cy="1186690"/>
            </a:xfrm>
            <a:prstGeom prst="rect">
              <a:avLst/>
            </a:prstGeom>
            <a:noFill/>
          </p:spPr>
          <p:txBody>
            <a:bodyPr wrap="square" rtlCol="0">
              <a:spAutoFit/>
            </a:bodyPr>
            <a:lstStyle/>
            <a:p>
              <a:pPr algn="ctr"/>
              <a:r>
                <a:rPr lang="en-US" sz="5000" baseline="30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a:t>
              </a:r>
              <a:r>
                <a:rPr lang="en-US" sz="5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Department of Chemistry and Biochemistry, University of California Santa Barbara, Santa Barbara, California</a:t>
              </a:r>
            </a:p>
          </p:txBody>
        </p:sp>
      </p:grpSp>
      <p:sp>
        <p:nvSpPr>
          <p:cNvPr id="9" name="Rectangle 8"/>
          <p:cNvSpPr>
            <a:spLocks noChangeAspect="1"/>
          </p:cNvSpPr>
          <p:nvPr/>
        </p:nvSpPr>
        <p:spPr>
          <a:xfrm>
            <a:off x="652069" y="6679330"/>
            <a:ext cx="13276195" cy="1187322"/>
          </a:xfrm>
          <a:prstGeom prst="rect">
            <a:avLst/>
          </a:prstGeom>
          <a:solidFill>
            <a:srgbClr val="16328A"/>
          </a:solidFill>
          <a:ln>
            <a:solidFill>
              <a:srgbClr val="0054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Helvetica Neue" panose="02000503000000020004" pitchFamily="2" charset="0"/>
                <a:ea typeface="Helvetica Neue" panose="02000503000000020004" pitchFamily="2" charset="0"/>
                <a:cs typeface="Helvetica Neue" panose="02000503000000020004" pitchFamily="2" charset="0"/>
              </a:rPr>
              <a:t>Abstract</a:t>
            </a:r>
          </a:p>
        </p:txBody>
      </p:sp>
      <p:sp>
        <p:nvSpPr>
          <p:cNvPr id="26" name="Rectangle 25"/>
          <p:cNvSpPr>
            <a:spLocks noChangeAspect="1"/>
          </p:cNvSpPr>
          <p:nvPr/>
        </p:nvSpPr>
        <p:spPr>
          <a:xfrm>
            <a:off x="652069" y="14076416"/>
            <a:ext cx="13292438" cy="1187322"/>
          </a:xfrm>
          <a:prstGeom prst="rect">
            <a:avLst/>
          </a:prstGeom>
          <a:solidFill>
            <a:srgbClr val="163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Helvetica Neue" panose="02000503000000020004" pitchFamily="2" charset="0"/>
                <a:ea typeface="Helvetica Neue" panose="02000503000000020004" pitchFamily="2" charset="0"/>
                <a:cs typeface="Helvetica Neue" panose="02000503000000020004" pitchFamily="2" charset="0"/>
              </a:rPr>
              <a:t>Background</a:t>
            </a:r>
          </a:p>
        </p:txBody>
      </p:sp>
      <p:sp>
        <p:nvSpPr>
          <p:cNvPr id="28" name="Rectangle 27"/>
          <p:cNvSpPr>
            <a:spLocks noChangeAspect="1"/>
          </p:cNvSpPr>
          <p:nvPr/>
        </p:nvSpPr>
        <p:spPr>
          <a:xfrm>
            <a:off x="15077051" y="11998104"/>
            <a:ext cx="13675269" cy="1143000"/>
          </a:xfrm>
          <a:prstGeom prst="rect">
            <a:avLst/>
          </a:prstGeom>
          <a:solidFill>
            <a:srgbClr val="163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Helvetica Neue" panose="02000503000000020004" pitchFamily="2" charset="0"/>
                <a:ea typeface="Helvetica Neue" panose="02000503000000020004" pitchFamily="2" charset="0"/>
                <a:cs typeface="Helvetica Neue" panose="02000503000000020004" pitchFamily="2" charset="0"/>
              </a:rPr>
              <a:t>Results</a:t>
            </a:r>
          </a:p>
        </p:txBody>
      </p:sp>
      <p:sp>
        <p:nvSpPr>
          <p:cNvPr id="30" name="Rectangle 29"/>
          <p:cNvSpPr>
            <a:spLocks noChangeAspect="1"/>
          </p:cNvSpPr>
          <p:nvPr/>
        </p:nvSpPr>
        <p:spPr>
          <a:xfrm>
            <a:off x="29983982" y="21655481"/>
            <a:ext cx="13258800" cy="1182941"/>
          </a:xfrm>
          <a:prstGeom prst="rect">
            <a:avLst/>
          </a:prstGeom>
          <a:solidFill>
            <a:srgbClr val="163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Helvetica Neue" panose="02000503000000020004" pitchFamily="2" charset="0"/>
                <a:ea typeface="Helvetica Neue" panose="02000503000000020004" pitchFamily="2" charset="0"/>
                <a:cs typeface="Helvetica Neue" panose="02000503000000020004" pitchFamily="2" charset="0"/>
              </a:rPr>
              <a:t>Conclusion</a:t>
            </a:r>
          </a:p>
        </p:txBody>
      </p:sp>
      <p:sp>
        <p:nvSpPr>
          <p:cNvPr id="31" name="Rectangle 30"/>
          <p:cNvSpPr>
            <a:spLocks noChangeAspect="1"/>
          </p:cNvSpPr>
          <p:nvPr/>
        </p:nvSpPr>
        <p:spPr>
          <a:xfrm>
            <a:off x="29983740" y="28527319"/>
            <a:ext cx="13258800" cy="1185515"/>
          </a:xfrm>
          <a:prstGeom prst="rect">
            <a:avLst/>
          </a:prstGeom>
          <a:solidFill>
            <a:srgbClr val="163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Helvetica Neue" panose="02000503000000020004" pitchFamily="2" charset="0"/>
                <a:ea typeface="Helvetica Neue" panose="02000503000000020004" pitchFamily="2" charset="0"/>
                <a:cs typeface="Helvetica Neue" panose="02000503000000020004" pitchFamily="2" charset="0"/>
              </a:rPr>
              <a:t>References</a:t>
            </a:r>
          </a:p>
        </p:txBody>
      </p:sp>
      <p:sp>
        <p:nvSpPr>
          <p:cNvPr id="87" name="Rectangle 86"/>
          <p:cNvSpPr>
            <a:spLocks noChangeAspect="1"/>
          </p:cNvSpPr>
          <p:nvPr/>
        </p:nvSpPr>
        <p:spPr>
          <a:xfrm>
            <a:off x="15093295" y="6679330"/>
            <a:ext cx="13659024" cy="1187322"/>
          </a:xfrm>
          <a:prstGeom prst="rect">
            <a:avLst/>
          </a:prstGeom>
          <a:solidFill>
            <a:srgbClr val="163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Helvetica Neue" panose="02000503000000020004" pitchFamily="2" charset="0"/>
                <a:ea typeface="Helvetica Neue" panose="02000503000000020004" pitchFamily="2" charset="0"/>
                <a:cs typeface="Helvetica Neue" panose="02000503000000020004" pitchFamily="2" charset="0"/>
              </a:rPr>
              <a:t>Methods</a:t>
            </a:r>
          </a:p>
        </p:txBody>
      </p:sp>
      <p:sp>
        <p:nvSpPr>
          <p:cNvPr id="36" name="TextBox 35">
            <a:extLst>
              <a:ext uri="{FF2B5EF4-FFF2-40B4-BE49-F238E27FC236}">
                <a16:creationId xmlns:a16="http://schemas.microsoft.com/office/drawing/2014/main" id="{52423ABF-7DD5-A648-A83F-C9ACA7C243EE}"/>
              </a:ext>
            </a:extLst>
          </p:cNvPr>
          <p:cNvSpPr txBox="1"/>
          <p:nvPr/>
        </p:nvSpPr>
        <p:spPr>
          <a:xfrm>
            <a:off x="15269939" y="13166330"/>
            <a:ext cx="13578954" cy="646331"/>
          </a:xfrm>
          <a:prstGeom prst="rect">
            <a:avLst/>
          </a:prstGeom>
          <a:noFill/>
        </p:spPr>
        <p:txBody>
          <a:bodyPr wrap="square" rtlCol="0">
            <a:spAutoFit/>
          </a:bodyPr>
          <a:lstStyle/>
          <a:p>
            <a:pPr>
              <a:spcAft>
                <a:spcPts val="600"/>
              </a:spcAft>
            </a:pPr>
            <a:r>
              <a:rPr lang="en-US" sz="3600" b="1" dirty="0">
                <a:latin typeface="Helvetica Neue" panose="02000503000000020004" pitchFamily="2" charset="0"/>
                <a:ea typeface="Helvetica Neue" panose="02000503000000020004" pitchFamily="2" charset="0"/>
                <a:cs typeface="Helvetica Neue" panose="02000503000000020004" pitchFamily="2" charset="0"/>
              </a:rPr>
              <a:t>Experiment 1: Analysis of Intact Urate Oxidase</a:t>
            </a:r>
          </a:p>
        </p:txBody>
      </p:sp>
      <p:sp>
        <p:nvSpPr>
          <p:cNvPr id="37" name="TextBox 36">
            <a:extLst>
              <a:ext uri="{FF2B5EF4-FFF2-40B4-BE49-F238E27FC236}">
                <a16:creationId xmlns:a16="http://schemas.microsoft.com/office/drawing/2014/main" id="{0DCC5854-027F-DC40-B503-218A9D066163}"/>
              </a:ext>
            </a:extLst>
          </p:cNvPr>
          <p:cNvSpPr txBox="1"/>
          <p:nvPr/>
        </p:nvSpPr>
        <p:spPr>
          <a:xfrm>
            <a:off x="15261346" y="24950136"/>
            <a:ext cx="13578954" cy="646331"/>
          </a:xfrm>
          <a:prstGeom prst="rect">
            <a:avLst/>
          </a:prstGeom>
          <a:noFill/>
        </p:spPr>
        <p:txBody>
          <a:bodyPr wrap="square" rtlCol="0">
            <a:spAutoFit/>
          </a:bodyPr>
          <a:lstStyle/>
          <a:p>
            <a:pPr>
              <a:spcAft>
                <a:spcPts val="600"/>
              </a:spcAft>
            </a:pPr>
            <a:r>
              <a:rPr lang="en-US" sz="3600" b="1" dirty="0">
                <a:latin typeface="Helvetica Neue" panose="02000503000000020004" pitchFamily="2" charset="0"/>
                <a:ea typeface="Helvetica Neue" panose="02000503000000020004" pitchFamily="2" charset="0"/>
                <a:cs typeface="Helvetica Neue" panose="02000503000000020004" pitchFamily="2" charset="0"/>
              </a:rPr>
              <a:t>Experiment 2: Analysis of Tryptic Digest Products</a:t>
            </a:r>
          </a:p>
        </p:txBody>
      </p:sp>
      <p:sp>
        <p:nvSpPr>
          <p:cNvPr id="38" name="TextBox 37">
            <a:extLst>
              <a:ext uri="{FF2B5EF4-FFF2-40B4-BE49-F238E27FC236}">
                <a16:creationId xmlns:a16="http://schemas.microsoft.com/office/drawing/2014/main" id="{29EFB0DC-1EAA-9D48-93BD-B646A638CEE6}"/>
              </a:ext>
            </a:extLst>
          </p:cNvPr>
          <p:cNvSpPr txBox="1"/>
          <p:nvPr/>
        </p:nvSpPr>
        <p:spPr>
          <a:xfrm>
            <a:off x="29978499" y="7925008"/>
            <a:ext cx="13578954" cy="646331"/>
          </a:xfrm>
          <a:prstGeom prst="rect">
            <a:avLst/>
          </a:prstGeom>
          <a:noFill/>
        </p:spPr>
        <p:txBody>
          <a:bodyPr wrap="square" rtlCol="0">
            <a:spAutoFit/>
          </a:bodyPr>
          <a:lstStyle/>
          <a:p>
            <a:pPr>
              <a:spcAft>
                <a:spcPts val="600"/>
              </a:spcAft>
            </a:pPr>
            <a:r>
              <a:rPr lang="en-US" sz="3600" b="1" dirty="0">
                <a:latin typeface="Helvetica Neue" panose="02000503000000020004" pitchFamily="2" charset="0"/>
                <a:ea typeface="Helvetica Neue" panose="02000503000000020004" pitchFamily="2" charset="0"/>
                <a:cs typeface="Helvetica Neue" panose="02000503000000020004" pitchFamily="2" charset="0"/>
              </a:rPr>
              <a:t>Experiment 3: Analysis of Reaction Intermediates</a:t>
            </a:r>
          </a:p>
        </p:txBody>
      </p:sp>
      <p:pic>
        <p:nvPicPr>
          <p:cNvPr id="3" name="Picture 2">
            <a:extLst>
              <a:ext uri="{FF2B5EF4-FFF2-40B4-BE49-F238E27FC236}">
                <a16:creationId xmlns:a16="http://schemas.microsoft.com/office/drawing/2014/main" id="{1B9ACA40-BE2D-3648-86DB-05EC22575115}"/>
              </a:ext>
            </a:extLst>
          </p:cNvPr>
          <p:cNvPicPr>
            <a:picLocks noChangeAspect="1"/>
          </p:cNvPicPr>
          <p:nvPr/>
        </p:nvPicPr>
        <p:blipFill>
          <a:blip r:embed="rId3"/>
          <a:stretch>
            <a:fillRect/>
          </a:stretch>
        </p:blipFill>
        <p:spPr>
          <a:xfrm>
            <a:off x="523634" y="2639205"/>
            <a:ext cx="7078213" cy="526579"/>
          </a:xfrm>
          <a:prstGeom prst="rect">
            <a:avLst/>
          </a:prstGeom>
        </p:spPr>
      </p:pic>
      <p:pic>
        <p:nvPicPr>
          <p:cNvPr id="1030" name="Picture 6" descr="Ralph G. Pearson | Department of Chemistry - UC Santa Barbara">
            <a:extLst>
              <a:ext uri="{FF2B5EF4-FFF2-40B4-BE49-F238E27FC236}">
                <a16:creationId xmlns:a16="http://schemas.microsoft.com/office/drawing/2014/main" id="{77FC41A8-6DAA-B549-8838-DD3317A51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7848" y="2013993"/>
            <a:ext cx="8420165" cy="156708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4AAC4B94-8789-E54C-92B7-A7938A225361}"/>
              </a:ext>
            </a:extLst>
          </p:cNvPr>
          <p:cNvSpPr txBox="1"/>
          <p:nvPr/>
        </p:nvSpPr>
        <p:spPr>
          <a:xfrm>
            <a:off x="730141" y="7901520"/>
            <a:ext cx="13245137" cy="6555641"/>
          </a:xfrm>
          <a:prstGeom prst="rect">
            <a:avLst/>
          </a:prstGeom>
          <a:noFill/>
        </p:spPr>
        <p:txBody>
          <a:bodyPr wrap="square" rtlCol="0">
            <a:spAutoFit/>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Mass spectrometry is a powerful technique for determining molecular structures and analyzing proteins. In this study, we compared two mass spectrometry techniques in their ability to provide information about the urate oxidase enzyme: matrix-assisted laser desorption ionization (MALDI) and electrospray ionization (ESI). Utilizing the inline C18 UHPLC column for pre-separation, collection of higher-resolution ESI-TOF spectra for both intact wild-type and F182Y mutant urate oxidase proteins allowed for the relative determination of the mass difference via charge deconvolution in MNova. We also performed a digest of the urate oxidase protein using trypsin and demonstrated how both MALDI and ESI data can be used to verify the presence of a single point mutation in urate oxidase. ESI-TOF was then applied to characterize the reaction catalyzed by urate oxidase. This allowed for confirmation of the reaction pathway in which urate is first converted to 5-hydroxyisourate, followed by the spontaneous decomposition to allantoin. </a:t>
            </a:r>
            <a:br>
              <a:rPr lang="en-US" sz="2800" dirty="0">
                <a:latin typeface="Helvetica Neue" panose="02000503000000020004" pitchFamily="2" charset="0"/>
                <a:ea typeface="Helvetica Neue" panose="02000503000000020004" pitchFamily="2" charset="0"/>
                <a:cs typeface="Helvetica Neue" panose="02000503000000020004" pitchFamily="2" charset="0"/>
              </a:rPr>
            </a:br>
            <a:endParaRPr lang="en-US" sz="28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036" name="Picture 12">
            <a:extLst>
              <a:ext uri="{FF2B5EF4-FFF2-40B4-BE49-F238E27FC236}">
                <a16:creationId xmlns:a16="http://schemas.microsoft.com/office/drawing/2014/main" id="{38C51EF6-A200-354B-88A5-BAD02A60176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316" t="4392"/>
          <a:stretch/>
        </p:blipFill>
        <p:spPr bwMode="auto">
          <a:xfrm>
            <a:off x="790954" y="18563463"/>
            <a:ext cx="6342660" cy="4865731"/>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4D9B6CDE-DB34-2848-A9C6-9DAAD6832D34}"/>
              </a:ext>
            </a:extLst>
          </p:cNvPr>
          <p:cNvSpPr/>
          <p:nvPr/>
        </p:nvSpPr>
        <p:spPr>
          <a:xfrm>
            <a:off x="7326501" y="19091971"/>
            <a:ext cx="6342660" cy="3785652"/>
          </a:xfrm>
          <a:prstGeom prst="rect">
            <a:avLst/>
          </a:prstGeom>
        </p:spPr>
        <p:txBody>
          <a:bodyPr wrap="square">
            <a:spAutoFit/>
          </a:bodyPr>
          <a:lstStyle/>
          <a:p>
            <a:r>
              <a:rPr lang="en-US" sz="2400" b="1" dirty="0">
                <a:latin typeface="Helvetica Neue" panose="02000503000000020004" pitchFamily="2" charset="0"/>
                <a:ea typeface="Helvetica Neue" panose="02000503000000020004" pitchFamily="2" charset="0"/>
                <a:cs typeface="Helvetica Neue" panose="02000503000000020004" pitchFamily="2" charset="0"/>
              </a:rPr>
              <a:t>Figure 1: </a:t>
            </a:r>
            <a:r>
              <a:rPr lang="en-US" sz="2400" dirty="0">
                <a:latin typeface="Helvetica Neue" panose="02000503000000020004" pitchFamily="2" charset="0"/>
                <a:ea typeface="Helvetica Neue" panose="02000503000000020004" pitchFamily="2" charset="0"/>
                <a:cs typeface="Helvetica Neue" panose="02000503000000020004" pitchFamily="2" charset="0"/>
              </a:rPr>
              <a:t>Visualization of the tetrameric form of the wild-type urate oxidase, with the active site residues F182 (cyan) and F179 (pink) highlighted in each active site in complex with the inhibitor 8-azaxanthine (yellow) (PDB: 1J2G). The bottom right of the figure depicts the pi-pi stacking interactions between both phenylalanine residues, as well as the pi-stacking stabilization of active site-bound 8-azaxanthine.</a:t>
            </a:r>
          </a:p>
        </p:txBody>
      </p:sp>
      <p:grpSp>
        <p:nvGrpSpPr>
          <p:cNvPr id="11" name="Group 10">
            <a:extLst>
              <a:ext uri="{FF2B5EF4-FFF2-40B4-BE49-F238E27FC236}">
                <a16:creationId xmlns:a16="http://schemas.microsoft.com/office/drawing/2014/main" id="{3573D335-ED4A-E548-BEB7-81DDD1E63F31}"/>
              </a:ext>
            </a:extLst>
          </p:cNvPr>
          <p:cNvGrpSpPr/>
          <p:nvPr/>
        </p:nvGrpSpPr>
        <p:grpSpPr>
          <a:xfrm>
            <a:off x="15224867" y="13802246"/>
            <a:ext cx="13578954" cy="4930248"/>
            <a:chOff x="15269939" y="14093240"/>
            <a:chExt cx="13578954" cy="4930248"/>
          </a:xfrm>
        </p:grpSpPr>
        <p:pic>
          <p:nvPicPr>
            <p:cNvPr id="1038" name="Picture 14">
              <a:extLst>
                <a:ext uri="{FF2B5EF4-FFF2-40B4-BE49-F238E27FC236}">
                  <a16:creationId xmlns:a16="http://schemas.microsoft.com/office/drawing/2014/main" id="{D7ED423F-1700-3B47-A542-4E99FA340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4706" y="14093240"/>
              <a:ext cx="12215816" cy="446347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50EF9136-482A-A44D-A975-2A484D701C41}"/>
                </a:ext>
              </a:extLst>
            </p:cNvPr>
            <p:cNvSpPr/>
            <p:nvPr/>
          </p:nvSpPr>
          <p:spPr>
            <a:xfrm>
              <a:off x="15269939" y="18561823"/>
              <a:ext cx="13578954" cy="461665"/>
            </a:xfrm>
            <a:prstGeom prst="rect">
              <a:avLst/>
            </a:prstGeom>
          </p:spPr>
          <p:txBody>
            <a:bodyPr wrap="square">
              <a:spAutoFit/>
            </a:bodyPr>
            <a:lstStyle/>
            <a:p>
              <a:r>
                <a:rPr lang="en-US" sz="2400" b="1" dirty="0">
                  <a:latin typeface="Helvetica Neue" panose="02000503000000020004" pitchFamily="2" charset="0"/>
                  <a:ea typeface="Helvetica Neue" panose="02000503000000020004" pitchFamily="2" charset="0"/>
                  <a:cs typeface="Helvetica Neue" panose="02000503000000020004" pitchFamily="2" charset="0"/>
                </a:rPr>
                <a:t>Figure 3: </a:t>
              </a:r>
              <a:r>
                <a:rPr lang="en-US" sz="2400" dirty="0">
                  <a:latin typeface="Helvetica Neue" panose="02000503000000020004" pitchFamily="2" charset="0"/>
                  <a:ea typeface="Helvetica Neue" panose="02000503000000020004" pitchFamily="2" charset="0"/>
                  <a:cs typeface="Helvetica Neue" panose="02000503000000020004" pitchFamily="2" charset="0"/>
                </a:rPr>
                <a:t>ESI-TOF spectra of (A) intact wild-type urate oxidase (B) intact F182Y urate oxidase. </a:t>
              </a:r>
            </a:p>
          </p:txBody>
        </p:sp>
      </p:grpSp>
      <p:grpSp>
        <p:nvGrpSpPr>
          <p:cNvPr id="62" name="Group 61">
            <a:extLst>
              <a:ext uri="{FF2B5EF4-FFF2-40B4-BE49-F238E27FC236}">
                <a16:creationId xmlns:a16="http://schemas.microsoft.com/office/drawing/2014/main" id="{B22D2717-8A54-B045-AB23-8C5E3F822CAC}"/>
              </a:ext>
            </a:extLst>
          </p:cNvPr>
          <p:cNvGrpSpPr/>
          <p:nvPr/>
        </p:nvGrpSpPr>
        <p:grpSpPr>
          <a:xfrm>
            <a:off x="15269938" y="19220584"/>
            <a:ext cx="13428274" cy="5642395"/>
            <a:chOff x="-594603" y="-9876"/>
            <a:chExt cx="13428274" cy="5642395"/>
          </a:xfrm>
        </p:grpSpPr>
        <p:pic>
          <p:nvPicPr>
            <p:cNvPr id="63" name="Picture 62">
              <a:extLst>
                <a:ext uri="{FF2B5EF4-FFF2-40B4-BE49-F238E27FC236}">
                  <a16:creationId xmlns:a16="http://schemas.microsoft.com/office/drawing/2014/main" id="{8FD3854B-B04A-FF43-990B-C10D5A7036B6}"/>
                </a:ext>
              </a:extLst>
            </p:cNvPr>
            <p:cNvPicPr>
              <a:picLocks noChangeAspect="1"/>
            </p:cNvPicPr>
            <p:nvPr/>
          </p:nvPicPr>
          <p:blipFill rotWithShape="1">
            <a:blip r:embed="rId7"/>
            <a:srcRect t="2084"/>
            <a:stretch/>
          </p:blipFill>
          <p:spPr>
            <a:xfrm>
              <a:off x="78657" y="113318"/>
              <a:ext cx="6017341" cy="4644420"/>
            </a:xfrm>
            <a:prstGeom prst="rect">
              <a:avLst/>
            </a:prstGeom>
          </p:spPr>
        </p:pic>
        <p:pic>
          <p:nvPicPr>
            <p:cNvPr id="64" name="Picture 63">
              <a:extLst>
                <a:ext uri="{FF2B5EF4-FFF2-40B4-BE49-F238E27FC236}">
                  <a16:creationId xmlns:a16="http://schemas.microsoft.com/office/drawing/2014/main" id="{07DC4294-111F-9648-A5E6-2E224D86C5AF}"/>
                </a:ext>
              </a:extLst>
            </p:cNvPr>
            <p:cNvPicPr>
              <a:picLocks noChangeAspect="1"/>
            </p:cNvPicPr>
            <p:nvPr/>
          </p:nvPicPr>
          <p:blipFill rotWithShape="1">
            <a:blip r:embed="rId8"/>
            <a:srcRect t="3125"/>
            <a:stretch/>
          </p:blipFill>
          <p:spPr>
            <a:xfrm>
              <a:off x="6218638" y="157102"/>
              <a:ext cx="6017341" cy="4644420"/>
            </a:xfrm>
            <a:prstGeom prst="rect">
              <a:avLst/>
            </a:prstGeom>
          </p:spPr>
        </p:pic>
        <p:sp>
          <p:nvSpPr>
            <p:cNvPr id="65" name="TextBox 64">
              <a:extLst>
                <a:ext uri="{FF2B5EF4-FFF2-40B4-BE49-F238E27FC236}">
                  <a16:creationId xmlns:a16="http://schemas.microsoft.com/office/drawing/2014/main" id="{447AD0EF-93E7-814D-B4C4-E1AB86C7B2C2}"/>
                </a:ext>
              </a:extLst>
            </p:cNvPr>
            <p:cNvSpPr txBox="1"/>
            <p:nvPr/>
          </p:nvSpPr>
          <p:spPr>
            <a:xfrm>
              <a:off x="3398767" y="567220"/>
              <a:ext cx="2914271" cy="492443"/>
            </a:xfrm>
            <a:prstGeom prst="rect">
              <a:avLst/>
            </a:prstGeom>
            <a:noFill/>
          </p:spPr>
          <p:txBody>
            <a:bodyPr wrap="square" rtlCol="0">
              <a:spAutoFit/>
            </a:bodyPr>
            <a:lstStyle/>
            <a:p>
              <a:r>
                <a:rPr lang="en-US" sz="1300" dirty="0">
                  <a:latin typeface="Helvetica Neue" panose="02000503000000020004" pitchFamily="2" charset="0"/>
                  <a:ea typeface="Helvetica Neue" panose="02000503000000020004" pitchFamily="2" charset="0"/>
                  <a:cs typeface="Helvetica Neue" panose="02000503000000020004" pitchFamily="2" charset="0"/>
                </a:rPr>
                <a:t>Peak maximum: 39,273.7 amu</a:t>
              </a:r>
            </a:p>
            <a:p>
              <a:r>
                <a:rPr lang="en-US" sz="1300" dirty="0">
                  <a:latin typeface="Helvetica Neue" panose="02000503000000020004" pitchFamily="2" charset="0"/>
                  <a:ea typeface="Helvetica Neue" panose="02000503000000020004" pitchFamily="2" charset="0"/>
                  <a:cs typeface="Helvetica Neue" panose="02000503000000020004" pitchFamily="2" charset="0"/>
                </a:rPr>
                <a:t>Avg molecular weight: 39,273.5 amu</a:t>
              </a:r>
            </a:p>
          </p:txBody>
        </p:sp>
        <p:sp>
          <p:nvSpPr>
            <p:cNvPr id="66" name="TextBox 65">
              <a:extLst>
                <a:ext uri="{FF2B5EF4-FFF2-40B4-BE49-F238E27FC236}">
                  <a16:creationId xmlns:a16="http://schemas.microsoft.com/office/drawing/2014/main" id="{BEFF6074-FCC0-4A41-86B4-40791E990A24}"/>
                </a:ext>
              </a:extLst>
            </p:cNvPr>
            <p:cNvSpPr txBox="1"/>
            <p:nvPr/>
          </p:nvSpPr>
          <p:spPr>
            <a:xfrm>
              <a:off x="9321708" y="563992"/>
              <a:ext cx="2914271" cy="492443"/>
            </a:xfrm>
            <a:prstGeom prst="rect">
              <a:avLst/>
            </a:prstGeom>
            <a:noFill/>
          </p:spPr>
          <p:txBody>
            <a:bodyPr wrap="square" rtlCol="0">
              <a:spAutoFit/>
            </a:bodyPr>
            <a:lstStyle/>
            <a:p>
              <a:r>
                <a:rPr lang="en-US" sz="1300" dirty="0">
                  <a:latin typeface="Helvetica Neue" panose="02000503000000020004" pitchFamily="2" charset="0"/>
                  <a:ea typeface="Helvetica Neue" panose="02000503000000020004" pitchFamily="2" charset="0"/>
                  <a:cs typeface="Helvetica Neue" panose="02000503000000020004" pitchFamily="2" charset="0"/>
                </a:rPr>
                <a:t>Peak maximum: 39,251.2 amu</a:t>
              </a:r>
            </a:p>
            <a:p>
              <a:r>
                <a:rPr lang="en-US" sz="1300" dirty="0">
                  <a:latin typeface="Helvetica Neue" panose="02000503000000020004" pitchFamily="2" charset="0"/>
                  <a:ea typeface="Helvetica Neue" panose="02000503000000020004" pitchFamily="2" charset="0"/>
                  <a:cs typeface="Helvetica Neue" panose="02000503000000020004" pitchFamily="2" charset="0"/>
                </a:rPr>
                <a:t>Avg molecular weight: 39,290.3 amu</a:t>
              </a:r>
            </a:p>
          </p:txBody>
        </p:sp>
        <p:sp>
          <p:nvSpPr>
            <p:cNvPr id="67" name="TextBox 66">
              <a:extLst>
                <a:ext uri="{FF2B5EF4-FFF2-40B4-BE49-F238E27FC236}">
                  <a16:creationId xmlns:a16="http://schemas.microsoft.com/office/drawing/2014/main" id="{6E1FDE33-C58E-BA41-AD68-442282578BEB}"/>
                </a:ext>
              </a:extLst>
            </p:cNvPr>
            <p:cNvSpPr txBox="1"/>
            <p:nvPr/>
          </p:nvSpPr>
          <p:spPr>
            <a:xfrm>
              <a:off x="0" y="-9876"/>
              <a:ext cx="413896" cy="307777"/>
            </a:xfrm>
            <a:prstGeom prst="rect">
              <a:avLst/>
            </a:prstGeom>
            <a:noFill/>
          </p:spPr>
          <p:txBody>
            <a:bodyPr wrap="non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(A)</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8" name="TextBox 67">
              <a:extLst>
                <a:ext uri="{FF2B5EF4-FFF2-40B4-BE49-F238E27FC236}">
                  <a16:creationId xmlns:a16="http://schemas.microsoft.com/office/drawing/2014/main" id="{AE214897-7F8D-AA43-B6B4-07A6592E2267}"/>
                </a:ext>
              </a:extLst>
            </p:cNvPr>
            <p:cNvSpPr txBox="1"/>
            <p:nvPr/>
          </p:nvSpPr>
          <p:spPr>
            <a:xfrm>
              <a:off x="6078060" y="-9876"/>
              <a:ext cx="423514" cy="307777"/>
            </a:xfrm>
            <a:prstGeom prst="rect">
              <a:avLst/>
            </a:prstGeom>
            <a:no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(B)</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9" name="TextBox 68">
              <a:extLst>
                <a:ext uri="{FF2B5EF4-FFF2-40B4-BE49-F238E27FC236}">
                  <a16:creationId xmlns:a16="http://schemas.microsoft.com/office/drawing/2014/main" id="{D28BD678-93A2-1E4C-9485-846E33EDB93A}"/>
                </a:ext>
              </a:extLst>
            </p:cNvPr>
            <p:cNvSpPr txBox="1"/>
            <p:nvPr/>
          </p:nvSpPr>
          <p:spPr>
            <a:xfrm>
              <a:off x="-594603" y="4801522"/>
              <a:ext cx="13428274" cy="830997"/>
            </a:xfrm>
            <a:prstGeom prst="rect">
              <a:avLst/>
            </a:prstGeom>
            <a:noFill/>
          </p:spPr>
          <p:txBody>
            <a:bodyPr wrap="square" rtlCol="0">
              <a:spAutoFit/>
            </a:bodyPr>
            <a:lstStyle/>
            <a:p>
              <a:r>
                <a:rPr lang="en-US" sz="2400" b="1" dirty="0">
                  <a:latin typeface="Helvetica Neue" panose="02000503000000020004" pitchFamily="2" charset="0"/>
                  <a:ea typeface="Helvetica Neue" panose="02000503000000020004" pitchFamily="2" charset="0"/>
                  <a:cs typeface="Helvetica Neue" panose="02000503000000020004" pitchFamily="2" charset="0"/>
                </a:rPr>
                <a:t>Figure 4: </a:t>
              </a:r>
              <a:r>
                <a:rPr lang="en-US" sz="2400" dirty="0">
                  <a:latin typeface="Helvetica Neue" panose="02000503000000020004" pitchFamily="2" charset="0"/>
                  <a:ea typeface="Helvetica Neue" panose="02000503000000020004" pitchFamily="2" charset="0"/>
                  <a:cs typeface="Helvetica Neue" panose="02000503000000020004" pitchFamily="2" charset="0"/>
                </a:rPr>
                <a:t>Charge deconvoluted ESI-TOF spectra of (A) intact wild-type urate oxidase (B) intact F182Y urate oxidase.</a:t>
              </a:r>
            </a:p>
          </p:txBody>
        </p:sp>
      </p:grpSp>
      <p:grpSp>
        <p:nvGrpSpPr>
          <p:cNvPr id="70" name="Group 69">
            <a:extLst>
              <a:ext uri="{FF2B5EF4-FFF2-40B4-BE49-F238E27FC236}">
                <a16:creationId xmlns:a16="http://schemas.microsoft.com/office/drawing/2014/main" id="{34F0A342-D49C-9348-9EAF-59AD8D7161DE}"/>
              </a:ext>
            </a:extLst>
          </p:cNvPr>
          <p:cNvGrpSpPr/>
          <p:nvPr/>
        </p:nvGrpSpPr>
        <p:grpSpPr>
          <a:xfrm>
            <a:off x="15269938" y="25811618"/>
            <a:ext cx="13482381" cy="6742707"/>
            <a:chOff x="-661088" y="-9877"/>
            <a:chExt cx="13482381" cy="6742707"/>
          </a:xfrm>
        </p:grpSpPr>
        <p:pic>
          <p:nvPicPr>
            <p:cNvPr id="71" name="Picture 70">
              <a:extLst>
                <a:ext uri="{FF2B5EF4-FFF2-40B4-BE49-F238E27FC236}">
                  <a16:creationId xmlns:a16="http://schemas.microsoft.com/office/drawing/2014/main" id="{45A7D3E9-5D68-A74A-B703-AE201257B296}"/>
                </a:ext>
              </a:extLst>
            </p:cNvPr>
            <p:cNvPicPr>
              <a:picLocks noChangeAspect="1"/>
            </p:cNvPicPr>
            <p:nvPr/>
          </p:nvPicPr>
          <p:blipFill rotWithShape="1">
            <a:blip r:embed="rId9"/>
            <a:srcRect t="1666"/>
            <a:stretch/>
          </p:blipFill>
          <p:spPr>
            <a:xfrm>
              <a:off x="0" y="147916"/>
              <a:ext cx="5920763" cy="4766984"/>
            </a:xfrm>
            <a:prstGeom prst="rect">
              <a:avLst/>
            </a:prstGeom>
          </p:spPr>
        </p:pic>
        <p:cxnSp>
          <p:nvCxnSpPr>
            <p:cNvPr id="72" name="Straight Arrow Connector 71">
              <a:extLst>
                <a:ext uri="{FF2B5EF4-FFF2-40B4-BE49-F238E27FC236}">
                  <a16:creationId xmlns:a16="http://schemas.microsoft.com/office/drawing/2014/main" id="{95E2B8B0-556A-474F-A654-BB2BD2779F33}"/>
                </a:ext>
              </a:extLst>
            </p:cNvPr>
            <p:cNvCxnSpPr>
              <a:cxnSpLocks/>
            </p:cNvCxnSpPr>
            <p:nvPr/>
          </p:nvCxnSpPr>
          <p:spPr>
            <a:xfrm>
              <a:off x="1755433" y="3810786"/>
              <a:ext cx="0" cy="26115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73" name="Picture 72">
              <a:extLst>
                <a:ext uri="{FF2B5EF4-FFF2-40B4-BE49-F238E27FC236}">
                  <a16:creationId xmlns:a16="http://schemas.microsoft.com/office/drawing/2014/main" id="{381D883D-DD7B-4142-984F-AA111CB5CE59}"/>
                </a:ext>
              </a:extLst>
            </p:cNvPr>
            <p:cNvPicPr>
              <a:picLocks noChangeAspect="1"/>
            </p:cNvPicPr>
            <p:nvPr/>
          </p:nvPicPr>
          <p:blipFill rotWithShape="1">
            <a:blip r:embed="rId10"/>
            <a:srcRect t="2592"/>
            <a:stretch/>
          </p:blipFill>
          <p:spPr>
            <a:xfrm>
              <a:off x="6096000" y="147917"/>
              <a:ext cx="5924352" cy="4766984"/>
            </a:xfrm>
            <a:prstGeom prst="rect">
              <a:avLst/>
            </a:prstGeom>
          </p:spPr>
        </p:pic>
        <p:cxnSp>
          <p:nvCxnSpPr>
            <p:cNvPr id="74" name="Straight Arrow Connector 73">
              <a:extLst>
                <a:ext uri="{FF2B5EF4-FFF2-40B4-BE49-F238E27FC236}">
                  <a16:creationId xmlns:a16="http://schemas.microsoft.com/office/drawing/2014/main" id="{9DB72E02-46CD-E149-BBF3-14D4CD852768}"/>
                </a:ext>
              </a:extLst>
            </p:cNvPr>
            <p:cNvCxnSpPr>
              <a:cxnSpLocks/>
            </p:cNvCxnSpPr>
            <p:nvPr/>
          </p:nvCxnSpPr>
          <p:spPr>
            <a:xfrm>
              <a:off x="7840933" y="1748626"/>
              <a:ext cx="0" cy="26115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5" name="TextBox 74">
              <a:extLst>
                <a:ext uri="{FF2B5EF4-FFF2-40B4-BE49-F238E27FC236}">
                  <a16:creationId xmlns:a16="http://schemas.microsoft.com/office/drawing/2014/main" id="{61DB85F8-98F5-3443-90C9-1079670C1551}"/>
                </a:ext>
              </a:extLst>
            </p:cNvPr>
            <p:cNvSpPr txBox="1"/>
            <p:nvPr/>
          </p:nvSpPr>
          <p:spPr>
            <a:xfrm>
              <a:off x="0" y="-9876"/>
              <a:ext cx="413896" cy="307777"/>
            </a:xfrm>
            <a:prstGeom prst="rect">
              <a:avLst/>
            </a:prstGeom>
            <a:noFill/>
          </p:spPr>
          <p:txBody>
            <a:bodyPr wrap="non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(A)</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6" name="TextBox 75">
              <a:extLst>
                <a:ext uri="{FF2B5EF4-FFF2-40B4-BE49-F238E27FC236}">
                  <a16:creationId xmlns:a16="http://schemas.microsoft.com/office/drawing/2014/main" id="{789D216D-985A-7649-B118-07C9FFBC729B}"/>
                </a:ext>
              </a:extLst>
            </p:cNvPr>
            <p:cNvSpPr txBox="1"/>
            <p:nvPr/>
          </p:nvSpPr>
          <p:spPr>
            <a:xfrm>
              <a:off x="5920763" y="-9877"/>
              <a:ext cx="423514" cy="307777"/>
            </a:xfrm>
            <a:prstGeom prst="rect">
              <a:avLst/>
            </a:prstGeom>
            <a:noFill/>
          </p:spPr>
          <p:txBody>
            <a:bodyPr wrap="non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(B)</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7" name="Rectangle 76">
              <a:extLst>
                <a:ext uri="{FF2B5EF4-FFF2-40B4-BE49-F238E27FC236}">
                  <a16:creationId xmlns:a16="http://schemas.microsoft.com/office/drawing/2014/main" id="{D913523A-1B3F-1249-9C82-0B6F5FE0E77A}"/>
                </a:ext>
              </a:extLst>
            </p:cNvPr>
            <p:cNvSpPr/>
            <p:nvPr/>
          </p:nvSpPr>
          <p:spPr>
            <a:xfrm>
              <a:off x="-661088" y="4978504"/>
              <a:ext cx="13482381" cy="1754326"/>
            </a:xfrm>
            <a:prstGeom prst="rect">
              <a:avLst/>
            </a:prstGeom>
          </p:spPr>
          <p:txBody>
            <a:bodyPr wrap="square">
              <a:spAutoFit/>
            </a:bodyPr>
            <a:lstStyle/>
            <a:p>
              <a:r>
                <a:rPr lang="en-US" sz="24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Figure 5: </a:t>
              </a:r>
              <a:r>
                <a:rPr lang="en-US" sz="2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(A) Wild-type urate oxidase: arrow shows peak for VSGNSFVG</a:t>
              </a:r>
              <a:r>
                <a:rPr lang="en-US" sz="24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F</a:t>
              </a:r>
              <a:r>
                <a:rPr lang="en-US" sz="2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IR fragment at m/z 1182.585 (B) F182Y mutant urate oxidase: arrow shows the peak for VSGNSFVG</a:t>
              </a:r>
              <a:r>
                <a:rPr lang="en-US" sz="24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Y</a:t>
              </a:r>
              <a:r>
                <a:rPr lang="en-US" sz="2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IR fragment at m/z 1198.99. </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br>
                <a:rPr lang="en-US" dirty="0">
                  <a:latin typeface="Helvetica Neue" panose="02000503000000020004" pitchFamily="2" charset="0"/>
                  <a:ea typeface="Helvetica Neue" panose="02000503000000020004" pitchFamily="2" charset="0"/>
                  <a:cs typeface="Helvetica Neue" panose="02000503000000020004" pitchFamily="2" charset="0"/>
                </a:rPr>
              </a:b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8" name="TextBox 77">
              <a:extLst>
                <a:ext uri="{FF2B5EF4-FFF2-40B4-BE49-F238E27FC236}">
                  <a16:creationId xmlns:a16="http://schemas.microsoft.com/office/drawing/2014/main" id="{ED26FB25-809B-A747-A5B2-E5A46C88C110}"/>
                </a:ext>
              </a:extLst>
            </p:cNvPr>
            <p:cNvSpPr txBox="1"/>
            <p:nvPr/>
          </p:nvSpPr>
          <p:spPr>
            <a:xfrm>
              <a:off x="1507525" y="3439405"/>
              <a:ext cx="1417376" cy="307777"/>
            </a:xfrm>
            <a:prstGeom prst="rect">
              <a:avLst/>
            </a:prstGeom>
            <a:noFill/>
          </p:spPr>
          <p:txBody>
            <a:bodyPr wrap="none" rtlCol="0">
              <a:spAutoFit/>
            </a:bodyPr>
            <a:lstStyle/>
            <a:p>
              <a:r>
                <a:rPr lang="en-US"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VSGNSFVG</a:t>
              </a:r>
              <a:r>
                <a:rPr lang="en-US" sz="1400" b="1" dirty="0">
                  <a:solidFill>
                    <a:srgbClr val="000000"/>
                  </a:solidFill>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F</a:t>
              </a:r>
              <a:r>
                <a:rPr lang="en-US"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IR</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9" name="TextBox 78">
              <a:extLst>
                <a:ext uri="{FF2B5EF4-FFF2-40B4-BE49-F238E27FC236}">
                  <a16:creationId xmlns:a16="http://schemas.microsoft.com/office/drawing/2014/main" id="{AE56FFC3-A62A-8746-8F70-F6E8B8993B7D}"/>
                </a:ext>
              </a:extLst>
            </p:cNvPr>
            <p:cNvSpPr txBox="1"/>
            <p:nvPr/>
          </p:nvSpPr>
          <p:spPr>
            <a:xfrm>
              <a:off x="7219609" y="1471627"/>
              <a:ext cx="1431802" cy="307777"/>
            </a:xfrm>
            <a:prstGeom prst="rect">
              <a:avLst/>
            </a:prstGeom>
            <a:noFill/>
          </p:spPr>
          <p:txBody>
            <a:bodyPr wrap="none" rtlCol="0">
              <a:spAutoFit/>
            </a:bodyPr>
            <a:lstStyle/>
            <a:p>
              <a:r>
                <a:rPr lang="en-US"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VSGNSFVG</a:t>
              </a:r>
              <a:r>
                <a:rPr lang="en-US" sz="1400" b="1" dirty="0">
                  <a:solidFill>
                    <a:srgbClr val="000000"/>
                  </a:solidFill>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Y</a:t>
              </a:r>
              <a:r>
                <a:rPr lang="en-US"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IR</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pic>
        <p:nvPicPr>
          <p:cNvPr id="1040" name="Picture 16">
            <a:extLst>
              <a:ext uri="{FF2B5EF4-FFF2-40B4-BE49-F238E27FC236}">
                <a16:creationId xmlns:a16="http://schemas.microsoft.com/office/drawing/2014/main" id="{8AEF2488-1215-A743-95B2-A8F76BD406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09397" y="8678050"/>
            <a:ext cx="11885619" cy="5276148"/>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F3720A98-92AD-9E40-BCAF-BF1B03E17FAF}"/>
              </a:ext>
            </a:extLst>
          </p:cNvPr>
          <p:cNvSpPr/>
          <p:nvPr/>
        </p:nvSpPr>
        <p:spPr>
          <a:xfrm>
            <a:off x="30038300" y="14018716"/>
            <a:ext cx="13144882" cy="1938992"/>
          </a:xfrm>
          <a:prstGeom prst="rect">
            <a:avLst/>
          </a:prstGeom>
        </p:spPr>
        <p:txBody>
          <a:bodyPr wrap="square">
            <a:spAutoFit/>
          </a:bodyPr>
          <a:lstStyle/>
          <a:p>
            <a:r>
              <a:rPr lang="en-US" sz="2400" b="1" dirty="0">
                <a:latin typeface="Helvetica Neue" panose="02000503000000020004" pitchFamily="2" charset="0"/>
                <a:ea typeface="Helvetica Neue" panose="02000503000000020004" pitchFamily="2" charset="0"/>
                <a:cs typeface="Helvetica Neue" panose="02000503000000020004" pitchFamily="2" charset="0"/>
              </a:rPr>
              <a:t>Figure 6:</a:t>
            </a:r>
            <a:r>
              <a:rPr lang="en-US" sz="2400" dirty="0">
                <a:latin typeface="Helvetica Neue" panose="02000503000000020004" pitchFamily="2" charset="0"/>
                <a:ea typeface="Helvetica Neue" panose="02000503000000020004" pitchFamily="2" charset="0"/>
                <a:cs typeface="Helvetica Neue" panose="02000503000000020004" pitchFamily="2" charset="0"/>
              </a:rPr>
              <a:t> Intermediates in the urate-to-allantoin pathway and their respective peaks collected by ESI-TOF in negative-ion mode. The peaks for allantoin and 5-hydroxyisourate were obtained from a 27 µM urate solution mixed with 40 µL of F182Y recombinant UOX in ammonium bicarbonate buffer, time of collection after mixture: 4 minutes. The urate monoanion peak was obtained from a blank of 27 µM urate solution in ammonium bicarbonate. </a:t>
            </a:r>
          </a:p>
        </p:txBody>
      </p:sp>
      <p:sp>
        <p:nvSpPr>
          <p:cNvPr id="82" name="Rectangle 81">
            <a:extLst>
              <a:ext uri="{FF2B5EF4-FFF2-40B4-BE49-F238E27FC236}">
                <a16:creationId xmlns:a16="http://schemas.microsoft.com/office/drawing/2014/main" id="{29629BCF-5B5F-D24F-909F-693B4F8C0E3C}"/>
              </a:ext>
            </a:extLst>
          </p:cNvPr>
          <p:cNvSpPr/>
          <p:nvPr/>
        </p:nvSpPr>
        <p:spPr>
          <a:xfrm>
            <a:off x="29978499" y="22845667"/>
            <a:ext cx="13203980" cy="5693866"/>
          </a:xfrm>
          <a:prstGeom prst="rect">
            <a:avLst/>
          </a:prstGeom>
        </p:spPr>
        <p:txBody>
          <a:bodyPr wrap="square">
            <a:spAutoFit/>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Verification of single point mutations in urate oxidase, as well as the identification of intermediates in said enzyme-catalyzed reaction can be accomplished via the utilization of two mild-ionization spectrometry techniques. For the identification of our point mutation, MALDI-TOF spectrometry was used to compare the tryptic digest of the wild-type and F182Y variants of urate oxidase. This experiment yielded more conclusive evidence to support the presence of the F182Y mutation than our intact ESI-TOF spectrometry experiment. For identification of the reaction intermediates of the urate-to-allantoin pathway, collection of negative-ion mode spectra allowed for the determination of a singular intermediate, 5-hydroxyisourate. Though this is not the only expected intermediate, simple modifications to the acquisition time and/or the addition of a reducing agent such as DTT could potentially allow for the identification and confirmation of a handful of short-lived intermediates. </a:t>
            </a:r>
          </a:p>
        </p:txBody>
      </p:sp>
      <p:pic>
        <p:nvPicPr>
          <p:cNvPr id="1042" name="Picture 18">
            <a:extLst>
              <a:ext uri="{FF2B5EF4-FFF2-40B4-BE49-F238E27FC236}">
                <a16:creationId xmlns:a16="http://schemas.microsoft.com/office/drawing/2014/main" id="{0110D710-6958-7044-AAFB-70BBFD03323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10197" y="16097723"/>
            <a:ext cx="9682167" cy="4360079"/>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a:extLst>
              <a:ext uri="{FF2B5EF4-FFF2-40B4-BE49-F238E27FC236}">
                <a16:creationId xmlns:a16="http://schemas.microsoft.com/office/drawing/2014/main" id="{F6A9FBA1-391B-E344-B937-4E2D55B05FB5}"/>
              </a:ext>
            </a:extLst>
          </p:cNvPr>
          <p:cNvSpPr/>
          <p:nvPr/>
        </p:nvSpPr>
        <p:spPr>
          <a:xfrm>
            <a:off x="30038299" y="20426078"/>
            <a:ext cx="13205267" cy="1200329"/>
          </a:xfrm>
          <a:prstGeom prst="rect">
            <a:avLst/>
          </a:prstGeom>
        </p:spPr>
        <p:txBody>
          <a:bodyPr wrap="square">
            <a:spAutoFit/>
          </a:bodyPr>
          <a:lstStyle/>
          <a:p>
            <a:r>
              <a:rPr lang="en-US" sz="2400" b="1" dirty="0">
                <a:latin typeface="Helvetica Neue" panose="02000503000000020004" pitchFamily="2" charset="0"/>
                <a:ea typeface="Helvetica Neue" panose="02000503000000020004" pitchFamily="2" charset="0"/>
                <a:cs typeface="Helvetica Neue" panose="02000503000000020004" pitchFamily="2" charset="0"/>
              </a:rPr>
              <a:t>Figure 7: </a:t>
            </a:r>
            <a:r>
              <a:rPr lang="en-US" sz="2400" dirty="0">
                <a:latin typeface="Helvetica Neue" panose="02000503000000020004" pitchFamily="2" charset="0"/>
                <a:ea typeface="Helvetica Neue" panose="02000503000000020004" pitchFamily="2" charset="0"/>
                <a:cs typeface="Helvetica Neue" panose="02000503000000020004" pitchFamily="2" charset="0"/>
              </a:rPr>
              <a:t>(A) Urate-to-allantoin pathway deduced from ESI-TOF spectral analysis. (B) Proposed pathway for urate-to-allantoin pathway, modified from the schematics proposed previously by Kahn and Tipton (1998) and Sarma, Serfozo, Kahn, and Tipton (1999).</a:t>
            </a:r>
            <a:r>
              <a:rPr lang="en-US" sz="2400" baseline="30000" dirty="0">
                <a:latin typeface="Helvetica Neue" panose="02000503000000020004" pitchFamily="2" charset="0"/>
                <a:ea typeface="Helvetica Neue" panose="02000503000000020004" pitchFamily="2" charset="0"/>
                <a:cs typeface="Helvetica Neue" panose="02000503000000020004" pitchFamily="2" charset="0"/>
              </a:rPr>
              <a:t>2,3</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86" name="Picture 10">
            <a:extLst>
              <a:ext uri="{FF2B5EF4-FFF2-40B4-BE49-F238E27FC236}">
                <a16:creationId xmlns:a16="http://schemas.microsoft.com/office/drawing/2014/main" id="{D1728F05-FB41-044C-8E63-35DD7035380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094369" y="7945261"/>
            <a:ext cx="13649700" cy="2690566"/>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a:extLst>
              <a:ext uri="{FF2B5EF4-FFF2-40B4-BE49-F238E27FC236}">
                <a16:creationId xmlns:a16="http://schemas.microsoft.com/office/drawing/2014/main" id="{91C6EBEB-C519-4141-8F62-2D1503414134}"/>
              </a:ext>
            </a:extLst>
          </p:cNvPr>
          <p:cNvSpPr/>
          <p:nvPr/>
        </p:nvSpPr>
        <p:spPr>
          <a:xfrm>
            <a:off x="15093295" y="10826246"/>
            <a:ext cx="13717734" cy="954107"/>
          </a:xfrm>
          <a:prstGeom prst="rect">
            <a:avLst/>
          </a:prstGeom>
        </p:spPr>
        <p:txBody>
          <a:bodyPr wrap="square">
            <a:spAutoFit/>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This graphic simplifies the three experiments we performed into a flow chart. Black lines: Experiment 1, Blue lines: Experiment 2, Red lines: Experiment 3. </a:t>
            </a:r>
          </a:p>
        </p:txBody>
      </p:sp>
      <p:grpSp>
        <p:nvGrpSpPr>
          <p:cNvPr id="16" name="Group 15">
            <a:extLst>
              <a:ext uri="{FF2B5EF4-FFF2-40B4-BE49-F238E27FC236}">
                <a16:creationId xmlns:a16="http://schemas.microsoft.com/office/drawing/2014/main" id="{916ECE90-343F-7D49-9B71-3E79271DB35D}"/>
              </a:ext>
            </a:extLst>
          </p:cNvPr>
          <p:cNvGrpSpPr/>
          <p:nvPr/>
        </p:nvGrpSpPr>
        <p:grpSpPr>
          <a:xfrm>
            <a:off x="694019" y="24537794"/>
            <a:ext cx="13250488" cy="2715444"/>
            <a:chOff x="694019" y="24902788"/>
            <a:chExt cx="14153595" cy="2935038"/>
          </a:xfrm>
        </p:grpSpPr>
        <p:pic>
          <p:nvPicPr>
            <p:cNvPr id="109" name="Content Placeholder 5" descr="Diagram&#10;&#10;Description automatically generated">
              <a:extLst>
                <a:ext uri="{FF2B5EF4-FFF2-40B4-BE49-F238E27FC236}">
                  <a16:creationId xmlns:a16="http://schemas.microsoft.com/office/drawing/2014/main" id="{355957DD-138D-8948-AE84-BDF7B7408D97}"/>
                </a:ext>
              </a:extLst>
            </p:cNvPr>
            <p:cNvPicPr>
              <a:picLocks noChangeAspect="1"/>
            </p:cNvPicPr>
            <p:nvPr/>
          </p:nvPicPr>
          <p:blipFill rotWithShape="1">
            <a:blip r:embed="rId14"/>
            <a:srcRect l="3044" r="54492"/>
            <a:stretch/>
          </p:blipFill>
          <p:spPr>
            <a:xfrm>
              <a:off x="1071463" y="24902788"/>
              <a:ext cx="4465320" cy="2935038"/>
            </a:xfrm>
            <a:prstGeom prst="rect">
              <a:avLst/>
            </a:prstGeom>
          </p:spPr>
        </p:pic>
        <p:sp>
          <p:nvSpPr>
            <p:cNvPr id="110" name="TextBox 109">
              <a:extLst>
                <a:ext uri="{FF2B5EF4-FFF2-40B4-BE49-F238E27FC236}">
                  <a16:creationId xmlns:a16="http://schemas.microsoft.com/office/drawing/2014/main" id="{D4A20C50-D005-C94B-A7AB-B4B731BECAE9}"/>
                </a:ext>
              </a:extLst>
            </p:cNvPr>
            <p:cNvSpPr txBox="1"/>
            <p:nvPr/>
          </p:nvSpPr>
          <p:spPr>
            <a:xfrm>
              <a:off x="694019" y="24985270"/>
              <a:ext cx="648210" cy="332666"/>
            </a:xfrm>
            <a:prstGeom prst="rect">
              <a:avLst/>
            </a:prstGeom>
            <a:no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(A)</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11" name="Group 110">
              <a:extLst>
                <a:ext uri="{FF2B5EF4-FFF2-40B4-BE49-F238E27FC236}">
                  <a16:creationId xmlns:a16="http://schemas.microsoft.com/office/drawing/2014/main" id="{8FD225F2-8965-4444-B52E-B0E6EA52DA46}"/>
                </a:ext>
              </a:extLst>
            </p:cNvPr>
            <p:cNvGrpSpPr/>
            <p:nvPr/>
          </p:nvGrpSpPr>
          <p:grpSpPr>
            <a:xfrm>
              <a:off x="5856824" y="24988172"/>
              <a:ext cx="5044441" cy="2764269"/>
              <a:chOff x="5227319" y="79888"/>
              <a:chExt cx="5044441" cy="2764269"/>
            </a:xfrm>
          </p:grpSpPr>
          <p:pic>
            <p:nvPicPr>
              <p:cNvPr id="112" name="Content Placeholder 5" descr="Diagram&#10;&#10;Description automatically generated">
                <a:extLst>
                  <a:ext uri="{FF2B5EF4-FFF2-40B4-BE49-F238E27FC236}">
                    <a16:creationId xmlns:a16="http://schemas.microsoft.com/office/drawing/2014/main" id="{9241DD09-05FE-3845-9340-D14299040D15}"/>
                  </a:ext>
                </a:extLst>
              </p:cNvPr>
              <p:cNvPicPr>
                <a:picLocks noChangeAspect="1"/>
              </p:cNvPicPr>
              <p:nvPr/>
            </p:nvPicPr>
            <p:blipFill rotWithShape="1">
              <a:blip r:embed="rId14"/>
              <a:srcRect l="52030" t="14322"/>
              <a:stretch/>
            </p:blipFill>
            <p:spPr>
              <a:xfrm>
                <a:off x="5227319" y="329463"/>
                <a:ext cx="5044441" cy="2514694"/>
              </a:xfrm>
              <a:prstGeom prst="rect">
                <a:avLst/>
              </a:prstGeom>
            </p:spPr>
          </p:pic>
          <p:pic>
            <p:nvPicPr>
              <p:cNvPr id="113" name="Content Placeholder 5" descr="Diagram&#10;&#10;Description automatically generated">
                <a:extLst>
                  <a:ext uri="{FF2B5EF4-FFF2-40B4-BE49-F238E27FC236}">
                    <a16:creationId xmlns:a16="http://schemas.microsoft.com/office/drawing/2014/main" id="{6807C8ED-FE7D-9F4F-A103-434C22B09238}"/>
                  </a:ext>
                </a:extLst>
              </p:cNvPr>
              <p:cNvPicPr>
                <a:picLocks noChangeAspect="1"/>
              </p:cNvPicPr>
              <p:nvPr/>
            </p:nvPicPr>
            <p:blipFill rotWithShape="1">
              <a:blip r:embed="rId14"/>
              <a:srcRect l="66522" r="11304" b="83170"/>
              <a:stretch/>
            </p:blipFill>
            <p:spPr>
              <a:xfrm>
                <a:off x="6889763" y="120138"/>
                <a:ext cx="1976209" cy="418649"/>
              </a:xfrm>
              <a:prstGeom prst="rect">
                <a:avLst/>
              </a:prstGeom>
            </p:spPr>
          </p:pic>
          <p:sp>
            <p:nvSpPr>
              <p:cNvPr id="114" name="TextBox 113">
                <a:extLst>
                  <a:ext uri="{FF2B5EF4-FFF2-40B4-BE49-F238E27FC236}">
                    <a16:creationId xmlns:a16="http://schemas.microsoft.com/office/drawing/2014/main" id="{0EC7510C-2570-A24C-8578-3B06A2858343}"/>
                  </a:ext>
                </a:extLst>
              </p:cNvPr>
              <p:cNvSpPr txBox="1"/>
              <p:nvPr/>
            </p:nvSpPr>
            <p:spPr>
              <a:xfrm>
                <a:off x="5227319" y="79888"/>
                <a:ext cx="648210" cy="332666"/>
              </a:xfrm>
              <a:prstGeom prst="rect">
                <a:avLst/>
              </a:prstGeom>
              <a:no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(B)</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grpSp>
        <p:pic>
          <p:nvPicPr>
            <p:cNvPr id="115" name="Picture 114" descr="Chart&#10;&#10;Description automatically generated">
              <a:extLst>
                <a:ext uri="{FF2B5EF4-FFF2-40B4-BE49-F238E27FC236}">
                  <a16:creationId xmlns:a16="http://schemas.microsoft.com/office/drawing/2014/main" id="{3D233EE6-2A11-8844-B9AF-4DDAD19AD029}"/>
                </a:ext>
              </a:extLst>
            </p:cNvPr>
            <p:cNvPicPr>
              <a:picLocks noChangeAspect="1"/>
            </p:cNvPicPr>
            <p:nvPr/>
          </p:nvPicPr>
          <p:blipFill>
            <a:blip r:embed="rId15"/>
            <a:stretch>
              <a:fillRect/>
            </a:stretch>
          </p:blipFill>
          <p:spPr>
            <a:xfrm>
              <a:off x="10901265" y="24923274"/>
              <a:ext cx="3946349" cy="2838589"/>
            </a:xfrm>
            <a:prstGeom prst="rect">
              <a:avLst/>
            </a:prstGeom>
          </p:spPr>
        </p:pic>
        <p:sp>
          <p:nvSpPr>
            <p:cNvPr id="116" name="TextBox 115">
              <a:extLst>
                <a:ext uri="{FF2B5EF4-FFF2-40B4-BE49-F238E27FC236}">
                  <a16:creationId xmlns:a16="http://schemas.microsoft.com/office/drawing/2014/main" id="{C06DD36C-3F5D-B347-998B-91E8330349BF}"/>
                </a:ext>
              </a:extLst>
            </p:cNvPr>
            <p:cNvSpPr txBox="1"/>
            <p:nvPr/>
          </p:nvSpPr>
          <p:spPr>
            <a:xfrm>
              <a:off x="11018747" y="24950983"/>
              <a:ext cx="634471" cy="330765"/>
            </a:xfrm>
            <a:prstGeom prst="rect">
              <a:avLst/>
            </a:prstGeom>
            <a:no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(C)</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18" name="Rectangle 117">
            <a:extLst>
              <a:ext uri="{FF2B5EF4-FFF2-40B4-BE49-F238E27FC236}">
                <a16:creationId xmlns:a16="http://schemas.microsoft.com/office/drawing/2014/main" id="{67117B79-5B4B-2241-AACE-6115B78CA374}"/>
              </a:ext>
            </a:extLst>
          </p:cNvPr>
          <p:cNvSpPr/>
          <p:nvPr/>
        </p:nvSpPr>
        <p:spPr>
          <a:xfrm>
            <a:off x="730141" y="27288106"/>
            <a:ext cx="13198123" cy="1938992"/>
          </a:xfrm>
          <a:prstGeom prst="rect">
            <a:avLst/>
          </a:prstGeom>
        </p:spPr>
        <p:txBody>
          <a:bodyPr wrap="square">
            <a:spAutoFit/>
          </a:bodyPr>
          <a:lstStyle/>
          <a:p>
            <a:r>
              <a:rPr lang="en-US" sz="2400" b="1" dirty="0">
                <a:latin typeface="Helvetica Neue" panose="02000503000000020004" pitchFamily="2" charset="0"/>
                <a:ea typeface="Helvetica Neue" panose="02000503000000020004" pitchFamily="2" charset="0"/>
                <a:cs typeface="Helvetica Neue" panose="02000503000000020004" pitchFamily="2" charset="0"/>
              </a:rPr>
              <a:t>Figure 2: </a:t>
            </a:r>
            <a:r>
              <a:rPr lang="en-US" sz="2400" dirty="0">
                <a:latin typeface="Helvetica Neue" panose="02000503000000020004" pitchFamily="2" charset="0"/>
                <a:ea typeface="Helvetica Neue" panose="02000503000000020004" pitchFamily="2" charset="0"/>
                <a:cs typeface="Helvetica Neue" panose="02000503000000020004" pitchFamily="2" charset="0"/>
              </a:rPr>
              <a:t>The Electrospray Ionization (ESI) technique, represented by the following processes: (A) The depiction of the electrospray process. (B) The depiction of the solvent-analyte droplets, which are subsequently destabilized due to Coulombic repulsion interactions of charged analyte molecules. Portion (C) depicts the basic process utilized for Matrix-Assisted Laser Desorption/Ionization (MALDI) spectrometry (Credit: Vestling, 2003).</a:t>
            </a:r>
            <a:r>
              <a:rPr lang="en-US" sz="2400" baseline="30000" dirty="0">
                <a:latin typeface="Helvetica Neue" panose="02000503000000020004" pitchFamily="2" charset="0"/>
                <a:ea typeface="Helvetica Neue" panose="02000503000000020004" pitchFamily="2" charset="0"/>
                <a:cs typeface="Helvetica Neue" panose="02000503000000020004" pitchFamily="2" charset="0"/>
              </a:rPr>
              <a:t>2</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0" name="Rectangle 119">
            <a:extLst>
              <a:ext uri="{FF2B5EF4-FFF2-40B4-BE49-F238E27FC236}">
                <a16:creationId xmlns:a16="http://schemas.microsoft.com/office/drawing/2014/main" id="{A3EA3192-370B-5548-BFA5-9A4E5CF65DEE}"/>
              </a:ext>
            </a:extLst>
          </p:cNvPr>
          <p:cNvSpPr/>
          <p:nvPr/>
        </p:nvSpPr>
        <p:spPr>
          <a:xfrm>
            <a:off x="30038299" y="29727278"/>
            <a:ext cx="13122759" cy="2308324"/>
          </a:xfrm>
          <a:prstGeom prst="rect">
            <a:avLst/>
          </a:prstGeom>
        </p:spPr>
        <p:txBody>
          <a:bodyPr wrap="square">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1) Bishop, J.; Kahn, D. K.; Parsons, D. S. Theory Manual: Biophysical and Bioanalytical Laboratory, 112L, Department of Chemistry and Biochemistry University of California, Santa Barbara (2021), 101.</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2) Kahn, K.; Tipton, P. A. Spectroscopic Characterization of Intermediates in the Urate Oxidase Reaction, </a:t>
            </a:r>
            <a:r>
              <a:rPr lang="en-US" sz="1600" i="1" dirty="0">
                <a:latin typeface="Helvetica Neue" panose="02000503000000020004" pitchFamily="2" charset="0"/>
                <a:ea typeface="Helvetica Neue" panose="02000503000000020004" pitchFamily="2" charset="0"/>
                <a:cs typeface="Helvetica Neue" panose="02000503000000020004" pitchFamily="2" charset="0"/>
              </a:rPr>
              <a:t>Biochemistry</a:t>
            </a:r>
            <a:r>
              <a:rPr lang="en-US" sz="1600" dirty="0">
                <a:latin typeface="Helvetica Neue" panose="02000503000000020004" pitchFamily="2" charset="0"/>
                <a:ea typeface="Helvetica Neue" panose="02000503000000020004" pitchFamily="2" charset="0"/>
                <a:cs typeface="Helvetica Neue" panose="02000503000000020004" pitchFamily="2" charset="0"/>
              </a:rPr>
              <a:t> (1998), </a:t>
            </a:r>
            <a:r>
              <a:rPr lang="en-US" sz="1600" b="1" dirty="0">
                <a:latin typeface="Helvetica Neue" panose="02000503000000020004" pitchFamily="2" charset="0"/>
                <a:ea typeface="Helvetica Neue" panose="02000503000000020004" pitchFamily="2" charset="0"/>
                <a:cs typeface="Helvetica Neue" panose="02000503000000020004" pitchFamily="2" charset="0"/>
              </a:rPr>
              <a:t>37</a:t>
            </a:r>
            <a:r>
              <a:rPr lang="en-US" sz="1600" dirty="0">
                <a:latin typeface="Helvetica Neue" panose="02000503000000020004" pitchFamily="2" charset="0"/>
                <a:ea typeface="Helvetica Neue" panose="02000503000000020004" pitchFamily="2" charset="0"/>
                <a:cs typeface="Helvetica Neue" panose="02000503000000020004" pitchFamily="2" charset="0"/>
              </a:rPr>
              <a:t>, 11651–11659.</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3) Sarma, A. D.; Serfozo, P.; Kahn, K.; Tipton, P. A. Identification and Purification of Hydroxyisourate Hydrolase, a Novel Ureide-metabolizing Enzyme *, </a:t>
            </a:r>
            <a:r>
              <a:rPr lang="en-US" sz="1600" i="1" dirty="0">
                <a:latin typeface="Helvetica Neue" panose="02000503000000020004" pitchFamily="2" charset="0"/>
                <a:ea typeface="Helvetica Neue" panose="02000503000000020004" pitchFamily="2" charset="0"/>
                <a:cs typeface="Helvetica Neue" panose="02000503000000020004" pitchFamily="2" charset="0"/>
              </a:rPr>
              <a:t>Journal of Biological Chemistry</a:t>
            </a:r>
            <a:r>
              <a:rPr lang="en-US" sz="1600" dirty="0">
                <a:latin typeface="Helvetica Neue" panose="02000503000000020004" pitchFamily="2" charset="0"/>
                <a:ea typeface="Helvetica Neue" panose="02000503000000020004" pitchFamily="2" charset="0"/>
                <a:cs typeface="Helvetica Neue" panose="02000503000000020004" pitchFamily="2" charset="0"/>
              </a:rPr>
              <a:t> (1999), </a:t>
            </a:r>
            <a:r>
              <a:rPr lang="en-US" sz="1600" b="1" dirty="0">
                <a:latin typeface="Helvetica Neue" panose="02000503000000020004" pitchFamily="2" charset="0"/>
                <a:ea typeface="Helvetica Neue" panose="02000503000000020004" pitchFamily="2" charset="0"/>
                <a:cs typeface="Helvetica Neue" panose="02000503000000020004" pitchFamily="2" charset="0"/>
              </a:rPr>
              <a:t>274</a:t>
            </a:r>
            <a:r>
              <a:rPr lang="en-US" sz="1600" dirty="0">
                <a:latin typeface="Helvetica Neue" panose="02000503000000020004" pitchFamily="2" charset="0"/>
                <a:ea typeface="Helvetica Neue" panose="02000503000000020004" pitchFamily="2" charset="0"/>
                <a:cs typeface="Helvetica Neue" panose="02000503000000020004" pitchFamily="2" charset="0"/>
              </a:rPr>
              <a:t>, 33863–33865.</a:t>
            </a:r>
            <a:br>
              <a:rPr lang="en-US" sz="1600" dirty="0">
                <a:latin typeface="Helvetica Neue" panose="02000503000000020004" pitchFamily="2" charset="0"/>
                <a:ea typeface="Helvetica Neue" panose="02000503000000020004" pitchFamily="2" charset="0"/>
                <a:cs typeface="Helvetica Neue" panose="02000503000000020004" pitchFamily="2" charset="0"/>
              </a:rPr>
            </a:br>
            <a:r>
              <a:rPr lang="en-US" sz="1600" dirty="0">
                <a:latin typeface="Helvetica Neue" panose="02000503000000020004" pitchFamily="2" charset="0"/>
                <a:ea typeface="Helvetica Neue" panose="02000503000000020004" pitchFamily="2" charset="0"/>
                <a:cs typeface="Helvetica Neue" panose="02000503000000020004" pitchFamily="2" charset="0"/>
              </a:rPr>
              <a:t>4) Nayab, A.; Moududee, S. A.; Shi, Y.; Jiang, Y.; Gong, Q. Crystal Structure of Urate Oxidase from Bacillus Subtilis 168, </a:t>
            </a:r>
            <a:r>
              <a:rPr lang="en-US" sz="1600" i="1" dirty="0">
                <a:latin typeface="Helvetica Neue" panose="02000503000000020004" pitchFamily="2" charset="0"/>
                <a:ea typeface="Helvetica Neue" panose="02000503000000020004" pitchFamily="2" charset="0"/>
                <a:cs typeface="Helvetica Neue" panose="02000503000000020004" pitchFamily="2" charset="0"/>
              </a:rPr>
              <a:t>Crystallogr. Rep.</a:t>
            </a:r>
            <a:r>
              <a:rPr lang="en-US" sz="1600" dirty="0">
                <a:latin typeface="Helvetica Neue" panose="02000503000000020004" pitchFamily="2" charset="0"/>
                <a:ea typeface="Helvetica Neue" panose="02000503000000020004" pitchFamily="2" charset="0"/>
                <a:cs typeface="Helvetica Neue" panose="02000503000000020004" pitchFamily="2" charset="0"/>
              </a:rPr>
              <a:t> (2019), </a:t>
            </a:r>
            <a:r>
              <a:rPr lang="en-US" sz="1600" b="1" dirty="0">
                <a:latin typeface="Helvetica Neue" panose="02000503000000020004" pitchFamily="2" charset="0"/>
                <a:ea typeface="Helvetica Neue" panose="02000503000000020004" pitchFamily="2" charset="0"/>
                <a:cs typeface="Helvetica Neue" panose="02000503000000020004" pitchFamily="2" charset="0"/>
              </a:rPr>
              <a:t>64</a:t>
            </a:r>
            <a:r>
              <a:rPr lang="en-US" sz="1600" dirty="0">
                <a:latin typeface="Helvetica Neue" panose="02000503000000020004" pitchFamily="2" charset="0"/>
                <a:ea typeface="Helvetica Neue" panose="02000503000000020004" pitchFamily="2" charset="0"/>
                <a:cs typeface="Helvetica Neue" panose="02000503000000020004" pitchFamily="2" charset="0"/>
              </a:rPr>
              <a:t>, 1126–1133.</a:t>
            </a:r>
            <a:br>
              <a:rPr lang="en-US" sz="1600" dirty="0">
                <a:latin typeface="Helvetica Neue" panose="02000503000000020004" pitchFamily="2" charset="0"/>
                <a:ea typeface="Helvetica Neue" panose="02000503000000020004" pitchFamily="2" charset="0"/>
                <a:cs typeface="Helvetica Neue" panose="02000503000000020004" pitchFamily="2" charset="0"/>
              </a:rPr>
            </a:br>
            <a:r>
              <a:rPr lang="en-US" sz="1600" dirty="0">
                <a:latin typeface="Helvetica Neue" panose="02000503000000020004" pitchFamily="2" charset="0"/>
                <a:ea typeface="Helvetica Neue" panose="02000503000000020004" pitchFamily="2" charset="0"/>
                <a:cs typeface="Helvetica Neue" panose="02000503000000020004" pitchFamily="2" charset="0"/>
              </a:rPr>
              <a:t>5) Vestling, M. M. Using Mass Spectrometry for Proteins, </a:t>
            </a:r>
            <a:r>
              <a:rPr lang="en-US" sz="1600" i="1" dirty="0">
                <a:latin typeface="Helvetica Neue" panose="02000503000000020004" pitchFamily="2" charset="0"/>
                <a:ea typeface="Helvetica Neue" panose="02000503000000020004" pitchFamily="2" charset="0"/>
                <a:cs typeface="Helvetica Neue" panose="02000503000000020004" pitchFamily="2" charset="0"/>
              </a:rPr>
              <a:t>J. Chem. Educ.</a:t>
            </a:r>
            <a:r>
              <a:rPr lang="en-US" sz="1600" dirty="0">
                <a:latin typeface="Helvetica Neue" panose="02000503000000020004" pitchFamily="2" charset="0"/>
                <a:ea typeface="Helvetica Neue" panose="02000503000000020004" pitchFamily="2" charset="0"/>
                <a:cs typeface="Helvetica Neue" panose="02000503000000020004" pitchFamily="2" charset="0"/>
              </a:rPr>
              <a:t> (2003), </a:t>
            </a:r>
            <a:r>
              <a:rPr lang="en-US" sz="1600" b="1" dirty="0">
                <a:latin typeface="Helvetica Neue" panose="02000503000000020004" pitchFamily="2" charset="0"/>
                <a:ea typeface="Helvetica Neue" panose="02000503000000020004" pitchFamily="2" charset="0"/>
                <a:cs typeface="Helvetica Neue" panose="02000503000000020004" pitchFamily="2" charset="0"/>
              </a:rPr>
              <a:t>80</a:t>
            </a:r>
            <a:r>
              <a:rPr lang="en-US" sz="1600" dirty="0">
                <a:latin typeface="Helvetica Neue" panose="02000503000000020004" pitchFamily="2" charset="0"/>
                <a:ea typeface="Helvetica Neue" panose="02000503000000020004" pitchFamily="2" charset="0"/>
                <a:cs typeface="Helvetica Neue" panose="02000503000000020004" pitchFamily="2" charset="0"/>
              </a:rPr>
              <a:t>, 122.</a:t>
            </a:r>
          </a:p>
        </p:txBody>
      </p:sp>
      <p:sp>
        <p:nvSpPr>
          <p:cNvPr id="121" name="Rectangle 120">
            <a:extLst>
              <a:ext uri="{FF2B5EF4-FFF2-40B4-BE49-F238E27FC236}">
                <a16:creationId xmlns:a16="http://schemas.microsoft.com/office/drawing/2014/main" id="{A2AA002D-96EB-F04E-81C6-51980B308CD4}"/>
              </a:ext>
            </a:extLst>
          </p:cNvPr>
          <p:cNvSpPr/>
          <p:nvPr/>
        </p:nvSpPr>
        <p:spPr>
          <a:xfrm>
            <a:off x="694019" y="15289374"/>
            <a:ext cx="12872643" cy="3108543"/>
          </a:xfrm>
          <a:prstGeom prst="rect">
            <a:avLst/>
          </a:prstGeom>
        </p:spPr>
        <p:txBody>
          <a:bodyPr wrap="square">
            <a:spAutoFit/>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Urate oxidase (uricase; EC 1.7.3.3; UOX) is an enzyme that catalyzes the oxidation of urate via the utilization of molecular oxygen. It is directly involved in the purine degradation pathway of both prokaryotes and eukaryotes. Though the role of urate oxidase differs across kingdoms, urate oxidase facilitates the oxidation of uric acid to the metastable product 5-hydroxyisourate and hydrogen peroxide. 5-hydroxyisourate then degrades to allantoin through subsequent hydrolysis and decarboxylation steps.</a:t>
            </a:r>
          </a:p>
        </p:txBody>
      </p:sp>
      <p:sp>
        <p:nvSpPr>
          <p:cNvPr id="122" name="Rectangle 121">
            <a:extLst>
              <a:ext uri="{FF2B5EF4-FFF2-40B4-BE49-F238E27FC236}">
                <a16:creationId xmlns:a16="http://schemas.microsoft.com/office/drawing/2014/main" id="{FA34C58A-DD4E-5C43-AEE1-15D9A165FEE8}"/>
              </a:ext>
            </a:extLst>
          </p:cNvPr>
          <p:cNvSpPr/>
          <p:nvPr/>
        </p:nvSpPr>
        <p:spPr>
          <a:xfrm>
            <a:off x="730141" y="23571215"/>
            <a:ext cx="13107488" cy="954107"/>
          </a:xfrm>
          <a:prstGeom prst="rect">
            <a:avLst/>
          </a:prstGeom>
        </p:spPr>
        <p:txBody>
          <a:bodyPr wrap="square">
            <a:spAutoFit/>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A convenient way to analyze the urate oxidase protein and the urate oxidase reaction is by using mass spectrometry. </a:t>
            </a:r>
          </a:p>
        </p:txBody>
      </p:sp>
      <p:sp>
        <p:nvSpPr>
          <p:cNvPr id="123" name="Rectangle 122">
            <a:extLst>
              <a:ext uri="{FF2B5EF4-FFF2-40B4-BE49-F238E27FC236}">
                <a16:creationId xmlns:a16="http://schemas.microsoft.com/office/drawing/2014/main" id="{1D9A889F-09BB-8B48-9A34-B7C57EB4AEB2}"/>
              </a:ext>
            </a:extLst>
          </p:cNvPr>
          <p:cNvSpPr>
            <a:spLocks noChangeAspect="1"/>
          </p:cNvSpPr>
          <p:nvPr/>
        </p:nvSpPr>
        <p:spPr>
          <a:xfrm>
            <a:off x="662946" y="29350149"/>
            <a:ext cx="13292438" cy="1187322"/>
          </a:xfrm>
          <a:prstGeom prst="rect">
            <a:avLst/>
          </a:prstGeom>
          <a:solidFill>
            <a:srgbClr val="163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Helvetica Neue" panose="02000503000000020004" pitchFamily="2" charset="0"/>
                <a:ea typeface="Helvetica Neue" panose="02000503000000020004" pitchFamily="2" charset="0"/>
                <a:cs typeface="Helvetica Neue" panose="02000503000000020004" pitchFamily="2" charset="0"/>
              </a:rPr>
              <a:t>Goals</a:t>
            </a:r>
          </a:p>
        </p:txBody>
      </p:sp>
      <p:sp>
        <p:nvSpPr>
          <p:cNvPr id="124" name="Rectangle 123">
            <a:extLst>
              <a:ext uri="{FF2B5EF4-FFF2-40B4-BE49-F238E27FC236}">
                <a16:creationId xmlns:a16="http://schemas.microsoft.com/office/drawing/2014/main" id="{40D22410-3936-9A48-90BD-A8B50E9C6B01}"/>
              </a:ext>
            </a:extLst>
          </p:cNvPr>
          <p:cNvSpPr/>
          <p:nvPr/>
        </p:nvSpPr>
        <p:spPr>
          <a:xfrm>
            <a:off x="730141" y="30573556"/>
            <a:ext cx="13107488" cy="1384995"/>
          </a:xfrm>
          <a:prstGeom prst="rect">
            <a:avLst/>
          </a:prstGeom>
        </p:spPr>
        <p:txBody>
          <a:bodyPr wrap="square">
            <a:spAutoFit/>
          </a:bodyPr>
          <a:lstStyle/>
          <a:p>
            <a:r>
              <a:rPr lang="en-US" sz="2800" dirty="0">
                <a:latin typeface="Helvetica Neue" panose="02000503000000020004" pitchFamily="2" charset="0"/>
                <a:ea typeface="Helvetica Neue" panose="02000503000000020004" pitchFamily="2" charset="0"/>
                <a:cs typeface="Helvetica Neue" panose="02000503000000020004" pitchFamily="2" charset="0"/>
              </a:rPr>
              <a:t>The first goal of this project was to identify whether a single point mutation in the urate oxidase enzyme was generated successfully. The second goal was to identify the reaction intermediates of the urate oxidase catalyzed reaction. </a:t>
            </a:r>
          </a:p>
        </p:txBody>
      </p:sp>
    </p:spTree>
    <p:extLst>
      <p:ext uri="{BB962C8B-B14F-4D97-AF65-F5344CB8AC3E}">
        <p14:creationId xmlns:p14="http://schemas.microsoft.com/office/powerpoint/2010/main" val="146479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16999</TotalTime>
  <Words>1148</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daneapalmer@outlook.com</cp:lastModifiedBy>
  <cp:revision>452</cp:revision>
  <cp:lastPrinted>2021-05-28T21:04:26Z</cp:lastPrinted>
  <dcterms:created xsi:type="dcterms:W3CDTF">2016-07-28T15:55:57Z</dcterms:created>
  <dcterms:modified xsi:type="dcterms:W3CDTF">2021-05-28T21:07:36Z</dcterms:modified>
</cp:coreProperties>
</file>