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58" r:id="rId5"/>
    <p:sldId id="259" r:id="rId6"/>
    <p:sldId id="263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9A44-B442-F748-8BC5-28BDBDC1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6FA9-924D-3645-9EF5-CD963947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4140-33C5-164D-B136-7C4A807E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3C22-D7A4-5C4C-B987-C41937CC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2DF-FC3B-2845-9F8F-E22D1902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1912-4CB1-E840-988D-8570FD87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3F13-F8C3-A146-813E-4D1C3E35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7117-1081-2845-86D4-6ACBAADA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6B46-C5D2-0441-A616-AF19DF96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DCA6-07B9-D240-904F-E3A9D01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FDDD8-5AA6-0745-8756-55E3BFE8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2AC0-1C3A-964C-8F1D-AC28F660B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6B4B-9F95-E84D-8B91-EA38194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E864-6994-E34D-9F8F-A32EC5B2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29EC-3CEE-E945-8F6F-7210BE8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0903-314D-1747-B720-B54BFDE3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0156-978E-B94E-B2B3-380BA6C3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D2CE-42A1-6349-BFEC-FF1AC5B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C752-EB2E-4E43-92DA-19C6675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A78E-328F-0944-8DF7-95D998A5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ADD7-219B-794D-AB50-8C9CE122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540C-1CDC-E94B-A216-72B9675E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328B-AFA3-5A45-8978-1DC7E3E4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B1E8-608E-F04A-8855-E7ED5913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4384-AE4A-FC44-A55B-AB7B8C33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3763-2984-8348-B74C-D891FB64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5789-7718-5A4F-80E0-B5A75E893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D174-9AD2-FC40-9578-EFAD09E9A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0A04-96FB-254C-BA03-50B0FE2B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F485-8738-2A48-8E5B-94B613F8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ED00-A19A-4B4C-89A0-C87AA325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3E62-C9CA-F146-9257-47546B3D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9A84-93CD-5542-A652-DEACAE60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FCE5-5FFB-2C4D-A73E-4BA076DD3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F6A54-7E4D-E04D-9B39-A205C914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C101-2428-B34F-90AE-0F49B84C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DBFE-2C0A-614A-A282-DAB7EA8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B6941-A6D2-B849-AD57-D953BEE5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9DA9E-5E2F-754F-A395-0A38900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BCD6-72AC-CE43-979E-30ADC18E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514B-3A14-7947-8796-2BC96B4E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751DD-473B-274F-BA1E-A3652A43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3B4EF-359C-844F-904A-42B4C1CB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EA330-B55C-824E-ADD1-F7875328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E7198-C0FD-E947-A069-DDA30270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3F32-5EE5-1A4A-93B7-B1203877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03A0-F8F4-C048-B26B-C8D94A4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8FBF-764C-5140-A2A9-25D4AE65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E4D86-1BD1-DC43-856B-6FFD56C4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CDB08-0F85-0B49-B029-019D0334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F442-2632-9A47-90FF-09439671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343B-D70C-2B40-BBFA-03C7BD36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971E-B9B1-C24F-A2AC-F466E11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70EF-77E0-5D42-BCFE-506B9CD1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B477-D3CC-704D-BD4F-CE388B5D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A33D-9D06-4548-AE0A-2A5E8BC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A42B-1FF9-204E-9BD7-C82F586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7147-B941-124F-8852-3D90F53A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FC496-EC28-4C4F-A15D-29D71CA6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AA725-3C93-7948-A9C7-D35F73EE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2CC7-9E82-A341-89D1-A20542474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2B68-861D-0949-B0BC-5120B5A415A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48CB-2C06-9949-A8B8-8CDAF78D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F9D0-0039-CD49-A5D8-48BAFA347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949E-5849-804A-B82F-E10FA740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is.astrogeology.usgs.gov/8.2.0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I-USGS/ISIS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FC0-3695-1271-EBCE-7D162C5B7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Ptys 551 - Lab Demo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C679-7419-E0D3-8E31-7189263A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ISIS and Radiometric Processing</a:t>
            </a:r>
          </a:p>
        </p:txBody>
      </p:sp>
    </p:spTree>
    <p:extLst>
      <p:ext uri="{BB962C8B-B14F-4D97-AF65-F5344CB8AC3E}">
        <p14:creationId xmlns:p14="http://schemas.microsoft.com/office/powerpoint/2010/main" val="32984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B01B1-FC70-F54E-BC45-9E8D00BB0C27}"/>
              </a:ext>
            </a:extLst>
          </p:cNvPr>
          <p:cNvSpPr txBox="1"/>
          <p:nvPr/>
        </p:nvSpPr>
        <p:spPr>
          <a:xfrm>
            <a:off x="0" y="961979"/>
            <a:ext cx="121920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a CTX 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mroctx2isis from=N06_064643_1114_XN_68S358W.IMG to=N06_064643_1114_XN_68S358W.lev0.cub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from=N06_064643_1114_XN_68S358W.lev0.cub web=yes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astrogeology.usgs.gov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/ale/v0.9.1/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from=N06_064643_1114_XN_68S358W.lev0.cub to=N06_064643_1114_XN_68S358W.cal.cub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ctxevenodd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from=N06_064643_1114_XN_68S358W.cal.cub to=N06_064643_1114_XN_68S358W.lev1.cub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to make this tractable in our lab session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a radius cube with </a:t>
            </a:r>
            <a:r>
              <a:rPr lang="en-US" dirty="0" err="1">
                <a:cs typeface="Courier New" panose="02070309020205020404" pitchFamily="49" charset="0"/>
              </a:rPr>
              <a:t>fx</a:t>
            </a:r>
            <a:r>
              <a:rPr lang="en-US" dirty="0">
                <a:cs typeface="Courier New" panose="02070309020205020404" pitchFamily="49" charset="0"/>
              </a:rPr>
              <a:t> and clean it up with </a:t>
            </a:r>
            <a:r>
              <a:rPr lang="en-US" dirty="0" err="1">
                <a:cs typeface="Courier New" panose="02070309020205020404" pitchFamily="49" charset="0"/>
              </a:rPr>
              <a:t>demprep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reduce from=N06_064643_1114_XN_68S358W.lev1.cub to=N06_064643_1114_XN_68S358W.lev1.reduced.cub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=2.0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lscale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=2.0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f1=N06_064643_1114_XN_68S358W.lev1.reduced.cub to=N06_064643_1114_XN_68S358W.lev1.reduced.radius.cub equation=</a:t>
            </a:r>
            <a:r>
              <a:rPr lang="en-US" sz="11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"radius(f1)"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Shade the DEM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shadow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shade from=N06_064643_1114_XN_68S358W.lev1.reduced.radius.cub to=N06_064643_1114_XN_68S358W.lev1.reduced.shade.cub azimuth=270.0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pixelresol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=12.0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photomet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also use DEMs instead of Ellipsoids for more accurate results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sophisticated shading with real shadows can be done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requires map-projected cubes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A1DF3-A520-D044-8208-98EA1F179CD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Illuminating Topography</a:t>
            </a:r>
          </a:p>
        </p:txBody>
      </p:sp>
    </p:spTree>
    <p:extLst>
      <p:ext uri="{BB962C8B-B14F-4D97-AF65-F5344CB8AC3E}">
        <p14:creationId xmlns:p14="http://schemas.microsoft.com/office/powerpoint/2010/main" val="37179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6246-57F7-E948-FD1F-024A25A3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42119"/>
          </a:xfrm>
        </p:spPr>
        <p:txBody>
          <a:bodyPr>
            <a:normAutofit fontScale="90000"/>
          </a:bodyPr>
          <a:lstStyle/>
          <a:p>
            <a:r>
              <a:rPr lang="en-US" dirty="0"/>
              <a:t>ISIS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F1A6-2394-32E3-A14D-15F3CC1F8E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801" y="1768937"/>
            <a:ext cx="9614398" cy="5089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4DFF3-6F59-806B-939A-042C412DBD78}"/>
              </a:ext>
            </a:extLst>
          </p:cNvPr>
          <p:cNvSpPr txBox="1"/>
          <p:nvPr/>
        </p:nvSpPr>
        <p:spPr>
          <a:xfrm>
            <a:off x="2000319" y="653542"/>
            <a:ext cx="7599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https://isis.astrogeology.usgs.gov/8.2.0/index.html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https://github.com/DOI-USGS/ISIS3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6246-57F7-E948-FD1F-024A25A3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42119"/>
          </a:xfrm>
        </p:spPr>
        <p:txBody>
          <a:bodyPr>
            <a:normAutofit fontScale="90000"/>
          </a:bodyPr>
          <a:lstStyle/>
          <a:p>
            <a:r>
              <a:rPr lang="en-US" dirty="0"/>
              <a:t>ISIS online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CDB7-DBC2-33FD-6F43-9DC3B8921B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82" y="1314269"/>
            <a:ext cx="4643909" cy="5543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686D8-829B-F84B-DDE7-8C63682406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674" y="0"/>
            <a:ext cx="316595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11E23-BA55-62EB-067F-C564E1D82A78}"/>
              </a:ext>
            </a:extLst>
          </p:cNvPr>
          <p:cNvSpPr txBox="1"/>
          <p:nvPr/>
        </p:nvSpPr>
        <p:spPr>
          <a:xfrm>
            <a:off x="19891" y="627017"/>
            <a:ext cx="785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About 400 programs divided into ‘core’ and ‘mission-specific’ </a:t>
            </a:r>
          </a:p>
        </p:txBody>
      </p:sp>
    </p:spTree>
    <p:extLst>
      <p:ext uri="{BB962C8B-B14F-4D97-AF65-F5344CB8AC3E}">
        <p14:creationId xmlns:p14="http://schemas.microsoft.com/office/powerpoint/2010/main" val="383631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687D5-1189-7041-901E-15F51299CB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8023"/>
            <a:ext cx="12192000" cy="4169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E4DB1-9634-8E47-AB19-FA3D89F46233}"/>
              </a:ext>
            </a:extLst>
          </p:cNvPr>
          <p:cNvSpPr txBox="1"/>
          <p:nvPr/>
        </p:nvSpPr>
        <p:spPr>
          <a:xfrm>
            <a:off x="0" y="172995"/>
            <a:ext cx="5128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data from the Planetary Image Atlas or Pilot</a:t>
            </a:r>
          </a:p>
          <a:p>
            <a:r>
              <a:rPr lang="en-US" dirty="0"/>
              <a:t>Let’s look at Dione!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W1649313601_1.IMG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W1714685178_1.IMG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CEBCF-E58E-9249-99B4-5B93A2D6A313}"/>
              </a:ext>
            </a:extLst>
          </p:cNvPr>
          <p:cNvSpPr txBox="1"/>
          <p:nvPr/>
        </p:nvSpPr>
        <p:spPr>
          <a:xfrm>
            <a:off x="0" y="0"/>
            <a:ext cx="794539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Several steps to run through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Ingest data into ISIS:</a:t>
            </a:r>
          </a:p>
          <a:p>
            <a:r>
              <a:rPr lang="en-US" dirty="0"/>
              <a:t>Usually done with an instrument-specific program.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ciss2isis</a:t>
            </a:r>
            <a:r>
              <a:rPr lang="en-US" dirty="0"/>
              <a:t> in this case.</a:t>
            </a:r>
          </a:p>
          <a:p>
            <a:endParaRPr lang="en-US" dirty="0"/>
          </a:p>
          <a:p>
            <a:r>
              <a:rPr lang="en-US" dirty="0"/>
              <a:t>Inspect cube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qview</a:t>
            </a:r>
            <a:r>
              <a:rPr lang="en-US" dirty="0">
                <a:cs typeface="Courier New" panose="02070309020205020404" pitchFamily="49" charset="0"/>
              </a:rPr>
              <a:t>  (pan/zoom, contrast, shadow measurements, </a:t>
            </a:r>
            <a:r>
              <a:rPr lang="en-US" dirty="0" err="1">
                <a:cs typeface="Courier New" panose="02070309020205020404" pitchFamily="49" charset="0"/>
              </a:rPr>
              <a:t>etc</a:t>
            </a:r>
            <a:r>
              <a:rPr lang="en-US" dirty="0">
                <a:cs typeface="Courier New" panose="02070309020205020404" pitchFamily="49" charset="0"/>
              </a:rPr>
              <a:t>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Inspect cub labels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info with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dirty="0">
                <a:cs typeface="Courier New" panose="02070309020205020404" pitchFamily="49" charset="0"/>
              </a:rPr>
              <a:t>                (uses USGS SPICE web service)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footprintinit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View Footprint locations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</a:t>
            </a:r>
            <a:r>
              <a:rPr lang="en-US" dirty="0" err="1">
                <a:cs typeface="Courier New" panose="02070309020205020404" pitchFamily="49" charset="0"/>
              </a:rPr>
              <a:t>backpanes</a:t>
            </a:r>
            <a:r>
              <a:rPr lang="en-US" dirty="0">
                <a:cs typeface="Courier New" panose="02070309020205020404" pitchFamily="49" charset="0"/>
              </a:rPr>
              <a:t> of useful data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phocube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081D-7AAD-06C5-89C7-E9B55E01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214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methods for Dione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E4C6-5A3E-3000-31FC-00DB84C3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559214"/>
            <a:ext cx="12192000" cy="6298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ciss2isis     from=W1649313601_1.LBL      to=W1649313601_1.lev0.cub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from=W1649313601_1.lev0.cub web=yes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astrogeology.usgs.gov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/ale/v0.9.1/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footprintinit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from=W1649313601_1.lev0.cub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cisscal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from=W1649313601_1.lev0.cub to=W1649313601_1.lev1.cub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phocube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from=W1649313601_1.lev1.cub to=W1649313601_1.lev1.pho.cub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alldns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=yes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ciss2isis     from=W1714685178_1.LBL      to=W1714685178_1.lev0.cub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from=W1714685178_1.lev0.cub web=yes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astrogeology.usgs.gov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/ale/v0.9.1/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footprintinit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from=W1714685178_1.lev0.cub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cisscal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from=W1714685178_1.lev0.cub to=W1714685178_1.lev1.cub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phocube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from=W1714685178_1.lev1.cub to=W1714685178_1.lev1.pho.cub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alldns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=yes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grid    from=W1649313601_1.lev1.cub      to=W1649313601_1.lev1.grid.cub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=30.0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from=W1649313601_1.lev1.grid.cub to=W1649313601_1.lev1.grid.trim.cub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=-45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=45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=260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=360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from=W1649313601_1.lev1.grid.cub to=W1649313601_1.lev1.photrim.cub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maxemission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=45.0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maxphase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=9.0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catlab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from=W1649313601_1.lev1.cub</a:t>
            </a:r>
          </a:p>
          <a:p>
            <a:pPr marL="0" indent="0">
              <a:buNone/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camstats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from=W1649313601_1.lev1.cub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cathist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from=W1649313601_1.lev1.cub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qmos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*.lev1.cub</a:t>
            </a:r>
          </a:p>
          <a:p>
            <a:pPr marL="0" indent="0">
              <a:buNone/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qview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W1714685178_1.*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.cub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7349-EFEC-19C9-EA70-9308562B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mroctx2isis from=B09_013297_1984_XN_18N074W.IMG      to=B09_013297_1984_XN_18N074W.lev0.cub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from=B09_013297_1984_XN_18N074W.lev0.cub web=yes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astrogeology.usgs.gov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/ale/v0.9.1/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from=B09_013297_1984_XN_18N074W.lev0.cub to=B09_013297_1984_XN_18N074W.cal.cub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ctxevenodd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from=B09_013297_1984_XN_18N074W.cal.cub to=B09_013297_1984_XN_18N074W.lev1.lev1.cub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mroctx2isis from=N06_064643_1114_XN_68S358W.IMG      to=N06_064643_1114_XN_68S358W.lev0.cub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from=N06_064643_1114_XN_68S358W.lev0.cub web=yes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astrogeology.usgs.gov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/ale/v0.9.1/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from=N06_064643_1114_XN_68S358W.lev0.cub to=N06_064643_1114_XN_68S358W.cal.cub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ctxevenodd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from=N06_064643_1114_XN_68S358W.cal.cub to=N06_064643_1114_XN_68S358W.lev1.lev1.cub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A1AC97-7789-C2C1-3DD3-1AF8FD2F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214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methods for CTX images</a:t>
            </a:r>
          </a:p>
        </p:txBody>
      </p:sp>
    </p:spTree>
    <p:extLst>
      <p:ext uri="{BB962C8B-B14F-4D97-AF65-F5344CB8AC3E}">
        <p14:creationId xmlns:p14="http://schemas.microsoft.com/office/powerpoint/2010/main" val="14433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43FC6-A0AE-AF4A-9148-71762A6993C0}"/>
              </a:ext>
            </a:extLst>
          </p:cNvPr>
          <p:cNvSpPr txBox="1"/>
          <p:nvPr/>
        </p:nvSpPr>
        <p:spPr>
          <a:xfrm>
            <a:off x="0" y="0"/>
            <a:ext cx="1219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Radiometric Cal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 done with an instrument-specific program.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cisscal</a:t>
            </a:r>
            <a:r>
              <a:rPr lang="en-US" dirty="0"/>
              <a:t> in the Dione Case.</a:t>
            </a:r>
          </a:p>
          <a:p>
            <a:endParaRPr lang="en-US" dirty="0"/>
          </a:p>
          <a:p>
            <a:r>
              <a:rPr lang="en-US" dirty="0"/>
              <a:t>Inspect cube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qview</a:t>
            </a:r>
            <a:r>
              <a:rPr lang="en-US" dirty="0">
                <a:cs typeface="Courier New" panose="02070309020205020404" pitchFamily="49" charset="0"/>
              </a:rPr>
              <a:t>  (pan/zoom, contrast, shadow measurements, </a:t>
            </a:r>
            <a:r>
              <a:rPr lang="en-US" dirty="0" err="1">
                <a:cs typeface="Courier New" panose="02070309020205020404" pitchFamily="49" charset="0"/>
              </a:rPr>
              <a:t>etc</a:t>
            </a:r>
            <a:r>
              <a:rPr lang="en-US" dirty="0">
                <a:cs typeface="Courier New" panose="02070309020205020404" pitchFamily="49" charset="0"/>
              </a:rPr>
              <a:t>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Inspect history with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cathist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 </a:t>
            </a:r>
            <a:r>
              <a:rPr lang="en-US" dirty="0" err="1">
                <a:cs typeface="Courier New" panose="02070309020205020404" pitchFamily="49" charset="0"/>
              </a:rPr>
              <a:t>lon</a:t>
            </a:r>
            <a:r>
              <a:rPr lang="en-US" dirty="0">
                <a:cs typeface="Courier New" panose="02070309020205020404" pitchFamily="49" charset="0"/>
              </a:rPr>
              <a:t>/lat grid with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Trim cubes with </a:t>
            </a:r>
            <a:r>
              <a:rPr lang="en-US" dirty="0" err="1">
                <a:cs typeface="Courier New" panose="02070309020205020404" pitchFamily="49" charset="0"/>
              </a:rPr>
              <a:t>lon</a:t>
            </a:r>
            <a:r>
              <a:rPr lang="en-US" dirty="0">
                <a:cs typeface="Courier New" panose="02070309020205020404" pitchFamily="49" charset="0"/>
              </a:rPr>
              <a:t>/lat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camtrim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or with </a:t>
            </a:r>
            <a:r>
              <a:rPr lang="en-US" dirty="0" err="1">
                <a:cs typeface="Courier New" panose="02070309020205020404" pitchFamily="49" charset="0"/>
              </a:rPr>
              <a:t>inc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emm</a:t>
            </a:r>
            <a:r>
              <a:rPr lang="en-US" dirty="0">
                <a:cs typeface="Courier New" panose="02070309020205020404" pitchFamily="49" charset="0"/>
              </a:rPr>
              <a:t>/phase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photrim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Try a more obvious example with CTX data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lvl="4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mroctx2isis</a:t>
            </a:r>
          </a:p>
          <a:p>
            <a:pPr lvl="4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ctxcal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ctxevenodd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D0A07-9500-E5AE-9CE5-4EB2F4F046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806" y="2313341"/>
            <a:ext cx="7868194" cy="454466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96347221-2ABA-F380-561F-90CADC73BE73}"/>
              </a:ext>
            </a:extLst>
          </p:cNvPr>
          <p:cNvSpPr/>
          <p:nvPr/>
        </p:nvSpPr>
        <p:spPr>
          <a:xfrm>
            <a:off x="3735977" y="4506686"/>
            <a:ext cx="444137" cy="121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B01B1-FC70-F54E-BC45-9E8D00BB0C27}"/>
              </a:ext>
            </a:extLst>
          </p:cNvPr>
          <p:cNvSpPr txBox="1"/>
          <p:nvPr/>
        </p:nvSpPr>
        <p:spPr>
          <a:xfrm>
            <a:off x="0" y="844826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a cos(</a:t>
            </a:r>
            <a:r>
              <a:rPr lang="en-US" sz="1400" dirty="0" err="1"/>
              <a:t>i</a:t>
            </a:r>
            <a:r>
              <a:rPr lang="en-US" sz="1400" dirty="0"/>
              <a:t>) correction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from=W1714685178_1.lev1.cub to=W1714685178_1.lev1_COSI.cub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Do some math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cs typeface="Courier New" panose="02070309020205020404" pitchFamily="49" charset="0"/>
              </a:rPr>
              <a:t>   e.g. </a:t>
            </a:r>
            <a:r>
              <a:rPr lang="en-US" sz="1400" dirty="0" err="1">
                <a:cs typeface="Courier New" panose="02070309020205020404" pitchFamily="49" charset="0"/>
              </a:rPr>
              <a:t>Lommel-Seeliger</a:t>
            </a:r>
            <a:r>
              <a:rPr lang="en-US" sz="1400" dirty="0">
                <a:cs typeface="Courier New" panose="02070309020205020404" pitchFamily="49" charset="0"/>
              </a:rPr>
              <a:t> geometry correction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f1=W1714685178_1.lev1.cub to=W1714685178_1.lev1_LS.cub equation=”4.0*f1/cos(rads(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(f1))) * (cos(rads(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(f1))) + cos(rads(ema(f1))))"</a:t>
            </a:r>
          </a:p>
          <a:p>
            <a:endParaRPr lang="en-US" sz="1400" dirty="0"/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W1714685178_1.lev1_LS.cub W1714685178_1.lev1_COSI.cub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 try something more complicated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photomet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photomet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from=W1714685178_1.lev1.cub  to=W1714685178_1.lev1.mn.cub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maxemission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=88.0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minnaert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k=0.5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=albedo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=90 thresh=30 albedo=1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W1714685178_1.lev1_LS.cub W1714685178_1.lev1_COSI.cub W1714685178_1.lev1.mn.cub </a:t>
            </a:r>
            <a:endParaRPr lang="en-US" sz="1400" dirty="0"/>
          </a:p>
          <a:p>
            <a:endParaRPr lang="en-US" sz="1400" dirty="0"/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A1DF3-A520-D044-8208-98EA1F179CD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Photometry</a:t>
            </a:r>
          </a:p>
        </p:txBody>
      </p:sp>
    </p:spTree>
    <p:extLst>
      <p:ext uri="{BB962C8B-B14F-4D97-AF65-F5344CB8AC3E}">
        <p14:creationId xmlns:p14="http://schemas.microsoft.com/office/powerpoint/2010/main" val="395937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1155</Words>
  <Application>Microsoft Macintosh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Ptys 551 - Lab Demo 3</vt:lpstr>
      <vt:lpstr>ISIS online</vt:lpstr>
      <vt:lpstr>ISIS online</vt:lpstr>
      <vt:lpstr>PowerPoint Presentation</vt:lpstr>
      <vt:lpstr>PowerPoint Presentation</vt:lpstr>
      <vt:lpstr>Command line methods for Dione images</vt:lpstr>
      <vt:lpstr>Command line methods for CTX 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Byrne, Shane - (sbyrne)</dc:creator>
  <cp:lastModifiedBy>Byrne, Shane - (sbyrne)</cp:lastModifiedBy>
  <cp:revision>36</cp:revision>
  <dcterms:created xsi:type="dcterms:W3CDTF">2021-02-25T22:31:36Z</dcterms:created>
  <dcterms:modified xsi:type="dcterms:W3CDTF">2024-09-13T17:48:03Z</dcterms:modified>
</cp:coreProperties>
</file>