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5" r:id="rId4"/>
    <p:sldId id="29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embeddedFontLst>
    <p:embeddedFont>
      <p:font typeface="Courier" panose="02070309020205020404" pitchFamily="49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shOUjosj7ZsfQx8c8Dq57wwu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5C7C51-D125-45C9-A06B-FDD883C99817}">
  <a:tblStyle styleId="{585C7C51-D125-45C9-A06B-FDD883C99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>
      <p:cViewPr varScale="1">
        <p:scale>
          <a:sx n="112" d="100"/>
          <a:sy n="112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E449C094-A83F-0828-49A6-D7DD7033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>
            <a:extLst>
              <a:ext uri="{FF2B5EF4-FFF2-40B4-BE49-F238E27FC236}">
                <a16:creationId xmlns:a16="http://schemas.microsoft.com/office/drawing/2014/main" id="{CC290B09-F38C-CD6F-AB93-BE8D0FB4D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:notes">
            <a:extLst>
              <a:ext uri="{FF2B5EF4-FFF2-40B4-BE49-F238E27FC236}">
                <a16:creationId xmlns:a16="http://schemas.microsoft.com/office/drawing/2014/main" id="{6E633999-59A2-4402-0968-164054D63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340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reopipeline.readthedocs.io/en/latest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ode.rsl.wustl.edu/mars/datapointsearch.asp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ds-imaging.jpl.nasa.gov/data/mro/mars_reconnaissance_orbiter/ctx/mrox_2469/data/F21_044073_1653_XN_14S037W.IMG" TargetMode="External"/><Relationship Id="rId2" Type="http://schemas.openxmlformats.org/officeDocument/2006/relationships/hyperlink" Target="http://pds-imaging.jpl.nasa.gov/data/mro/mars_reconnaissance_orbiter/ctx/mrox_2475/data/F22_044218_1653_XN_14S037W.IM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ahirise.org/PDS/DTM/ESP/ORB_039300_039399/ESP_039326_1650_ESP_039181_1650/DTEED_039326_1650_039181_1650_A01.IM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96B6B-F776-1F39-74B5-8BA0FEFF6E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0660"/>
            <a:ext cx="12192000" cy="5467340"/>
          </a:xfrm>
          <a:prstGeom prst="rect">
            <a:avLst/>
          </a:prstGeom>
        </p:spPr>
      </p:pic>
      <p:sp>
        <p:nvSpPr>
          <p:cNvPr id="93" name="Google Shape;93;p1"/>
          <p:cNvSpPr txBox="1"/>
          <p:nvPr/>
        </p:nvSpPr>
        <p:spPr>
          <a:xfrm>
            <a:off x="0" y="-29178"/>
            <a:ext cx="121920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Ptys 551 – Lab 6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Stereogrammetry with Ames Stereo Pipeline</a:t>
            </a:r>
            <a:endParaRPr sz="1100"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422472" y="1730746"/>
            <a:ext cx="576952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F21_044073_1653_XN_14S037W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F22_044218_1653_XN_14S037W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jigsaw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0" y="1651457"/>
            <a:ext cx="12192000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jigsaw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update=no twist=no radius=yes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control_pointreg_edit.net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control_ba.net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model1=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huber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file_prefix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="jig_"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maxits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=200 sigma0=1.0e-4 </a:t>
            </a:r>
            <a:endParaRPr dirty="0"/>
          </a:p>
        </p:txBody>
      </p:sp>
      <p:sp>
        <p:nvSpPr>
          <p:cNvPr id="224" name="Google Shape;224;p17"/>
          <p:cNvSpPr/>
          <p:nvPr/>
        </p:nvSpPr>
        <p:spPr>
          <a:xfrm>
            <a:off x="3323492" y="1647061"/>
            <a:ext cx="1608992" cy="404446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0" y="972196"/>
            <a:ext cx="73767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first run jigsaw as a dry-run i.e. no change to the image cubes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3796461" y="1352518"/>
            <a:ext cx="663053" cy="2725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633" y="3503789"/>
            <a:ext cx="7772400" cy="3213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0" y="2533826"/>
            <a:ext cx="114563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check the residuals for all the points in the jigsaw solution to see if there are any problematic ones…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</a:t>
            </a:r>
            <a:r>
              <a:rPr lang="en-US" sz="18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jig__bundleout_points.csv </a:t>
            </a:r>
            <a:r>
              <a:rPr lang="en-US" sz="1800" b="0" i="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sort by the Residual RMS (column 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2788275" y="3657600"/>
            <a:ext cx="663053" cy="42203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2788275" y="3206534"/>
            <a:ext cx="663053" cy="29725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Pre-processing – Check the Control network with Qnet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0" y="859886"/>
            <a:ext cx="819912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qnet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-&gt; Open control network and cube 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control_pointreg_edit.net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first control point listed in the ‘Control Network Navigator’ window. Click the ‘View Cube(s)’ button.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any of the points on the image display to open the Qnet tool.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Qnet tool you can delete or modify points, blink-compare them etc…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networks are huge... The global MDIS mosaic control net has 12.5 million points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6561" y="1036320"/>
            <a:ext cx="3635439" cy="533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706" y="3077266"/>
            <a:ext cx="4807566" cy="182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28309"/>
            <a:ext cx="3351986" cy="23268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/>
          <p:nvPr/>
        </p:nvSpPr>
        <p:spPr>
          <a:xfrm rot="-5400000">
            <a:off x="7498148" y="5079867"/>
            <a:ext cx="526773" cy="148454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" y="2628900"/>
            <a:ext cx="8396654" cy="2697814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705552" y="2083402"/>
            <a:ext cx="492776" cy="513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jigsaw (if using bundle adjustment)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1" y="2312377"/>
            <a:ext cx="12192000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jigsaw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update=yes twist=no radius=yes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=control_pointreg_edit2.net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control_ba.net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model1=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huber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file_prefix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="jig2_"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maxits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=200 sigma0=1.0e-4 </a:t>
            </a:r>
            <a:endParaRPr dirty="0"/>
          </a:p>
        </p:txBody>
      </p:sp>
      <p:sp>
        <p:nvSpPr>
          <p:cNvPr id="249" name="Google Shape;249;p19"/>
          <p:cNvSpPr/>
          <p:nvPr/>
        </p:nvSpPr>
        <p:spPr>
          <a:xfrm>
            <a:off x="7666893" y="2312377"/>
            <a:ext cx="4343400" cy="404446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8159262" y="1470327"/>
            <a:ext cx="37543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updated anything in qnet, then use that new network here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9509647" y="2039815"/>
            <a:ext cx="663053" cy="2725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3411416" y="2297079"/>
            <a:ext cx="1494692" cy="404446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3315465" y="1334238"/>
            <a:ext cx="20328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real this time…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907132" y="2024517"/>
            <a:ext cx="663053" cy="2725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" y="3905419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adjustment can give weird results in some cases… before proceeding to the stereo step it’s worth checking the map cubes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Oftentimes a denser point network can resolve issues   (brute force still has its place I guess)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map projection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0" y="773853"/>
            <a:ext cx="1125415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projection in ISIS uses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(note: ASP also has its own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mapproject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bundleadjust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 that we’re skipping over here)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helps to trim the images to have the same range and for them to have the same map-projected resolution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ISIS program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camrange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report the min/max lon/lat , that can be used to trip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the worst of the two input resolutions for the map projection is best 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camrange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report resolutions too)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…but… ASP provides a handy tool to figure out the trimming and resolution for you and automatically call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0" y="3183970"/>
            <a:ext cx="12192000" cy="3385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cam2map4stereo.py -r 6 F21_044073_1653_XN_14S037W.lev1.cub F22_044218_1653_XN_14S037W.lev1.cub</a:t>
            </a:r>
            <a:endParaRPr dirty="0"/>
          </a:p>
        </p:txBody>
      </p:sp>
      <p:sp>
        <p:nvSpPr>
          <p:cNvPr id="263" name="Google Shape;263;p20"/>
          <p:cNvSpPr txBox="1"/>
          <p:nvPr/>
        </p:nvSpPr>
        <p:spPr>
          <a:xfrm>
            <a:off x="0" y="3980446"/>
            <a:ext cx="8865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	We’re being a bit lazy and letting ISIS chose its default map projection of sinusoidal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above is equivalent to the mess below…</a:t>
            </a:r>
            <a:endParaRPr dirty="0"/>
          </a:p>
        </p:txBody>
      </p:sp>
      <p:sp>
        <p:nvSpPr>
          <p:cNvPr id="264" name="Google Shape;264;p20"/>
          <p:cNvSpPr txBox="1"/>
          <p:nvPr/>
        </p:nvSpPr>
        <p:spPr>
          <a:xfrm>
            <a:off x="0" y="4919008"/>
            <a:ext cx="12192000" cy="193899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camrange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from=F21_044073_1653_XN_14S037W.lev1.cub to=/Users/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shane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/Desktop/CTX_TEST/FF_BA/camrange5a7pe1yc.txt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camrange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from=F22_044218_1653_XN_14S037W.lev1.cub to=/Users/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shane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/Desktop/CTX_TEST/FF_BA/camrangevurhis9e.txt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 A lot of manual copying and pasting ****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 from=F21_044073_1653_XN_14S037W.lev1.cub to=F21_044073_1653_XN_14S037W.lev1.map.cub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pixres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=MPP resolution=6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defaultrange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=MAP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=-15.757918811984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=-14.152004194745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=322.01922770159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=322.46938740363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 from=F22_044218_1653_XN_14S037W.lev1.cub to=F22_044218_1653_XN_14S037W.lev1.map.cub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pixres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=MPP resolution=6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defaultrange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=MAP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=-15.757918811984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=-14.152004194745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=322.01922770159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=322.46938740363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ASP method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449" y="37795"/>
            <a:ext cx="5976551" cy="661014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/>
        </p:nvSpPr>
        <p:spPr>
          <a:xfrm>
            <a:off x="316171" y="1074509"/>
            <a:ext cx="514041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Radiometric cleanup and adding SPICE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Adjustment (optional, but better)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projection (optional, but better)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 step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Disparity calculations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Triangulation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 production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from pointcloud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holes (optional, but better)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Stereo step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0" y="1069821"/>
            <a:ext cx="12192000" cy="5847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parallel_stereo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stereo.map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F21_044073_1653_XN_14S037W.map.cub F22_044218_1653_XN_14S037W.map.cub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0" y="715482"/>
            <a:ext cx="5714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the stereo process is the easy (albeit lengthy) part!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0" y="2542246"/>
            <a:ext cx="52459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stereo.map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alignment method (epipolar vs mapprojected)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we’ll use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alignment-method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subpixel refinement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we’ll use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subpixel-mode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i.e. the fast parabolic matching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715" y="1654596"/>
            <a:ext cx="5495115" cy="515591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 rot="-5400000">
            <a:off x="4850641" y="3962618"/>
            <a:ext cx="437599" cy="148454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/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 step – stereo GUI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5751" y="0"/>
            <a:ext cx="6499180" cy="446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184638" y="4860483"/>
            <a:ext cx="11822723" cy="9233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parallel_stereo F21_044073_1653_XN_14S037W.map.cub F22_044218_1653_XN_14S037W.map.cub gui/gui --left-image-crop-win 1369 3530 3216 7496 --right-image-crop-win 1435 3352 3194 7763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0" y="1281877"/>
            <a:ext cx="56007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alternatively select sub-regions and run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parallel_stereo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stereo_gui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0" y="2148805"/>
            <a:ext cx="5600700" cy="12003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stereo_gui F21_044073_1653_XN_14S037W.map.cub F22_044218_1653_XN_14S037W.map.cub gui/gui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95051" y="3716556"/>
            <a:ext cx="56007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cmd/ctrl and the left mouse button to select areas and the run menu to start the stereo run. The equivalent commands will appear in your terminal window.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184638" y="6084277"/>
            <a:ext cx="4273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skip this and just run the whole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ASP method</a:t>
            </a: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449" y="37795"/>
            <a:ext cx="5976551" cy="661014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316171" y="1074509"/>
            <a:ext cx="514041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Radiometric cleanup and adding SPICE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Adjustment (optional, but better)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projection (optional, but better)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 step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Disparity calculations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Triangulation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 production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from pointcloud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holes (optional, but better)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0" y="1055076"/>
            <a:ext cx="92840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Hurrah! We have 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pointcloud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  Not super useful yet, but an achievement nonetheless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let’s get some 2D products to view like a DEM, a triangulation error map, and an orthoimage</a:t>
            </a:r>
            <a:endParaRPr dirty="0"/>
          </a:p>
        </p:txBody>
      </p:sp>
      <p:sp>
        <p:nvSpPr>
          <p:cNvPr id="306" name="Google Shape;306;p25"/>
          <p:cNvSpPr txBox="1"/>
          <p:nvPr/>
        </p:nvSpPr>
        <p:spPr>
          <a:xfrm>
            <a:off x="1" y="2655277"/>
            <a:ext cx="12192000" cy="1323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point2dem --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errorimage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--orthoimage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run_new-L.tif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run_new-PC.tif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hillshade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--azimuth 300 --elevation 20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run_new-HILL.tif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dem_geoid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</a:t>
            </a:r>
            <a:endParaRPr dirty="0"/>
          </a:p>
        </p:txBody>
      </p:sp>
      <p:sp>
        <p:nvSpPr>
          <p:cNvPr id="307" name="Google Shape;307;p25"/>
          <p:cNvSpPr txBox="1"/>
          <p:nvPr/>
        </p:nvSpPr>
        <p:spPr>
          <a:xfrm>
            <a:off x="0" y="4510454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last step changes the DEM values from planetary radii relative to the ellipsoid to planetary radii relative to the aeroid (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topography). It also makes it comparable to the MOLA dataset (which unfortunately uses an ellipsoid of 3396km rather than 3396.19km)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957980" y="2227390"/>
            <a:ext cx="9120298" cy="2585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urier" panose="02070309020205020404" pitchFamily="49" charset="0"/>
              </a:rPr>
              <a:t>ln -s </a:t>
            </a:r>
            <a:r>
              <a:rPr lang="en-US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" panose="02070309020205020404" pitchFamily="49" charset="0"/>
              </a:rPr>
              <a:t>/Users/</a:t>
            </a:r>
            <a:r>
              <a:rPr lang="en-US" sz="1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" panose="02070309020205020404" pitchFamily="49" charset="0"/>
              </a:rPr>
              <a:t>shane</a:t>
            </a:r>
            <a:r>
              <a:rPr lang="en-US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" panose="02070309020205020404" pitchFamily="49" charset="0"/>
              </a:rPr>
              <a:t>/Desktop</a:t>
            </a:r>
            <a:r>
              <a:rPr lang="en-US" sz="1800" dirty="0">
                <a:solidFill>
                  <a:schemeClr val="tx1"/>
                </a:solidFill>
                <a:effectLst/>
                <a:latin typeface="Courier" panose="02070309020205020404" pitchFamily="49" charset="0"/>
              </a:rPr>
              <a:t> Desktop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 panose="02070309020205020404" pitchFamily="49" charset="0"/>
              </a:rPr>
              <a:t>mkdir</a:t>
            </a:r>
            <a:r>
              <a:rPr lang="en-US" sz="1800" dirty="0">
                <a:solidFill>
                  <a:schemeClr val="tx1"/>
                </a:solidFill>
                <a:latin typeface="Courier" panose="02070309020205020404" pitchFamily="49" charset="0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Desktop/GIS</a:t>
            </a:r>
            <a:endParaRPr lang="en-US" sz="1800" dirty="0">
              <a:solidFill>
                <a:schemeClr val="tx1"/>
              </a:solidFill>
              <a:effectLst/>
              <a:latin typeface="Courier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run_new-HILL.tif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run_new-DRG.tif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run_new-IntersectionErr.tif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</p:txBody>
      </p:sp>
      <p:sp>
        <p:nvSpPr>
          <p:cNvPr id="314" name="Google Shape;314;p26"/>
          <p:cNvSpPr txBox="1"/>
          <p:nvPr/>
        </p:nvSpPr>
        <p:spPr>
          <a:xfrm>
            <a:off x="0" y="1273998"/>
            <a:ext cx="90096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some commands to copy files to a folder on the windows desktop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Replace the highlighted text with the path to your Desktop folder</a:t>
            </a:r>
            <a:endParaRPr dirty="0"/>
          </a:p>
        </p:txBody>
      </p:sp>
      <p:sp>
        <p:nvSpPr>
          <p:cNvPr id="315" name="Google Shape;315;p26"/>
          <p:cNvSpPr txBox="1"/>
          <p:nvPr/>
        </p:nvSpPr>
        <p:spPr>
          <a:xfrm>
            <a:off x="0" y="5214711"/>
            <a:ext cx="48912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open up QGIS and take a look at what we got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0" y="1425323"/>
            <a:ext cx="73436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https://stereopipeline.readthedocs.io/en/latest/index.html</a:t>
            </a:r>
            <a:endParaRPr lang="en-US" sz="1600" b="1" u="sng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V3.3 released in August 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V3.4-alpha on website</a:t>
            </a:r>
            <a:endParaRPr sz="1600" b="1" dirty="0">
              <a:solidFill>
                <a:schemeClr val="dk1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-35458" y="3278850"/>
            <a:ext cx="741459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We’ll use Ames Stereo Pipeline (ASP) </a:t>
            </a:r>
            <a:endParaRPr dirty="0"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(and some ISIS, GDAL and QGIS)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Beyer, Ross A., Oleg Alexandrov, and Scott McMichael. 2018.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 Ames Stereo Pipeline: NASA’s open source software for deriving and processing terrain data.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Earth and Space Science, 5. https://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doi.org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/10.1029/2018EA000409.</a:t>
            </a:r>
            <a:endParaRPr dirty="0">
              <a:latin typeface="+mj-lt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0" y="136253"/>
            <a:ext cx="12192000" cy="60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Ames Stereo Pipeline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7008" y="300299"/>
            <a:ext cx="4845541" cy="59571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0" y="1002323"/>
            <a:ext cx="12192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Holes in the DEM come from difficult-to-match areas that are bland, saturated, in deep shadow etc…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not much we can do to fix that, but we can paper it over.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include gridding the DEM at coarser resolution (default is the image resolution) or interpolating over holes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-tr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gridding to specify pixel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--dem-hole-fill-len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interpolating over holes of a given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0" y="3913723"/>
            <a:ext cx="12192000" cy="1569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point2dem --orthoimage-hole-fill-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300 --dem-hole-fill-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300 --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errorimage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--orthoimage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run_new-L.tif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run_new-PC.tif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hillshade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--azimuth 300 --elevation 20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run_new-HILL.tif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dem_geoid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BCA5422E-9885-72E8-EC94-B5B8BEC8E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>
            <a:extLst>
              <a:ext uri="{FF2B5EF4-FFF2-40B4-BE49-F238E27FC236}">
                <a16:creationId xmlns:a16="http://schemas.microsoft.com/office/drawing/2014/main" id="{391CCA84-7BAF-6B9D-7D7D-12E5048FF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13" name="Google Shape;313;p26">
            <a:extLst>
              <a:ext uri="{FF2B5EF4-FFF2-40B4-BE49-F238E27FC236}">
                <a16:creationId xmlns:a16="http://schemas.microsoft.com/office/drawing/2014/main" id="{DB2E8563-6654-FC99-AF33-5DC69F060178}"/>
              </a:ext>
            </a:extLst>
          </p:cNvPr>
          <p:cNvSpPr txBox="1"/>
          <p:nvPr/>
        </p:nvSpPr>
        <p:spPr>
          <a:xfrm>
            <a:off x="1494693" y="1951672"/>
            <a:ext cx="7353295" cy="9232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run_new-HILL.tif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run_new-DRG.tif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</p:txBody>
      </p:sp>
      <p:sp>
        <p:nvSpPr>
          <p:cNvPr id="314" name="Google Shape;314;p26">
            <a:extLst>
              <a:ext uri="{FF2B5EF4-FFF2-40B4-BE49-F238E27FC236}">
                <a16:creationId xmlns:a16="http://schemas.microsoft.com/office/drawing/2014/main" id="{608B4ED2-284E-385A-0FF8-5BC0794FC746}"/>
              </a:ext>
            </a:extLst>
          </p:cNvPr>
          <p:cNvSpPr txBox="1"/>
          <p:nvPr/>
        </p:nvSpPr>
        <p:spPr>
          <a:xfrm>
            <a:off x="0" y="1273998"/>
            <a:ext cx="9009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some commands to copy files from the WSL system to a folder on the windows desktop</a:t>
            </a:r>
            <a:endParaRPr/>
          </a:p>
        </p:txBody>
      </p:sp>
      <p:sp>
        <p:nvSpPr>
          <p:cNvPr id="315" name="Google Shape;315;p26">
            <a:extLst>
              <a:ext uri="{FF2B5EF4-FFF2-40B4-BE49-F238E27FC236}">
                <a16:creationId xmlns:a16="http://schemas.microsoft.com/office/drawing/2014/main" id="{0271C885-CD89-5E01-7D2E-158B9B9F0949}"/>
              </a:ext>
            </a:extLst>
          </p:cNvPr>
          <p:cNvSpPr txBox="1"/>
          <p:nvPr/>
        </p:nvSpPr>
        <p:spPr>
          <a:xfrm>
            <a:off x="0" y="4248729"/>
            <a:ext cx="4891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open up QGIS and take a look at what we got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065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pic>
        <p:nvPicPr>
          <p:cNvPr id="328" name="Google Shape;328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011" y="1404459"/>
            <a:ext cx="3989033" cy="432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/>
        </p:nvSpPr>
        <p:spPr>
          <a:xfrm>
            <a:off x="0" y="751344"/>
            <a:ext cx="6676008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alignment to the MOLA dataset is necessary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ASP tool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pc_align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to achieve this.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a CSV of MOLA points is needed and can be retrieved from here: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https://ode.rsl.wustl.edu/mars/datapointsearch.aspx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0878" y="573405"/>
            <a:ext cx="5381122" cy="58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/>
          <p:nvPr/>
        </p:nvSpPr>
        <p:spPr>
          <a:xfrm>
            <a:off x="6676009" y="5505450"/>
            <a:ext cx="3582416" cy="520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6742684" y="797191"/>
            <a:ext cx="2515616" cy="180313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 rot="1429371">
            <a:off x="4376143" y="907381"/>
            <a:ext cx="771525" cy="440242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0" y="954949"/>
            <a:ext cx="12192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we’ll use </a:t>
            </a:r>
            <a:r>
              <a:rPr lang="en-US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pc_align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fit the ASP DEM to the much sparser MOLA points … but usually the sparse data are fit to the dense data instead, so we’ll actually fit the MOLA points to ASP and then use the inverse transform.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max_displacement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 must be large enough to incorporate the mismatch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transformed point cloud, we’ll grid a new DEM, make a new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hillshade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adjust again to 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Aeroid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0" y="2814222"/>
            <a:ext cx="12192000" cy="12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pc_align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--max-displacement 1000 --csv-format 1:lon,2:lat,5:radius_m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run_new-DEM.tif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PEDR_322E323E_16S13S_csv_table.csv --save-inv-transformed-reference-points -o stereo/run-align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point2dem stereo/run-align-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trans_reference.tif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hillshade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--azimuth 300 --elevation 20 stereo/run-align-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DEM.tif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-o stereo/run-align-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HILL.tif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dem_geoid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stereo/run-align-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DEM.tif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stereo/run-align-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</a:t>
            </a:r>
            <a:endParaRPr dirty="0"/>
          </a:p>
        </p:txBody>
      </p:sp>
      <p:sp>
        <p:nvSpPr>
          <p:cNvPr id="341" name="Google Shape;341;p29"/>
          <p:cNvSpPr txBox="1"/>
          <p:nvPr/>
        </p:nvSpPr>
        <p:spPr>
          <a:xfrm>
            <a:off x="0" y="4648369"/>
            <a:ext cx="8594019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stereo/run-align-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-DEM-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stereo/run-align-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HILL.tif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</p:txBody>
      </p:sp>
      <p:sp>
        <p:nvSpPr>
          <p:cNvPr id="342" name="Google Shape;342;p29"/>
          <p:cNvSpPr txBox="1"/>
          <p:nvPr/>
        </p:nvSpPr>
        <p:spPr>
          <a:xfrm>
            <a:off x="0" y="4279037"/>
            <a:ext cx="9228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(yet more) files into the Desktop folder and take a peek with the QGIS profile tool</a:t>
            </a:r>
            <a:endParaRPr dirty="0"/>
          </a:p>
        </p:txBody>
      </p:sp>
      <p:sp>
        <p:nvSpPr>
          <p:cNvPr id="343" name="Google Shape;343;p29"/>
          <p:cNvSpPr txBox="1"/>
          <p:nvPr/>
        </p:nvSpPr>
        <p:spPr>
          <a:xfrm>
            <a:off x="-1" y="5928518"/>
            <a:ext cx="6532775" cy="6462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head stereo/run-align-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beg_errors.csv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head stereo/run-align-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end_errors.csv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0" y="5559186"/>
            <a:ext cx="5976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 the change in discrepancy with MOLA in these files: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DEM production</a:t>
            </a:r>
            <a:endParaRPr dirty="0"/>
          </a:p>
        </p:txBody>
      </p:sp>
      <p:pic>
        <p:nvPicPr>
          <p:cNvPr id="350" name="Google Shape;350;p3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819" y="1600166"/>
            <a:ext cx="10963923" cy="521124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0" y="998844"/>
            <a:ext cx="9406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new DEM (green profile) agrees very well with MOLA (red profile)!!</a:t>
            </a:r>
            <a:endParaRPr dirty="0"/>
          </a:p>
        </p:txBody>
      </p:sp>
      <p:sp>
        <p:nvSpPr>
          <p:cNvPr id="352" name="Google Shape;352;p30"/>
          <p:cNvSpPr txBox="1"/>
          <p:nvPr/>
        </p:nvSpPr>
        <p:spPr>
          <a:xfrm>
            <a:off x="9055224" y="721844"/>
            <a:ext cx="14719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🥳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 production</a:t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0" y="1109708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new orthoimages?  Trickier… we need to: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the lev1 cubes to the new MOLA match from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pc_align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bundle_adjust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project these cubes onto the newly adjusted DEM – but only the ASP mapproject program will understand this so we’ll forgo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cam2map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use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mapproject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0" y="2603741"/>
            <a:ext cx="12192000" cy="1815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bundle_adjust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F21_044073_1653_XN_14S037W.lev1.cub F22_044218_1653_XN_14S037W.lev1.cub --initial-transform stereo/run-align-inverse-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transform.txt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--apply-initial-transform-only -o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ba_align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/run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mapproject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stereo/run-align-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DEM.tif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F21_044073_1653_XN_14S037W.lev1.cub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left_map.tif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--bundle-adjust-prefix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ba_align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/run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mapproject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stereo/run-align-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trans_reference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DEM.tif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F22_044218_1653_XN_14S037W.lev1.cub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right_map.tif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--bundle-adjust-prefix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ba_align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/run</a:t>
            </a:r>
            <a:endParaRPr dirty="0"/>
          </a:p>
        </p:txBody>
      </p:sp>
      <p:sp>
        <p:nvSpPr>
          <p:cNvPr id="360" name="Google Shape;360;p31"/>
          <p:cNvSpPr txBox="1"/>
          <p:nvPr/>
        </p:nvSpPr>
        <p:spPr>
          <a:xfrm>
            <a:off x="0" y="5363252"/>
            <a:ext cx="4320413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left_map.tif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right_map.tif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Desktop/GIS</a:t>
            </a:r>
            <a:endParaRPr dirty="0"/>
          </a:p>
        </p:txBody>
      </p:sp>
      <p:sp>
        <p:nvSpPr>
          <p:cNvPr id="361" name="Google Shape;361;p31"/>
          <p:cNvSpPr txBox="1"/>
          <p:nvPr/>
        </p:nvSpPr>
        <p:spPr>
          <a:xfrm>
            <a:off x="0" y="4740676"/>
            <a:ext cx="10955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(yet more) files into the Desktop folder and take a peek with QGIS – try to flip between the two ortho images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Full Circle?</a:t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926" y="1600348"/>
            <a:ext cx="10885041" cy="52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/>
          <p:cNvSpPr txBox="1"/>
          <p:nvPr/>
        </p:nvSpPr>
        <p:spPr>
          <a:xfrm>
            <a:off x="0" y="75565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new CTX DEM (red profile) from ASP agrees very well with a HiRISE stereo DEM from Socet Set (DTEED_039326_1650_039181_1650_A01; green profile)!         Of course, we’re very zoomed out…</a:t>
            </a:r>
            <a:endParaRPr dirty="0"/>
          </a:p>
        </p:txBody>
      </p:sp>
      <p:sp>
        <p:nvSpPr>
          <p:cNvPr id="369" name="Google Shape;369;p32"/>
          <p:cNvSpPr txBox="1"/>
          <p:nvPr/>
        </p:nvSpPr>
        <p:spPr>
          <a:xfrm>
            <a:off x="4624059" y="60234"/>
            <a:ext cx="14719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🥳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0EB463-63B5-2E0E-0CA7-0CCD077033D2}"/>
              </a:ext>
            </a:extLst>
          </p:cNvPr>
          <p:cNvSpPr txBox="1"/>
          <p:nvPr/>
        </p:nvSpPr>
        <p:spPr>
          <a:xfrm>
            <a:off x="0" y="0"/>
            <a:ext cx="11182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Here’s a (2x exaggerated) 3D view in QGIS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left.tif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colorized with the DTM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Tile resolution 512px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 tile resolution 1024px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8C5CC-7F03-B357-9C7C-F7A3C2272F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0660"/>
            <a:ext cx="12192000" cy="5467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AE5FD0-9BAB-D9D0-1EA0-B2B253E97FF4}"/>
              </a:ext>
            </a:extLst>
          </p:cNvPr>
          <p:cNvSpPr txBox="1"/>
          <p:nvPr/>
        </p:nvSpPr>
        <p:spPr>
          <a:xfrm>
            <a:off x="8448261" y="2256183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Osuga</a:t>
            </a:r>
            <a:r>
              <a:rPr lang="en-US" sz="3600" dirty="0"/>
              <a:t> Valles!</a:t>
            </a:r>
          </a:p>
        </p:txBody>
      </p:sp>
    </p:spTree>
    <p:extLst>
      <p:ext uri="{BB962C8B-B14F-4D97-AF65-F5344CB8AC3E}">
        <p14:creationId xmlns:p14="http://schemas.microsoft.com/office/powerpoint/2010/main" val="410096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ASP method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449" y="37795"/>
            <a:ext cx="5976551" cy="661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316171" y="1074509"/>
            <a:ext cx="514041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Radiometric cleanup and adding SPICE data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 Adjustment (optional, but better)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projection (optional, but better)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 step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Disparity calculations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Triangulation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 production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from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pointcloud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holes (optional, but better)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5E96-CC89-9D4B-D585-537A66F4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5667"/>
            <a:ext cx="12192000" cy="625488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3600" b="1" dirty="0"/>
              <a:t>Get the data</a:t>
            </a:r>
          </a:p>
          <a:p>
            <a:pPr marL="114300" indent="0">
              <a:buNone/>
            </a:pPr>
            <a:r>
              <a:rPr lang="en-US" dirty="0"/>
              <a:t>A CTX stereo pair of </a:t>
            </a:r>
            <a:r>
              <a:rPr lang="en-US" dirty="0" err="1"/>
              <a:t>Osuga</a:t>
            </a:r>
            <a:r>
              <a:rPr lang="en-US" dirty="0"/>
              <a:t> Valles</a:t>
            </a:r>
          </a:p>
          <a:p>
            <a:r>
              <a:rPr lang="en-US" sz="1600" dirty="0">
                <a:hlinkClick r:id="rId2"/>
              </a:rPr>
              <a:t>http://pds-imaging.jpl.nasa.gov/data/mro/mars_reconnaissance_orbiter/ctx/mrox_2475/data/F22_044218_1653_XN_14S037W.IMG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http://pds-imaging.jpl.nasa.gov/data/mro/mars_reconnaissance_orbiter/ctx/mrox_2469/data/F21_044073_1653_XN_14S037W.IMG</a:t>
            </a:r>
            <a:endParaRPr lang="en-US" sz="1600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And an overlapping HiRISE DTM for comparison…</a:t>
            </a:r>
          </a:p>
          <a:p>
            <a:r>
              <a:rPr lang="en-US" sz="1500" dirty="0">
                <a:hlinkClick r:id="rId4"/>
              </a:rPr>
              <a:t>https://www.uahirise.org/PDS/DTM/ESP/ORB_039300_039399/ESP_039326_1650_ESP_039181_1650/DTEED_039326_1650_039181_1650_A01.IMG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A cutout of the global MOLA DTM over the right area is provided 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megt_lab6_shifted.tif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Copy these files and the contents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ASP_support_files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into some working directory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100D7-AB94-B088-B5F0-EC64BA7E5CEE}"/>
              </a:ext>
            </a:extLst>
          </p:cNvPr>
          <p:cNvSpPr txBox="1"/>
          <p:nvPr/>
        </p:nvSpPr>
        <p:spPr>
          <a:xfrm>
            <a:off x="1977887" y="4999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Cleanup the data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-1" y="2909416"/>
            <a:ext cx="12192000" cy="26776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mroctx2isis from=F21_044073_1653_XN_14S037W.IMG to=F21_044073_1653_XN_14S037W.lev0.cub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mroctx2isis from=F22_044218_1653_XN_14S037W.IMG to=F22_044218_1653_XN_14S037W.lev0.cub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spiceinit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from=F21_044073_1653_XN_14S037W.lev0.cub web=true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=https://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astrogeology.usgs.gov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/ale/v0.9.1/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spiceserver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100" dirty="0"/>
          </a:p>
          <a:p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spiceinit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from=F22_044218_1653_XN_14S037W.lev0.cub web=true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=https://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astrogeology.usgs.gov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/ale/v0.9.1/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spiceserver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lang="en-US"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ctxcal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from=F21_044073_1653_XN_14S037W.lev0.cub to=F21_044073_1653_XN_14S037W.cal.cub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ctxcal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from=F22_044218_1653_XN_14S037W.lev0.cub to=F22_044218_1653_XN_14S037W.cal.cub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ctxevenodd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from=F21_044073_1653_XN_14S037W.cal.cub to=F21_044073_1653_XN_14S037W.lev1.cub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ctxevenodd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from=F22_044218_1653_XN_14S037W.cal.cub to=F22_044218_1653_XN_14S037W.lev1.cub</a:t>
            </a:r>
            <a:endParaRPr dirty="0"/>
          </a:p>
        </p:txBody>
      </p:sp>
      <p:sp>
        <p:nvSpPr>
          <p:cNvPr id="178" name="Google Shape;178;p12"/>
          <p:cNvSpPr txBox="1"/>
          <p:nvPr/>
        </p:nvSpPr>
        <p:spPr>
          <a:xfrm>
            <a:off x="-1" y="1053549"/>
            <a:ext cx="1219200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PDS files into the USGS ISIS software (bundled with ASP)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SPICE info on spacecraft pointing and position (note we use the USGS SPICE web service – the URL changed recently and may change again in future ISIS releases)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Calibrate the image and remove an annoying even/odd pixel brightness offset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Bundle Adjust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-1" y="939115"/>
            <a:ext cx="6297105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a grid of control points 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seedgrid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autoseed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matches between the two images 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pointreg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camera pointing (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jigsaw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First, we add footprint info to the cubes and look at the result in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qmos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0" y="5142731"/>
            <a:ext cx="12192000" cy="132343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footprintinit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from=F21_044073_1653_XN_14S037W.lev1.cub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linc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increaseprecision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footprintinit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from=F22_044218_1653_XN_14S037W.lev1.cub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linc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=100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increaseprecision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-1 *.lev1.cub &gt;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337" y="732966"/>
            <a:ext cx="4949688" cy="427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Bundle Adjust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580" y="1483329"/>
            <a:ext cx="3569524" cy="378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1673" y="1483328"/>
            <a:ext cx="3569524" cy="378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0" y="715618"/>
            <a:ext cx="59114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05389"/>
                </a:solidFill>
                <a:latin typeface="Courier New"/>
                <a:ea typeface="Courier New"/>
                <a:cs typeface="Courier New"/>
                <a:sym typeface="Courier New"/>
              </a:rPr>
              <a:t>findimageoverlaps</a:t>
            </a:r>
            <a:endParaRPr sz="1600">
              <a:solidFill>
                <a:srgbClr val="20538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05389"/>
                </a:solidFill>
                <a:latin typeface="Courier New"/>
                <a:ea typeface="Courier New"/>
                <a:cs typeface="Courier New"/>
                <a:sym typeface="Courier New"/>
              </a:rPr>
              <a:t>autoseed</a:t>
            </a:r>
            <a:r>
              <a:rPr lang="en-US" sz="1600" i="1">
                <a:solidFill>
                  <a:srgbClr val="205389"/>
                </a:solidFill>
                <a:latin typeface="Arial"/>
                <a:ea typeface="Arial"/>
                <a:cs typeface="Arial"/>
                <a:sym typeface="Arial"/>
              </a:rPr>
              <a:t>    – creates points based on your image overlaps</a:t>
            </a:r>
            <a:endParaRPr sz="1600">
              <a:solidFill>
                <a:srgbClr val="205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281530" y="652331"/>
            <a:ext cx="59104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5389"/>
                </a:solidFill>
                <a:latin typeface="Courier New"/>
                <a:ea typeface="Courier New"/>
                <a:cs typeface="Courier New"/>
                <a:sym typeface="Courier New"/>
              </a:rPr>
              <a:t>seedgrid</a:t>
            </a:r>
            <a:r>
              <a:rPr lang="en-US" sz="1600">
                <a:solidFill>
                  <a:srgbClr val="205389"/>
                </a:solidFill>
                <a:latin typeface="Arial"/>
                <a:ea typeface="Arial"/>
                <a:cs typeface="Arial"/>
                <a:sym typeface="Arial"/>
              </a:rPr>
              <a:t> – only knows about the lat/lon/spacing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5389"/>
                </a:solidFill>
                <a:latin typeface="Courier New"/>
                <a:ea typeface="Courier New"/>
                <a:cs typeface="Courier New"/>
                <a:sym typeface="Courier New"/>
              </a:rPr>
              <a:t>cnetadd</a:t>
            </a:r>
            <a:r>
              <a:rPr lang="en-US" sz="1600">
                <a:solidFill>
                  <a:srgbClr val="205389"/>
                </a:solidFill>
                <a:latin typeface="Arial"/>
                <a:ea typeface="Arial"/>
                <a:cs typeface="Arial"/>
                <a:sym typeface="Arial"/>
              </a:rPr>
              <a:t> – adds the image list you’re using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5389"/>
                </a:solidFill>
                <a:latin typeface="Courier New"/>
                <a:ea typeface="Courier New"/>
                <a:cs typeface="Courier New"/>
                <a:sym typeface="Courier New"/>
              </a:rPr>
              <a:t>cnetedit</a:t>
            </a:r>
            <a:r>
              <a:rPr lang="en-US" sz="1600">
                <a:solidFill>
                  <a:srgbClr val="205389"/>
                </a:solidFill>
                <a:latin typeface="Arial"/>
                <a:ea typeface="Arial"/>
                <a:cs typeface="Arial"/>
                <a:sym typeface="Arial"/>
              </a:rPr>
              <a:t> – downselects to the points that cover the images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0" y="5269995"/>
            <a:ext cx="12192000" cy="138499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seedgrid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target=mars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=-15.4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maxlat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=-13.8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=322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=323 spacing=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latlon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latstep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=0.025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lonstep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=0.025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networkid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="workshop"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pointid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="?????" description="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seed.net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cnetadd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addlist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deffile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validmeasure.def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retrieval=point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cnetadd.net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polygon=true extract=modified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seed.net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cnetedit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cnetadd.net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cnetadd-edt.net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4529368" y="2135658"/>
            <a:ext cx="23490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possible strategies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this one</a:t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-5400000">
            <a:off x="6383251" y="2245199"/>
            <a:ext cx="360907" cy="7126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Bundle Adjust… def files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175846" y="1160584"/>
            <a:ext cx="79140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validmeasure.def file determines where seedgrid points are valid (and so retained)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criteria can be specified…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8678332" y="3903922"/>
            <a:ext cx="3355406" cy="923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Group = ValidMeasure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PixelsFromEdge =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EndGroup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175846" y="2083914"/>
            <a:ext cx="8042586" cy="39703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Group = ValidMeasure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MinDN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MaxDN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MinEmission = double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MaxEmission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MinIncidence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MaxIncidence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MinResolution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MaxResolution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PixelsFromEdge = integer OR MetersFromEdge = double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SampleResidual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LineResidual = double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ResidualMagnitude = double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EndGroup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8678332" y="2365130"/>
            <a:ext cx="2963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simplified version of this today </a:t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9896449" y="3011461"/>
            <a:ext cx="526773" cy="8109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Pre-processing – pointreg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0" y="5178671"/>
            <a:ext cx="12192000" cy="12003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pointreg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cube.lis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cnetadd-edt.net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control_pointreg.net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=pointreg_P31x31_S101x101.def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cnetedit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control_pointreg.net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control_pointreg_edit.net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6995746" y="105507"/>
            <a:ext cx="4536831" cy="48320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 = AutoRegistration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Group = Algorithm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Name            = MaximumCorrelation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Tolerance       = 0.8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End_Group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Group = PatternChip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Samples       = 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Lines         = 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End_Group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Group = SearchChip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Samples = 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Lines   = 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End_Group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Group = SurfaceModel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DistanceTolerance = 1.5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  WindowSize       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 End_Group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End_Object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1" y="1101028"/>
            <a:ext cx="655026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def file 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pointreg_P31x31_S101x101.def)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describes how to do the pattern matching. e.g.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large is the pattern?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large is the search area?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good a match is ok?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/>
          <p:nvPr/>
        </p:nvSpPr>
        <p:spPr>
          <a:xfrm rot="-5400000">
            <a:off x="6028353" y="1143591"/>
            <a:ext cx="526773" cy="8109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3104</Words>
  <Application>Microsoft Macintosh PowerPoint</Application>
  <PresentationFormat>Widescreen</PresentationFormat>
  <Paragraphs>338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Courier New</vt:lpstr>
      <vt:lpstr>Arial</vt:lpstr>
      <vt:lpstr>Helvetica Neue</vt:lpstr>
      <vt:lpstr>Calibri</vt:lpstr>
      <vt:lpstr>Courier</vt:lpstr>
      <vt:lpstr>Office Theme</vt:lpstr>
      <vt:lpstr>PowerPoint Presentation</vt:lpstr>
      <vt:lpstr>PowerPoint Presentation</vt:lpstr>
      <vt:lpstr>ASP method</vt:lpstr>
      <vt:lpstr>PowerPoint Presentation</vt:lpstr>
      <vt:lpstr>Pre-processing – Cleanup the data</vt:lpstr>
      <vt:lpstr>Pre-processing – Bundle Adjust</vt:lpstr>
      <vt:lpstr>Pre-processing – Bundle Adjust</vt:lpstr>
      <vt:lpstr>Pre-processing – Bundle Adjust… def files</vt:lpstr>
      <vt:lpstr>Pre-processing – pointreg</vt:lpstr>
      <vt:lpstr>Pre-processing – jigsaw</vt:lpstr>
      <vt:lpstr>Pre-processing – Check the Control network with Qnet</vt:lpstr>
      <vt:lpstr>Pre-processing – jigsaw (if using bundle adjustment)</vt:lpstr>
      <vt:lpstr>Pre-processing – map projection</vt:lpstr>
      <vt:lpstr>ASP method</vt:lpstr>
      <vt:lpstr>Stereo step</vt:lpstr>
      <vt:lpstr>PowerPoint Presentation</vt:lpstr>
      <vt:lpstr>ASP method</vt:lpstr>
      <vt:lpstr>DEM production</vt:lpstr>
      <vt:lpstr>DEM production</vt:lpstr>
      <vt:lpstr>DEM production</vt:lpstr>
      <vt:lpstr>DEM production</vt:lpstr>
      <vt:lpstr>DEM production</vt:lpstr>
      <vt:lpstr>DEM production</vt:lpstr>
      <vt:lpstr>DEM production</vt:lpstr>
      <vt:lpstr>DEM production</vt:lpstr>
      <vt:lpstr>Full Circle?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Byrne</dc:creator>
  <cp:lastModifiedBy>Byrne, Shane - (sbyrne)</cp:lastModifiedBy>
  <cp:revision>23</cp:revision>
  <dcterms:created xsi:type="dcterms:W3CDTF">2023-09-13T16:55:45Z</dcterms:created>
  <dcterms:modified xsi:type="dcterms:W3CDTF">2024-11-19T03:03:01Z</dcterms:modified>
</cp:coreProperties>
</file>