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Shane</a:t>
            </a:r>
          </a:p>
          <a:p>
            <a:pPr indent="0" lvl="0" marL="0" rtl="0">
              <a:spcBef>
                <a:spcPts val="0"/>
              </a:spcBef>
              <a:buNone/>
            </a:pPr>
            <a:r>
              <a:rPr lang="en">
                <a:latin typeface="Georgia"/>
                <a:ea typeface="Georgia"/>
                <a:cs typeface="Georgia"/>
                <a:sym typeface="Georgia"/>
              </a:rPr>
              <a:t>Our project is on Fantasy Football which is where participants manage a roster of virtual roster of NFL to compete in head-to-head weekly matchups within a league of 8-12 members. Each team</a:t>
            </a:r>
            <a:r>
              <a:rPr lang="en">
                <a:latin typeface="Georgia"/>
                <a:ea typeface="Georgia"/>
                <a:cs typeface="Georgia"/>
                <a:sym typeface="Georgia"/>
              </a:rPr>
              <a:t>’s scores points based on the actual weekly performance of their selected starting players.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Michelle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Shane</a:t>
            </a:r>
          </a:p>
          <a:p>
            <a:pPr indent="0" lvl="0" marL="0">
              <a:spcBef>
                <a:spcPts val="0"/>
              </a:spcBef>
              <a:buNone/>
            </a:pPr>
            <a:r>
              <a:rPr lang="en">
                <a:latin typeface="Georgia"/>
                <a:ea typeface="Georgia"/>
                <a:cs typeface="Georgia"/>
                <a:sym typeface="Georgia"/>
              </a:rPr>
              <a:t>Fantasy Football has grown an incredible amount since its beginnings and because of this there is an incredibly large amount of expert and analyst information available. However, this isn’t always advantageous.</a:t>
            </a:r>
            <a:br>
              <a:rPr lang="en">
                <a:latin typeface="Georgia"/>
                <a:ea typeface="Georgia"/>
                <a:cs typeface="Georgia"/>
                <a:sym typeface="Georgia"/>
              </a:rPr>
            </a:br>
            <a:br>
              <a:rPr lang="en">
                <a:latin typeface="Georgia"/>
                <a:ea typeface="Georgia"/>
                <a:cs typeface="Georgia"/>
                <a:sym typeface="Georgia"/>
              </a:rPr>
            </a:br>
            <a:r>
              <a:rPr lang="en">
                <a:latin typeface="Georgia"/>
                <a:ea typeface="Georgia"/>
                <a:cs typeface="Georgia"/>
                <a:sym typeface="Georgia"/>
              </a:rPr>
              <a:t>What does this information actually mean? Which sources are reliable? How can the user use this data to inform strategic decisions that affect their team.</a:t>
            </a:r>
            <a:br>
              <a:rPr lang="en">
                <a:latin typeface="Georgia"/>
                <a:ea typeface="Georgia"/>
                <a:cs typeface="Georgia"/>
                <a:sym typeface="Georgia"/>
              </a:rPr>
            </a:br>
            <a:br>
              <a:rPr lang="en">
                <a:latin typeface="Georgia"/>
                <a:ea typeface="Georgia"/>
                <a:cs typeface="Georgia"/>
                <a:sym typeface="Georgia"/>
              </a:rPr>
            </a:br>
            <a:r>
              <a:rPr lang="en">
                <a:latin typeface="Georgia"/>
                <a:ea typeface="Georgia"/>
                <a:cs typeface="Georgia"/>
                <a:sym typeface="Georgia"/>
              </a:rPr>
              <a:t>In consideration of this we wanted to narrowed ourselves down to two primary tasks.</a:t>
            </a:r>
            <a:br>
              <a:rPr lang="en">
                <a:latin typeface="Georgia"/>
                <a:ea typeface="Georgia"/>
                <a:cs typeface="Georgia"/>
                <a:sym typeface="Georgia"/>
              </a:rPr>
            </a:br>
            <a:br>
              <a:rPr lang="en">
                <a:latin typeface="Georgia"/>
                <a:ea typeface="Georgia"/>
                <a:cs typeface="Georgia"/>
                <a:sym typeface="Georgia"/>
              </a:rPr>
            </a:br>
            <a:r>
              <a:rPr lang="en">
                <a:latin typeface="Georgia"/>
                <a:ea typeface="Georgia"/>
                <a:cs typeface="Georgia"/>
                <a:sym typeface="Georgia"/>
              </a:rPr>
              <a:t>The first simply what players to start. A user can roster up to (16) players in most league formats but only able to start (9). Additionally, there are several hundreds of players that aren’t currently on any league members roster and available to pick up. Because of this, we want users to easily search and compare players so they can form an educated decision in selecting players to start each week, drop, and pick up of the waiver wire. Since there is an incredibly amount of information available we aggregated analyst data to reduce bias by using the wisdom of the crowd. In doing so, we also are able to ascertain the more risky players using the standard deviation across analysts.</a:t>
            </a:r>
            <a:br>
              <a:rPr lang="en">
                <a:latin typeface="Georgia"/>
                <a:ea typeface="Georgia"/>
                <a:cs typeface="Georgia"/>
                <a:sym typeface="Georgia"/>
              </a:rPr>
            </a:br>
            <a:br>
              <a:rPr lang="en">
                <a:latin typeface="Georgia"/>
                <a:ea typeface="Georgia"/>
                <a:cs typeface="Georgia"/>
                <a:sym typeface="Georgia"/>
              </a:rPr>
            </a:br>
            <a:r>
              <a:rPr lang="en">
                <a:latin typeface="Georgia"/>
                <a:ea typeface="Georgia"/>
                <a:cs typeface="Georgia"/>
                <a:sym typeface="Georgia"/>
              </a:rPr>
              <a:t>The second primary task is to help educate users on what makes a player valuable. Of the 9 players a user can start, there are 7 position slots to fill. Each position entails a different amount of predictability and expected range of scores. For example, a quarterback might score 15 points on average while a tight end scores 7 points. With this in mind, we wanted to help users understand player value across positions.</a:t>
            </a:r>
          </a:p>
          <a:p>
            <a:pPr indent="0" lvl="0" marL="0">
              <a:spcBef>
                <a:spcPts val="0"/>
              </a:spcBef>
              <a:buNone/>
            </a:pPr>
            <a:r>
              <a:t/>
            </a:r>
            <a:endParaRPr>
              <a:latin typeface="Georgia"/>
              <a:ea typeface="Georgia"/>
              <a:cs typeface="Georgia"/>
              <a:sym typeface="Georgia"/>
            </a:endParaRPr>
          </a:p>
          <a:p>
            <a:pPr indent="0" lvl="0" marL="0" rtl="0">
              <a:spcBef>
                <a:spcPts val="0"/>
              </a:spcBef>
              <a:buNone/>
            </a:pPr>
            <a:r>
              <a:rPr lang="en">
                <a:latin typeface="Georgia"/>
                <a:ea typeface="Georgia"/>
                <a:cs typeface="Georgia"/>
                <a:sym typeface="Georgia"/>
              </a:rPr>
              <a:t>To do this, we wanted to integrate a feature called “value over replacement” that standardizes a player’s value by calculating the difference in a player’s projected points and the average projected points subset to their position. This is particularly helpful when a user is faced with the decision of what players to drop from their roster and pick up off the waiver wire.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Shane</a:t>
            </a:r>
          </a:p>
          <a:p>
            <a:pPr indent="0" lvl="0" marL="0">
              <a:spcBef>
                <a:spcPts val="0"/>
              </a:spcBef>
              <a:buNone/>
            </a:pPr>
            <a:r>
              <a:rPr lang="en">
                <a:latin typeface="Georgia"/>
                <a:ea typeface="Georgia"/>
                <a:cs typeface="Georgia"/>
                <a:sym typeface="Georgia"/>
              </a:rPr>
              <a:t>As mentioned earlier, there is an incredible amount of information and one of the advantages of using our visualization is simply the data. There is historic evidence which suggests that the consensus opinion consistently outperform experts. From Fantasy Football to the stock market. In consideration of this, our data is an aggregate of expert projections and rankings.</a:t>
            </a:r>
            <a:br>
              <a:rPr lang="en">
                <a:latin typeface="Georgia"/>
                <a:ea typeface="Georgia"/>
                <a:cs typeface="Georgia"/>
                <a:sym typeface="Georgia"/>
              </a:rPr>
            </a:br>
            <a:br>
              <a:rPr lang="en">
                <a:latin typeface="Georgia"/>
                <a:ea typeface="Georgia"/>
                <a:cs typeface="Georgia"/>
                <a:sym typeface="Georgia"/>
              </a:rPr>
            </a:br>
            <a:r>
              <a:rPr lang="en">
                <a:latin typeface="Georgia"/>
                <a:ea typeface="Georgia"/>
                <a:cs typeface="Georgia"/>
                <a:sym typeface="Georgia"/>
              </a:rPr>
              <a:t>To acquire this data, we previously were using an R script but due to dependency issues we eventually opted to rewrite our script in Python.</a:t>
            </a:r>
            <a:br>
              <a:rPr lang="en">
                <a:latin typeface="Georgia"/>
                <a:ea typeface="Georgia"/>
                <a:cs typeface="Georgia"/>
                <a:sym typeface="Georgia"/>
              </a:rPr>
            </a:br>
            <a:br>
              <a:rPr lang="en">
                <a:latin typeface="Georgia"/>
                <a:ea typeface="Georgia"/>
                <a:cs typeface="Georgia"/>
                <a:sym typeface="Georgia"/>
              </a:rPr>
            </a:br>
            <a:r>
              <a:rPr lang="en">
                <a:latin typeface="Georgia"/>
                <a:ea typeface="Georgia"/>
                <a:cs typeface="Georgia"/>
                <a:sym typeface="Georgia"/>
              </a:rPr>
              <a:t>The resulting data contains player information along with the aggregate of their projected points and rankings which stem from a multitude of analysts sources.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Shane</a:t>
            </a:r>
          </a:p>
          <a:p>
            <a:pPr indent="0" lvl="0" marL="0" rtl="0">
              <a:lnSpc>
                <a:spcPct val="115000"/>
              </a:lnSpc>
              <a:spcBef>
                <a:spcPts val="0"/>
              </a:spcBef>
              <a:buNone/>
            </a:pPr>
            <a:r>
              <a:rPr lang="en">
                <a:latin typeface="Georgia"/>
                <a:ea typeface="Georgia"/>
                <a:cs typeface="Georgia"/>
                <a:sym typeface="Georgia"/>
              </a:rPr>
              <a:t>The users are any Fantasy Football participant –from newbies to veterans. As a result, one of the our visualization should create user experience that is robust enough to appeal to a wide range of skill levels.</a:t>
            </a:r>
            <a:br>
              <a:rPr lang="en">
                <a:latin typeface="Georgia"/>
                <a:ea typeface="Georgia"/>
                <a:cs typeface="Georgia"/>
                <a:sym typeface="Georgia"/>
              </a:rPr>
            </a:br>
            <a:br>
              <a:rPr lang="en">
                <a:latin typeface="Georgia"/>
                <a:ea typeface="Georgia"/>
                <a:cs typeface="Georgia"/>
                <a:sym typeface="Georgia"/>
              </a:rPr>
            </a:br>
            <a:r>
              <a:rPr lang="en">
                <a:latin typeface="Georgia"/>
                <a:ea typeface="Georgia"/>
                <a:cs typeface="Georgia"/>
                <a:sym typeface="Georgia"/>
              </a:rPr>
              <a:t>Firstly, new users with relatively little knowledge of current NFL players can be at a disadvantage when selecting players compared to veteran league members. We want to simplify that information and visualize it in a familiar format to ultimately bridge the gap between new users and veteran users.</a:t>
            </a:r>
            <a:br>
              <a:rPr lang="en">
                <a:latin typeface="Georgia"/>
                <a:ea typeface="Georgia"/>
                <a:cs typeface="Georgia"/>
                <a:sym typeface="Georgia"/>
              </a:rPr>
            </a:br>
            <a:r>
              <a:rPr lang="en">
                <a:latin typeface="Georgia"/>
                <a:ea typeface="Georgia"/>
                <a:cs typeface="Georgia"/>
                <a:sym typeface="Georgia"/>
              </a:rPr>
              <a:t> </a:t>
            </a:r>
            <a:br>
              <a:rPr lang="en">
                <a:latin typeface="Georgia"/>
                <a:ea typeface="Georgia"/>
                <a:cs typeface="Georgia"/>
                <a:sym typeface="Georgia"/>
              </a:rPr>
            </a:br>
            <a:r>
              <a:rPr lang="en">
                <a:latin typeface="Georgia"/>
                <a:ea typeface="Georgia"/>
                <a:cs typeface="Georgia"/>
                <a:sym typeface="Georgia"/>
              </a:rPr>
              <a:t>For veteran players, we want to build a visualization that is fun to interact with, despite their preexisting knowledge, by allowing them to explore the data they’re familiar with through another view and ultimately, assist in substantiating decisions.</a:t>
            </a:r>
          </a:p>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David</a:t>
            </a:r>
          </a:p>
          <a:p>
            <a:pPr indent="0" lvl="0" marL="0">
              <a:spcBef>
                <a:spcPts val="0"/>
              </a:spcBef>
              <a:buNone/>
            </a:pPr>
            <a:r>
              <a:t/>
            </a:r>
            <a:endParaRPr/>
          </a:p>
          <a:p>
            <a:pPr indent="0" lvl="0" marL="0">
              <a:spcBef>
                <a:spcPts val="0"/>
              </a:spcBef>
              <a:buNone/>
            </a:pPr>
            <a:r>
              <a:rPr lang="en"/>
              <a:t>This is the version our site that we use for User Testing.  I was just the Tableau version but this is where the meat of our site lies and that link is above.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David</a:t>
            </a:r>
          </a:p>
          <a:p>
            <a:pPr indent="0" lvl="0" marL="0">
              <a:spcBef>
                <a:spcPts val="0"/>
              </a:spcBef>
              <a:buNone/>
            </a:pPr>
            <a:r>
              <a:t/>
            </a:r>
            <a:endParaRPr/>
          </a:p>
          <a:p>
            <a:pPr indent="0" lvl="0" marL="0">
              <a:spcBef>
                <a:spcPts val="0"/>
              </a:spcBef>
              <a:buNone/>
            </a:pPr>
            <a:r>
              <a:rPr lang="en"/>
              <a:t>Even the small things can trip someone up using the site.  You could look at it as fine tuning but it makes a drastic </a:t>
            </a:r>
            <a:r>
              <a:rPr lang="en"/>
              <a:t>difference</a:t>
            </a:r>
            <a:r>
              <a:rPr lang="en"/>
              <a:t> in the user experience.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David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Michelle</a:t>
            </a:r>
          </a:p>
          <a:p>
            <a:pPr indent="0" lvl="0" marL="0">
              <a:spcBef>
                <a:spcPts val="0"/>
              </a:spcBef>
              <a:buNone/>
            </a:pPr>
            <a:r>
              <a:t/>
            </a:r>
            <a:endParaRPr/>
          </a:p>
          <a:p>
            <a:pPr indent="0" lvl="0" marL="0" rtl="0">
              <a:spcBef>
                <a:spcPts val="0"/>
              </a:spcBef>
              <a:buNone/>
            </a:pPr>
            <a:r>
              <a:rPr lang="en"/>
              <a:t>We believe that our visualization to aid with fantasy football is the best solution to accomplish the two primary tasks that Shane mentioned. W</a:t>
            </a:r>
            <a:r>
              <a:rPr lang="en">
                <a:latin typeface="Proxima Nova"/>
                <a:ea typeface="Proxima Nova"/>
                <a:cs typeface="Proxima Nova"/>
                <a:sym typeface="Proxima Nova"/>
              </a:rPr>
              <a:t>e opted to split our visualization into two. The first dashboard is intended to focus on what players the user should use to start and to understand the data as is. The second dashboard adds a second dimension to the data and also add some insights on player value that is recalculated as the field of players is adjusted by the user. This “value over replacement” field that we calculated within Tableau is unique and is not readily available to users from just looking at websites such as ESPN.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Michelle</a:t>
            </a:r>
          </a:p>
          <a:p>
            <a:pPr indent="0" lvl="0" marL="0">
              <a:spcBef>
                <a:spcPts val="0"/>
              </a:spcBef>
              <a:buNone/>
            </a:pPr>
            <a:r>
              <a:t/>
            </a:r>
            <a:endParaRPr/>
          </a:p>
          <a:p>
            <a:pPr indent="0" lvl="0" marL="0">
              <a:spcBef>
                <a:spcPts val="0"/>
              </a:spcBef>
              <a:buNone/>
            </a:pPr>
            <a:r>
              <a:rPr lang="en"/>
              <a:t>To make our visualization tool easy to use, we created a home page for our project using Bootstrap. We included background information about the project, our contact </a:t>
            </a:r>
            <a:r>
              <a:rPr lang="en"/>
              <a:t>information</a:t>
            </a:r>
            <a:r>
              <a:rPr lang="en"/>
              <a:t>, the two dashboards, as well as a “How to Use” page. Using Tableau, we are able to take advantage of its many visualization tools to display the information. I will talk about these different techniques used as we go over the demo.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4" name="Shape 54"/>
        <p:cNvGrpSpPr/>
        <p:nvPr/>
      </p:nvGrpSpPr>
      <p:grpSpPr>
        <a:xfrm>
          <a:off x="0" y="0"/>
          <a:ext cx="0" cy="0"/>
          <a:chOff x="0" y="0"/>
          <a:chExt cx="0" cy="0"/>
        </a:xfrm>
      </p:grpSpPr>
      <p:cxnSp>
        <p:nvCxnSpPr>
          <p:cNvPr id="55" name="Shape 55"/>
          <p:cNvCxnSpPr/>
          <p:nvPr/>
        </p:nvCxnSpPr>
        <p:spPr>
          <a:xfrm>
            <a:off x="4278300" y="2751163"/>
            <a:ext cx="587400" cy="0"/>
          </a:xfrm>
          <a:prstGeom prst="straightConnector1">
            <a:avLst/>
          </a:prstGeom>
          <a:noFill/>
          <a:ln cap="flat" cmpd="sng" w="76200">
            <a:solidFill>
              <a:schemeClr val="dk1"/>
            </a:solidFill>
            <a:prstDash val="solid"/>
            <a:round/>
            <a:headEnd len="med" w="med" type="none"/>
            <a:tailEnd len="med" w="med" type="none"/>
          </a:ln>
        </p:spPr>
      </p:cxnSp>
      <p:sp>
        <p:nvSpPr>
          <p:cNvPr id="56" name="Shape 56"/>
          <p:cNvSpPr txBox="1"/>
          <p:nvPr>
            <p:ph type="ctrTitle"/>
          </p:nvPr>
        </p:nvSpPr>
        <p:spPr>
          <a:xfrm>
            <a:off x="311700" y="595975"/>
            <a:ext cx="8520600" cy="1957800"/>
          </a:xfrm>
          <a:prstGeom prst="rect">
            <a:avLst/>
          </a:prstGeom>
        </p:spPr>
        <p:txBody>
          <a:bodyPr anchorCtr="0" anchor="b" bIns="91425" lIns="91425" rIns="91425" wrap="square" tIns="91425"/>
          <a:lstStyle>
            <a:lvl1pPr lvl="0" rtl="0" algn="ctr">
              <a:spcBef>
                <a:spcPts val="0"/>
              </a:spcBef>
              <a:buSzPts val="5400"/>
              <a:buNone/>
              <a:defRPr sz="5400"/>
            </a:lvl1pPr>
            <a:lvl2pPr lvl="1" rtl="0" algn="ctr">
              <a:spcBef>
                <a:spcPts val="0"/>
              </a:spcBef>
              <a:buSzPts val="5400"/>
              <a:buNone/>
              <a:defRPr sz="5400"/>
            </a:lvl2pPr>
            <a:lvl3pPr lvl="2" rtl="0" algn="ctr">
              <a:spcBef>
                <a:spcPts val="0"/>
              </a:spcBef>
              <a:buSzPts val="5400"/>
              <a:buNone/>
              <a:defRPr sz="5400"/>
            </a:lvl3pPr>
            <a:lvl4pPr lvl="3" rtl="0" algn="ctr">
              <a:spcBef>
                <a:spcPts val="0"/>
              </a:spcBef>
              <a:buSzPts val="5400"/>
              <a:buNone/>
              <a:defRPr sz="5400"/>
            </a:lvl4pPr>
            <a:lvl5pPr lvl="4" rtl="0" algn="ctr">
              <a:spcBef>
                <a:spcPts val="0"/>
              </a:spcBef>
              <a:buSzPts val="5400"/>
              <a:buNone/>
              <a:defRPr sz="5400"/>
            </a:lvl5pPr>
            <a:lvl6pPr lvl="5" rtl="0" algn="ctr">
              <a:spcBef>
                <a:spcPts val="0"/>
              </a:spcBef>
              <a:buSzPts val="5400"/>
              <a:buNone/>
              <a:defRPr sz="5400"/>
            </a:lvl6pPr>
            <a:lvl7pPr lvl="6" rtl="0" algn="ctr">
              <a:spcBef>
                <a:spcPts val="0"/>
              </a:spcBef>
              <a:buSzPts val="5400"/>
              <a:buNone/>
              <a:defRPr sz="5400"/>
            </a:lvl7pPr>
            <a:lvl8pPr lvl="7" rtl="0" algn="ctr">
              <a:spcBef>
                <a:spcPts val="0"/>
              </a:spcBef>
              <a:buSzPts val="5400"/>
              <a:buNone/>
              <a:defRPr sz="5400"/>
            </a:lvl8pPr>
            <a:lvl9pPr lvl="8" rtl="0" algn="ctr">
              <a:spcBef>
                <a:spcPts val="0"/>
              </a:spcBef>
              <a:buSzPts val="5400"/>
              <a:buNone/>
              <a:defRPr sz="5400"/>
            </a:lvl9pPr>
          </a:lstStyle>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wrap="square" tIns="91425"/>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2480550"/>
            <a:ext cx="8114400" cy="2445900"/>
          </a:xfrm>
          <a:prstGeom prst="rect">
            <a:avLst/>
          </a:prstGeom>
        </p:spPr>
        <p:txBody>
          <a:bodyPr anchorCtr="0" anchor="b" bIns="91425" lIns="91425" rIns="91425" wrap="square" tIns="91425"/>
          <a:lstStyle>
            <a:lvl1pPr lvl="0" rtl="0">
              <a:spcBef>
                <a:spcPts val="0"/>
              </a:spcBef>
              <a:buClr>
                <a:schemeClr val="lt1"/>
              </a:buClr>
              <a:buSzPts val="6800"/>
              <a:buNone/>
              <a:defRPr sz="6800">
                <a:solidFill>
                  <a:schemeClr val="lt1"/>
                </a:solidFill>
              </a:defRPr>
            </a:lvl1pPr>
            <a:lvl2pPr lvl="1" rtl="0">
              <a:spcBef>
                <a:spcPts val="0"/>
              </a:spcBef>
              <a:buClr>
                <a:schemeClr val="lt1"/>
              </a:buClr>
              <a:buSzPts val="6800"/>
              <a:buNone/>
              <a:defRPr sz="6800">
                <a:solidFill>
                  <a:schemeClr val="lt1"/>
                </a:solidFill>
              </a:defRPr>
            </a:lvl2pPr>
            <a:lvl3pPr lvl="2" rtl="0">
              <a:spcBef>
                <a:spcPts val="0"/>
              </a:spcBef>
              <a:buClr>
                <a:schemeClr val="lt1"/>
              </a:buClr>
              <a:buSzPts val="6800"/>
              <a:buNone/>
              <a:defRPr sz="6800">
                <a:solidFill>
                  <a:schemeClr val="lt1"/>
                </a:solidFill>
              </a:defRPr>
            </a:lvl3pPr>
            <a:lvl4pPr lvl="3" rtl="0">
              <a:spcBef>
                <a:spcPts val="0"/>
              </a:spcBef>
              <a:buClr>
                <a:schemeClr val="lt1"/>
              </a:buClr>
              <a:buSzPts val="6800"/>
              <a:buNone/>
              <a:defRPr sz="6800">
                <a:solidFill>
                  <a:schemeClr val="lt1"/>
                </a:solidFill>
              </a:defRPr>
            </a:lvl4pPr>
            <a:lvl5pPr lvl="4" rtl="0">
              <a:spcBef>
                <a:spcPts val="0"/>
              </a:spcBef>
              <a:buClr>
                <a:schemeClr val="lt1"/>
              </a:buClr>
              <a:buSzPts val="6800"/>
              <a:buNone/>
              <a:defRPr sz="6800">
                <a:solidFill>
                  <a:schemeClr val="lt1"/>
                </a:solidFill>
              </a:defRPr>
            </a:lvl5pPr>
            <a:lvl6pPr lvl="5" rtl="0">
              <a:spcBef>
                <a:spcPts val="0"/>
              </a:spcBef>
              <a:buClr>
                <a:schemeClr val="lt1"/>
              </a:buClr>
              <a:buSzPts val="6800"/>
              <a:buNone/>
              <a:defRPr sz="6800">
                <a:solidFill>
                  <a:schemeClr val="lt1"/>
                </a:solidFill>
              </a:defRPr>
            </a:lvl6pPr>
            <a:lvl7pPr lvl="6" rtl="0">
              <a:spcBef>
                <a:spcPts val="0"/>
              </a:spcBef>
              <a:buClr>
                <a:schemeClr val="lt1"/>
              </a:buClr>
              <a:buSzPts val="6800"/>
              <a:buNone/>
              <a:defRPr sz="6800">
                <a:solidFill>
                  <a:schemeClr val="lt1"/>
                </a:solidFill>
              </a:defRPr>
            </a:lvl7pPr>
            <a:lvl8pPr lvl="7" rtl="0">
              <a:spcBef>
                <a:spcPts val="0"/>
              </a:spcBef>
              <a:buClr>
                <a:schemeClr val="lt1"/>
              </a:buClr>
              <a:buSzPts val="6800"/>
              <a:buNone/>
              <a:defRPr sz="6800">
                <a:solidFill>
                  <a:schemeClr val="lt1"/>
                </a:solidFill>
              </a:defRPr>
            </a:lvl8pPr>
            <a:lvl9pPr lvl="8" rtl="0">
              <a:spcBef>
                <a:spcPts val="0"/>
              </a:spcBef>
              <a:buClr>
                <a:schemeClr val="lt1"/>
              </a:buClr>
              <a:buSzPts val="6800"/>
              <a:buNone/>
              <a:defRPr sz="6800">
                <a:solidFill>
                  <a:schemeClr val="lt1"/>
                </a:solidFill>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64" name="Shape 64"/>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65" name="Shape 6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68" name="Shape 68"/>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69" name="Shape 69"/>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70" name="Shape 7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73" name="Shape 7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74" name="Shape 74"/>
        <p:cNvGrpSpPr/>
        <p:nvPr/>
      </p:nvGrpSpPr>
      <p:grpSpPr>
        <a:xfrm>
          <a:off x="0" y="0"/>
          <a:ext cx="0" cy="0"/>
          <a:chOff x="0" y="0"/>
          <a:chExt cx="0" cy="0"/>
        </a:xfrm>
      </p:grpSpPr>
      <p:sp>
        <p:nvSpPr>
          <p:cNvPr id="75" name="Shape 75"/>
          <p:cNvSpPr txBox="1"/>
          <p:nvPr>
            <p:ph type="title"/>
          </p:nvPr>
        </p:nvSpPr>
        <p:spPr>
          <a:xfrm>
            <a:off x="311700" y="6318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76" name="Shape 76"/>
          <p:cNvSpPr txBox="1"/>
          <p:nvPr>
            <p:ph idx="1" type="body"/>
          </p:nvPr>
        </p:nvSpPr>
        <p:spPr>
          <a:xfrm>
            <a:off x="311700" y="1490875"/>
            <a:ext cx="2808000" cy="30780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490250" y="526350"/>
            <a:ext cx="5683800" cy="4090800"/>
          </a:xfrm>
          <a:prstGeom prst="rect">
            <a:avLst/>
          </a:prstGeom>
        </p:spPr>
        <p:txBody>
          <a:bodyPr anchorCtr="0" anchor="ctr" bIns="91425" lIns="91425" rIns="91425" wrap="square" tIns="91425"/>
          <a:lstStyle>
            <a:lvl1pPr lvl="0" rtl="0">
              <a:spcBef>
                <a:spcPts val="0"/>
              </a:spcBef>
              <a:buClr>
                <a:schemeClr val="lt1"/>
              </a:buClr>
              <a:buSzPts val="4800"/>
              <a:buNone/>
              <a:defRPr sz="4800">
                <a:solidFill>
                  <a:schemeClr val="lt1"/>
                </a:solidFill>
              </a:defRPr>
            </a:lvl1pPr>
            <a:lvl2pPr lvl="1" rtl="0">
              <a:spcBef>
                <a:spcPts val="0"/>
              </a:spcBef>
              <a:buClr>
                <a:schemeClr val="lt1"/>
              </a:buClr>
              <a:buSzPts val="4800"/>
              <a:buNone/>
              <a:defRPr sz="4800">
                <a:solidFill>
                  <a:schemeClr val="lt1"/>
                </a:solidFill>
              </a:defRPr>
            </a:lvl2pPr>
            <a:lvl3pPr lvl="2" rtl="0">
              <a:spcBef>
                <a:spcPts val="0"/>
              </a:spcBef>
              <a:buClr>
                <a:schemeClr val="lt1"/>
              </a:buClr>
              <a:buSzPts val="4800"/>
              <a:buNone/>
              <a:defRPr sz="4800">
                <a:solidFill>
                  <a:schemeClr val="lt1"/>
                </a:solidFill>
              </a:defRPr>
            </a:lvl3pPr>
            <a:lvl4pPr lvl="3" rtl="0">
              <a:spcBef>
                <a:spcPts val="0"/>
              </a:spcBef>
              <a:buClr>
                <a:schemeClr val="lt1"/>
              </a:buClr>
              <a:buSzPts val="4800"/>
              <a:buNone/>
              <a:defRPr sz="4800">
                <a:solidFill>
                  <a:schemeClr val="lt1"/>
                </a:solidFill>
              </a:defRPr>
            </a:lvl4pPr>
            <a:lvl5pPr lvl="4" rtl="0">
              <a:spcBef>
                <a:spcPts val="0"/>
              </a:spcBef>
              <a:buClr>
                <a:schemeClr val="lt1"/>
              </a:buClr>
              <a:buSzPts val="4800"/>
              <a:buNone/>
              <a:defRPr sz="4800">
                <a:solidFill>
                  <a:schemeClr val="lt1"/>
                </a:solidFill>
              </a:defRPr>
            </a:lvl5pPr>
            <a:lvl6pPr lvl="5" rtl="0">
              <a:spcBef>
                <a:spcPts val="0"/>
              </a:spcBef>
              <a:buClr>
                <a:schemeClr val="lt1"/>
              </a:buClr>
              <a:buSzPts val="4800"/>
              <a:buNone/>
              <a:defRPr sz="4800">
                <a:solidFill>
                  <a:schemeClr val="lt1"/>
                </a:solidFill>
              </a:defRPr>
            </a:lvl6pPr>
            <a:lvl7pPr lvl="6" rtl="0">
              <a:spcBef>
                <a:spcPts val="0"/>
              </a:spcBef>
              <a:buClr>
                <a:schemeClr val="lt1"/>
              </a:buClr>
              <a:buSzPts val="4800"/>
              <a:buNone/>
              <a:defRPr sz="4800">
                <a:solidFill>
                  <a:schemeClr val="lt1"/>
                </a:solidFill>
              </a:defRPr>
            </a:lvl7pPr>
            <a:lvl8pPr lvl="7" rtl="0">
              <a:spcBef>
                <a:spcPts val="0"/>
              </a:spcBef>
              <a:buClr>
                <a:schemeClr val="lt1"/>
              </a:buClr>
              <a:buSzPts val="4800"/>
              <a:buNone/>
              <a:defRPr sz="4800">
                <a:solidFill>
                  <a:schemeClr val="lt1"/>
                </a:solidFill>
              </a:defRPr>
            </a:lvl8pPr>
            <a:lvl9pPr lvl="8" rtl="0">
              <a:spcBef>
                <a:spcPts val="0"/>
              </a:spcBef>
              <a:buClr>
                <a:schemeClr val="lt1"/>
              </a:buClr>
              <a:buSzPts val="4800"/>
              <a:buNone/>
              <a:defRPr sz="4800">
                <a:solidFill>
                  <a:schemeClr val="lt1"/>
                </a:solidFill>
              </a:defRPr>
            </a:lvl9pPr>
          </a:lstStyle>
          <a:p/>
        </p:txBody>
      </p:sp>
      <p:sp>
        <p:nvSpPr>
          <p:cNvPr id="80" name="Shape 8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81" name="Shape 81"/>
        <p:cNvGrpSpPr/>
        <p:nvPr/>
      </p:nvGrpSpPr>
      <p:grpSpPr>
        <a:xfrm>
          <a:off x="0" y="0"/>
          <a:ext cx="0" cy="0"/>
          <a:chOff x="0" y="0"/>
          <a:chExt cx="0" cy="0"/>
        </a:xfrm>
      </p:grpSpPr>
      <p:sp>
        <p:nvSpPr>
          <p:cNvPr id="82" name="Shape 82"/>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83" name="Shape 8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84" name="Shape 84"/>
          <p:cNvSpPr txBox="1"/>
          <p:nvPr>
            <p:ph type="title"/>
          </p:nvPr>
        </p:nvSpPr>
        <p:spPr>
          <a:xfrm>
            <a:off x="265500" y="1375599"/>
            <a:ext cx="4045200" cy="1551900"/>
          </a:xfrm>
          <a:prstGeom prst="rect">
            <a:avLst/>
          </a:prstGeom>
        </p:spPr>
        <p:txBody>
          <a:bodyPr anchorCtr="0" anchor="b" bIns="91425" lIns="91425" rIns="91425" wrap="square" tIns="91425"/>
          <a:lstStyle>
            <a:lvl1pPr lvl="0" rtl="0" algn="ctr">
              <a:spcBef>
                <a:spcPts val="0"/>
              </a:spcBef>
              <a:buSzPts val="3800"/>
              <a:buNone/>
              <a:defRPr sz="3800"/>
            </a:lvl1pPr>
            <a:lvl2pPr lvl="1" rtl="0" algn="ctr">
              <a:spcBef>
                <a:spcPts val="0"/>
              </a:spcBef>
              <a:buSzPts val="3800"/>
              <a:buNone/>
              <a:defRPr sz="3800"/>
            </a:lvl2pPr>
            <a:lvl3pPr lvl="2" rtl="0" algn="ctr">
              <a:spcBef>
                <a:spcPts val="0"/>
              </a:spcBef>
              <a:buSzPts val="3800"/>
              <a:buNone/>
              <a:defRPr sz="3800"/>
            </a:lvl3pPr>
            <a:lvl4pPr lvl="3" rtl="0" algn="ctr">
              <a:spcBef>
                <a:spcPts val="0"/>
              </a:spcBef>
              <a:buSzPts val="3800"/>
              <a:buNone/>
              <a:defRPr sz="3800"/>
            </a:lvl4pPr>
            <a:lvl5pPr lvl="4" rtl="0" algn="ctr">
              <a:spcBef>
                <a:spcPts val="0"/>
              </a:spcBef>
              <a:buSzPts val="3800"/>
              <a:buNone/>
              <a:defRPr sz="3800"/>
            </a:lvl5pPr>
            <a:lvl6pPr lvl="5" rtl="0" algn="ctr">
              <a:spcBef>
                <a:spcPts val="0"/>
              </a:spcBef>
              <a:buSzPts val="3800"/>
              <a:buNone/>
              <a:defRPr sz="3800"/>
            </a:lvl6pPr>
            <a:lvl7pPr lvl="6" rtl="0" algn="ctr">
              <a:spcBef>
                <a:spcPts val="0"/>
              </a:spcBef>
              <a:buSzPts val="3800"/>
              <a:buNone/>
              <a:defRPr sz="3800"/>
            </a:lvl7pPr>
            <a:lvl8pPr lvl="7" rtl="0" algn="ctr">
              <a:spcBef>
                <a:spcPts val="0"/>
              </a:spcBef>
              <a:buSzPts val="3800"/>
              <a:buNone/>
              <a:defRPr sz="3800"/>
            </a:lvl8pPr>
            <a:lvl9pPr lvl="8" rtl="0" algn="ctr">
              <a:spcBef>
                <a:spcPts val="0"/>
              </a:spcBef>
              <a:buSzPts val="3800"/>
              <a:buNone/>
              <a:defRPr sz="3800"/>
            </a:lvl9pPr>
          </a:lstStyle>
          <a:p/>
        </p:txBody>
      </p:sp>
      <p:sp>
        <p:nvSpPr>
          <p:cNvPr id="85" name="Shape 85"/>
          <p:cNvSpPr txBox="1"/>
          <p:nvPr>
            <p:ph idx="1" type="subTitle"/>
          </p:nvPr>
        </p:nvSpPr>
        <p:spPr>
          <a:xfrm>
            <a:off x="265500" y="2981125"/>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 name="Shape 86"/>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buSzPts val="1800"/>
              <a:buChar char="●"/>
              <a:defRPr>
                <a:solidFill>
                  <a:schemeClr val="lt1"/>
                </a:solidFill>
              </a:defRPr>
            </a:lvl1pPr>
            <a:lvl2pPr lvl="1" rtl="0">
              <a:spcBef>
                <a:spcPts val="0"/>
              </a:spcBef>
              <a:buClr>
                <a:schemeClr val="lt1"/>
              </a:buClr>
              <a:buSzPts val="1400"/>
              <a:buChar char="○"/>
              <a:defRPr>
                <a:solidFill>
                  <a:schemeClr val="lt1"/>
                </a:solidFill>
              </a:defRPr>
            </a:lvl2pPr>
            <a:lvl3pPr lvl="2" rtl="0">
              <a:spcBef>
                <a:spcPts val="0"/>
              </a:spcBef>
              <a:buClr>
                <a:schemeClr val="lt1"/>
              </a:buClr>
              <a:buSzPts val="1400"/>
              <a:buChar char="■"/>
              <a:defRPr>
                <a:solidFill>
                  <a:schemeClr val="lt1"/>
                </a:solidFill>
              </a:defRPr>
            </a:lvl3pPr>
            <a:lvl4pPr lvl="3" rtl="0">
              <a:spcBef>
                <a:spcPts val="0"/>
              </a:spcBef>
              <a:buClr>
                <a:schemeClr val="lt1"/>
              </a:buClr>
              <a:buSzPts val="1400"/>
              <a:buChar char="●"/>
              <a:defRPr>
                <a:solidFill>
                  <a:schemeClr val="lt1"/>
                </a:solidFill>
              </a:defRPr>
            </a:lvl4pPr>
            <a:lvl5pPr lvl="4" rtl="0">
              <a:spcBef>
                <a:spcPts val="0"/>
              </a:spcBef>
              <a:buClr>
                <a:schemeClr val="lt1"/>
              </a:buClr>
              <a:buSzPts val="1400"/>
              <a:buChar char="○"/>
              <a:defRPr>
                <a:solidFill>
                  <a:schemeClr val="lt1"/>
                </a:solidFill>
              </a:defRPr>
            </a:lvl5pPr>
            <a:lvl6pPr lvl="5" rtl="0">
              <a:spcBef>
                <a:spcPts val="0"/>
              </a:spcBef>
              <a:buClr>
                <a:schemeClr val="lt1"/>
              </a:buClr>
              <a:buSzPts val="1400"/>
              <a:buChar char="■"/>
              <a:defRPr>
                <a:solidFill>
                  <a:schemeClr val="lt1"/>
                </a:solidFill>
              </a:defRPr>
            </a:lvl6pPr>
            <a:lvl7pPr lvl="6" rtl="0">
              <a:spcBef>
                <a:spcPts val="0"/>
              </a:spcBef>
              <a:buClr>
                <a:schemeClr val="lt1"/>
              </a:buClr>
              <a:buSzPts val="1400"/>
              <a:buChar char="●"/>
              <a:defRPr>
                <a:solidFill>
                  <a:schemeClr val="lt1"/>
                </a:solidFill>
              </a:defRPr>
            </a:lvl7pPr>
            <a:lvl8pPr lvl="7" rtl="0">
              <a:spcBef>
                <a:spcPts val="0"/>
              </a:spcBef>
              <a:buClr>
                <a:schemeClr val="lt1"/>
              </a:buClr>
              <a:buSzPts val="1400"/>
              <a:buChar char="○"/>
              <a:defRPr>
                <a:solidFill>
                  <a:schemeClr val="lt1"/>
                </a:solidFill>
              </a:defRPr>
            </a:lvl8pPr>
            <a:lvl9pPr lvl="8" rtl="0">
              <a:spcBef>
                <a:spcPts val="0"/>
              </a:spcBef>
              <a:buClr>
                <a:schemeClr val="lt1"/>
              </a:buClr>
              <a:buSzPts val="1400"/>
              <a:buChar char="■"/>
              <a:defRPr>
                <a:solidFill>
                  <a:schemeClr val="lt1"/>
                </a:solidFill>
              </a:defRPr>
            </a:lvl9pPr>
          </a:lstStyle>
          <a:p/>
        </p:txBody>
      </p:sp>
      <p:sp>
        <p:nvSpPr>
          <p:cNvPr id="87" name="Shape 8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88" name="Shape 88"/>
        <p:cNvGrpSpPr/>
        <p:nvPr/>
      </p:nvGrpSpPr>
      <p:grpSpPr>
        <a:xfrm>
          <a:off x="0" y="0"/>
          <a:ext cx="0" cy="0"/>
          <a:chOff x="0" y="0"/>
          <a:chExt cx="0" cy="0"/>
        </a:xfrm>
      </p:grpSpPr>
      <p:sp>
        <p:nvSpPr>
          <p:cNvPr id="89" name="Shape 89"/>
          <p:cNvSpPr txBox="1"/>
          <p:nvPr>
            <p:ph idx="1" type="body"/>
          </p:nvPr>
        </p:nvSpPr>
        <p:spPr>
          <a:xfrm>
            <a:off x="319500" y="4233725"/>
            <a:ext cx="5998800" cy="598800"/>
          </a:xfrm>
          <a:prstGeom prst="rect">
            <a:avLst/>
          </a:prstGeom>
        </p:spPr>
        <p:txBody>
          <a:bodyPr anchorCtr="0" anchor="ctr" bIns="91425" lIns="91425" rIns="91425" wrap="square" tIns="91425"/>
          <a:lstStyle>
            <a:lvl1pPr lvl="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91" name="Shape 91"/>
        <p:cNvGrpSpPr/>
        <p:nvPr/>
      </p:nvGrpSpPr>
      <p:grpSpPr>
        <a:xfrm>
          <a:off x="0" y="0"/>
          <a:ext cx="0" cy="0"/>
          <a:chOff x="0" y="0"/>
          <a:chExt cx="0" cy="0"/>
        </a:xfrm>
      </p:grpSpPr>
      <p:sp>
        <p:nvSpPr>
          <p:cNvPr id="92" name="Shape 92"/>
          <p:cNvSpPr txBox="1"/>
          <p:nvPr>
            <p:ph type="title"/>
          </p:nvPr>
        </p:nvSpPr>
        <p:spPr>
          <a:xfrm>
            <a:off x="311700" y="1167925"/>
            <a:ext cx="8520600" cy="1980000"/>
          </a:xfrm>
          <a:prstGeom prst="rect">
            <a:avLst/>
          </a:prstGeom>
        </p:spPr>
        <p:txBody>
          <a:bodyPr anchorCtr="0" anchor="ctr" bIns="91425" lIns="91425" rIns="91425" wrap="square" tIns="91425"/>
          <a:lstStyle>
            <a:lvl1pPr lvl="0" rtl="0" algn="ctr">
              <a:spcBef>
                <a:spcPts val="0"/>
              </a:spcBef>
              <a:buClr>
                <a:schemeClr val="dk1"/>
              </a:buClr>
              <a:buSzPts val="11000"/>
              <a:buNone/>
              <a:defRPr sz="11000">
                <a:solidFill>
                  <a:schemeClr val="dk1"/>
                </a:solidFill>
              </a:defRPr>
            </a:lvl1pPr>
            <a:lvl2pPr lvl="1" rtl="0" algn="ctr">
              <a:spcBef>
                <a:spcPts val="0"/>
              </a:spcBef>
              <a:buClr>
                <a:schemeClr val="dk1"/>
              </a:buClr>
              <a:buSzPts val="11000"/>
              <a:buNone/>
              <a:defRPr sz="11000">
                <a:solidFill>
                  <a:schemeClr val="dk1"/>
                </a:solidFill>
              </a:defRPr>
            </a:lvl2pPr>
            <a:lvl3pPr lvl="2" rtl="0" algn="ctr">
              <a:spcBef>
                <a:spcPts val="0"/>
              </a:spcBef>
              <a:buClr>
                <a:schemeClr val="dk1"/>
              </a:buClr>
              <a:buSzPts val="11000"/>
              <a:buNone/>
              <a:defRPr sz="11000">
                <a:solidFill>
                  <a:schemeClr val="dk1"/>
                </a:solidFill>
              </a:defRPr>
            </a:lvl3pPr>
            <a:lvl4pPr lvl="3" rtl="0" algn="ctr">
              <a:spcBef>
                <a:spcPts val="0"/>
              </a:spcBef>
              <a:buClr>
                <a:schemeClr val="dk1"/>
              </a:buClr>
              <a:buSzPts val="11000"/>
              <a:buNone/>
              <a:defRPr sz="11000">
                <a:solidFill>
                  <a:schemeClr val="dk1"/>
                </a:solidFill>
              </a:defRPr>
            </a:lvl4pPr>
            <a:lvl5pPr lvl="4" rtl="0" algn="ctr">
              <a:spcBef>
                <a:spcPts val="0"/>
              </a:spcBef>
              <a:buClr>
                <a:schemeClr val="dk1"/>
              </a:buClr>
              <a:buSzPts val="11000"/>
              <a:buNone/>
              <a:defRPr sz="11000">
                <a:solidFill>
                  <a:schemeClr val="dk1"/>
                </a:solidFill>
              </a:defRPr>
            </a:lvl5pPr>
            <a:lvl6pPr lvl="5" rtl="0" algn="ctr">
              <a:spcBef>
                <a:spcPts val="0"/>
              </a:spcBef>
              <a:buClr>
                <a:schemeClr val="dk1"/>
              </a:buClr>
              <a:buSzPts val="11000"/>
              <a:buNone/>
              <a:defRPr sz="11000">
                <a:solidFill>
                  <a:schemeClr val="dk1"/>
                </a:solidFill>
              </a:defRPr>
            </a:lvl6pPr>
            <a:lvl7pPr lvl="6" rtl="0" algn="ctr">
              <a:spcBef>
                <a:spcPts val="0"/>
              </a:spcBef>
              <a:buClr>
                <a:schemeClr val="dk1"/>
              </a:buClr>
              <a:buSzPts val="11000"/>
              <a:buNone/>
              <a:defRPr sz="11000">
                <a:solidFill>
                  <a:schemeClr val="dk1"/>
                </a:solidFill>
              </a:defRPr>
            </a:lvl7pPr>
            <a:lvl8pPr lvl="7" rtl="0" algn="ctr">
              <a:spcBef>
                <a:spcPts val="0"/>
              </a:spcBef>
              <a:buClr>
                <a:schemeClr val="dk1"/>
              </a:buClr>
              <a:buSzPts val="11000"/>
              <a:buNone/>
              <a:defRPr sz="11000">
                <a:solidFill>
                  <a:schemeClr val="dk1"/>
                </a:solidFill>
              </a:defRPr>
            </a:lvl8pPr>
            <a:lvl9pPr lvl="8" rtl="0" algn="ctr">
              <a:spcBef>
                <a:spcPts val="0"/>
              </a:spcBef>
              <a:buClr>
                <a:schemeClr val="dk1"/>
              </a:buClr>
              <a:buSzPts val="11000"/>
              <a:buNone/>
              <a:defRPr sz="11000">
                <a:solidFill>
                  <a:schemeClr val="dk1"/>
                </a:solidFill>
              </a:defRPr>
            </a:lvl9pPr>
          </a:lstStyle>
          <a:p/>
        </p:txBody>
      </p:sp>
      <p:sp>
        <p:nvSpPr>
          <p:cNvPr id="93" name="Shape 93"/>
          <p:cNvSpPr txBox="1"/>
          <p:nvPr>
            <p:ph idx="1" type="body"/>
          </p:nvPr>
        </p:nvSpPr>
        <p:spPr>
          <a:xfrm>
            <a:off x="311700" y="3224250"/>
            <a:ext cx="8520600" cy="10716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94" name="Shape 9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5" name="Shape 95"/>
        <p:cNvGrpSpPr/>
        <p:nvPr/>
      </p:nvGrpSpPr>
      <p:grpSpPr>
        <a:xfrm>
          <a:off x="0" y="0"/>
          <a:ext cx="0" cy="0"/>
          <a:chOff x="0" y="0"/>
          <a:chExt cx="0" cy="0"/>
        </a:xfrm>
      </p:grpSpPr>
      <p:sp>
        <p:nvSpPr>
          <p:cNvPr id="96" name="Shape 9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lvl="1" rtl="0">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2pPr>
            <a:lvl3pPr lvl="2" rtl="0">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3pPr>
            <a:lvl4pPr lvl="3" rtl="0">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4pPr>
            <a:lvl5pPr lvl="4" rtl="0">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5pPr>
            <a:lvl6pPr lvl="5" rtl="0">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6pPr>
            <a:lvl7pPr lvl="6" rtl="0">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7pPr>
            <a:lvl8pPr lvl="7" rtl="0">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8pPr>
            <a:lvl9pPr lvl="8" rtl="0">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people.ischool.berkeley.edu/~david.jablonsk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mailto:michelleliu103@berkeley.edu" TargetMode="External"/><Relationship Id="rId4" Type="http://schemas.openxmlformats.org/officeDocument/2006/relationships/hyperlink" Target="mailto:shane.conner@berkeley.edu" TargetMode="External"/><Relationship Id="rId5" Type="http://schemas.openxmlformats.org/officeDocument/2006/relationships/hyperlink" Target="mailto:david.jablonski@berkeley.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public.tableau.com/profile/michelle.liu7866#!/vizhome/W209_FinalProject_v3/Dashboard1?publish=yes"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0" y="595975"/>
            <a:ext cx="8520600" cy="1957800"/>
          </a:xfrm>
          <a:prstGeom prst="rect">
            <a:avLst/>
          </a:prstGeom>
        </p:spPr>
        <p:txBody>
          <a:bodyPr anchorCtr="0" anchor="b" bIns="91425" lIns="91425" rIns="91425" wrap="square" tIns="91425">
            <a:noAutofit/>
          </a:bodyPr>
          <a:lstStyle/>
          <a:p>
            <a:pPr indent="0" lvl="0" marL="0" rtl="0">
              <a:spcBef>
                <a:spcPts val="0"/>
              </a:spcBef>
              <a:buNone/>
            </a:pPr>
            <a:r>
              <a:rPr lang="en" sz="3600"/>
              <a:t>W209 Final Project Presentation</a:t>
            </a:r>
          </a:p>
        </p:txBody>
      </p:sp>
      <p:sp>
        <p:nvSpPr>
          <p:cNvPr id="102" name="Shape 102"/>
          <p:cNvSpPr txBox="1"/>
          <p:nvPr>
            <p:ph idx="1" type="subTitle"/>
          </p:nvPr>
        </p:nvSpPr>
        <p:spPr>
          <a:xfrm>
            <a:off x="311700" y="3165823"/>
            <a:ext cx="8520600" cy="733500"/>
          </a:xfrm>
          <a:prstGeom prst="rect">
            <a:avLst/>
          </a:prstGeom>
        </p:spPr>
        <p:txBody>
          <a:bodyPr anchorCtr="0" anchor="t" bIns="91425" lIns="91425" rIns="91425" wrap="square" tIns="91425">
            <a:noAutofit/>
          </a:bodyPr>
          <a:lstStyle/>
          <a:p>
            <a:pPr indent="0" lvl="0" marL="0" rtl="0">
              <a:spcBef>
                <a:spcPts val="0"/>
              </a:spcBef>
              <a:buNone/>
            </a:pPr>
            <a:r>
              <a:rPr lang="en"/>
              <a:t>Football Fantasy League Helper</a:t>
            </a:r>
          </a:p>
          <a:p>
            <a:pPr indent="0" lvl="0" marL="0" marR="152400" rtl="0">
              <a:lnSpc>
                <a:spcPct val="120000"/>
              </a:lnSpc>
              <a:spcBef>
                <a:spcPts val="0"/>
              </a:spcBef>
              <a:buNone/>
            </a:pPr>
            <a:br>
              <a:rPr lang="en" sz="1200">
                <a:solidFill>
                  <a:srgbClr val="000000"/>
                </a:solidFill>
                <a:latin typeface="Georgia"/>
                <a:ea typeface="Georgia"/>
                <a:cs typeface="Georgia"/>
                <a:sym typeface="Georgia"/>
              </a:rPr>
            </a:br>
            <a:r>
              <a:rPr lang="en" sz="1200">
                <a:solidFill>
                  <a:srgbClr val="000000"/>
                </a:solidFill>
                <a:latin typeface="Georgia"/>
                <a:ea typeface="Georgia"/>
                <a:cs typeface="Georgia"/>
                <a:sym typeface="Georgia"/>
              </a:rPr>
              <a:t>Michelle Liu, David Jablonski, Shane Conner</a:t>
            </a:r>
            <a:br>
              <a:rPr lang="en" sz="1200">
                <a:solidFill>
                  <a:srgbClr val="000000"/>
                </a:solidFill>
                <a:latin typeface="Georgia"/>
                <a:ea typeface="Georgia"/>
                <a:cs typeface="Georgia"/>
                <a:sym typeface="Georgia"/>
              </a:rPr>
            </a:br>
          </a:p>
        </p:txBody>
      </p:sp>
      <p:pic>
        <p:nvPicPr>
          <p:cNvPr descr="Image result for nfl" id="103" name="Shape 103"/>
          <p:cNvPicPr preferRelativeResize="0"/>
          <p:nvPr/>
        </p:nvPicPr>
        <p:blipFill>
          <a:blip r:embed="rId3">
            <a:alphaModFix/>
          </a:blip>
          <a:stretch>
            <a:fillRect/>
          </a:stretch>
        </p:blipFill>
        <p:spPr>
          <a:xfrm>
            <a:off x="3132713" y="169250"/>
            <a:ext cx="2878575" cy="1616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Demo</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buSzPts val="1800"/>
              <a:buChar char="●"/>
            </a:pPr>
            <a:r>
              <a:rPr lang="en" u="sng">
                <a:solidFill>
                  <a:schemeClr val="hlink"/>
                </a:solidFill>
                <a:hlinkClick r:id="rId3"/>
              </a:rPr>
              <a:t>http://people.ischool.berkeley.edu/~david.jablonski/</a:t>
            </a:r>
          </a:p>
          <a:p>
            <a:pPr indent="0" lvl="0" mar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Questions?</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Please email any questions and feedback about our project to:</a:t>
            </a:r>
          </a:p>
          <a:p>
            <a:pPr indent="0" lvl="0" marL="0">
              <a:spcBef>
                <a:spcPts val="0"/>
              </a:spcBef>
              <a:buNone/>
            </a:pPr>
            <a:r>
              <a:rPr lang="en" u="sng">
                <a:solidFill>
                  <a:schemeClr val="accent5"/>
                </a:solidFill>
                <a:hlinkClick r:id="rId3"/>
              </a:rPr>
              <a:t>michelleliu103@berkeley.edu</a:t>
            </a:r>
          </a:p>
          <a:p>
            <a:pPr indent="0" lvl="0" marL="0">
              <a:spcBef>
                <a:spcPts val="0"/>
              </a:spcBef>
              <a:buNone/>
            </a:pPr>
            <a:r>
              <a:rPr lang="en" u="sng">
                <a:solidFill>
                  <a:schemeClr val="accent5"/>
                </a:solidFill>
                <a:hlinkClick r:id="rId4"/>
              </a:rPr>
              <a:t>shane.conner@berkeley.edu</a:t>
            </a:r>
          </a:p>
          <a:p>
            <a:pPr indent="0" lvl="0" marL="0">
              <a:spcBef>
                <a:spcPts val="0"/>
              </a:spcBef>
              <a:buNone/>
            </a:pPr>
            <a:r>
              <a:rPr lang="en" u="sng">
                <a:solidFill>
                  <a:schemeClr val="accent5"/>
                </a:solidFill>
                <a:hlinkClick r:id="rId5"/>
              </a:rPr>
              <a:t>david.jablonski@berkeley.edu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Tasks</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04800" lvl="0" marL="457200" rtl="0">
              <a:spcBef>
                <a:spcPts val="1000"/>
              </a:spcBef>
              <a:buSzPts val="1200"/>
              <a:buChar char="●"/>
            </a:pPr>
            <a:r>
              <a:rPr lang="en"/>
              <a:t>Select players to start each week.</a:t>
            </a:r>
          </a:p>
          <a:p>
            <a:pPr indent="-292100" lvl="1" marL="914400" rtl="0">
              <a:lnSpc>
                <a:spcPct val="100000"/>
              </a:lnSpc>
              <a:spcBef>
                <a:spcPts val="1000"/>
              </a:spcBef>
              <a:spcAft>
                <a:spcPts val="0"/>
              </a:spcAft>
              <a:buSzPts val="1000"/>
              <a:buChar char="○"/>
            </a:pPr>
            <a:r>
              <a:rPr lang="en"/>
              <a:t>Easily search, filter and compare players.</a:t>
            </a:r>
          </a:p>
          <a:p>
            <a:pPr indent="-292100" lvl="1" marL="914400" rtl="0">
              <a:lnSpc>
                <a:spcPct val="100000"/>
              </a:lnSpc>
              <a:spcBef>
                <a:spcPts val="1000"/>
              </a:spcBef>
              <a:spcAft>
                <a:spcPts val="0"/>
              </a:spcAft>
              <a:buSzPts val="1000"/>
              <a:buChar char="○"/>
            </a:pPr>
            <a:r>
              <a:rPr lang="en"/>
              <a:t>Aggregate analyst’s projected points and rankings.</a:t>
            </a:r>
          </a:p>
          <a:p>
            <a:pPr indent="-292100" lvl="1" marL="914400" rtl="0">
              <a:lnSpc>
                <a:spcPct val="100000"/>
              </a:lnSpc>
              <a:spcBef>
                <a:spcPts val="1000"/>
              </a:spcBef>
              <a:spcAft>
                <a:spcPts val="1000"/>
              </a:spcAft>
              <a:buSzPts val="1000"/>
              <a:buChar char="○"/>
            </a:pPr>
            <a:r>
              <a:rPr lang="en"/>
              <a:t>Ascertain player risk.</a:t>
            </a:r>
          </a:p>
          <a:p>
            <a:pPr indent="-304800" lvl="0" marL="457200" rtl="0">
              <a:spcBef>
                <a:spcPts val="1000"/>
              </a:spcBef>
              <a:buSzPts val="1200"/>
              <a:buChar char="●"/>
            </a:pPr>
            <a:r>
              <a:rPr lang="en"/>
              <a:t>Evaluate player value across positions.</a:t>
            </a:r>
          </a:p>
          <a:p>
            <a:pPr indent="-292100" lvl="1" marL="914400" rtl="0">
              <a:lnSpc>
                <a:spcPct val="100000"/>
              </a:lnSpc>
              <a:spcBef>
                <a:spcPts val="0"/>
              </a:spcBef>
              <a:spcAft>
                <a:spcPts val="0"/>
              </a:spcAft>
              <a:buSzPts val="1000"/>
              <a:buChar char="○"/>
            </a:pPr>
            <a:r>
              <a:rPr lang="en"/>
              <a:t>Calculate value over replacement</a:t>
            </a:r>
          </a:p>
          <a:p>
            <a:pPr indent="-292100" lvl="1" marL="914400" rtl="0">
              <a:lnSpc>
                <a:spcPct val="100000"/>
              </a:lnSpc>
              <a:spcBef>
                <a:spcPts val="1000"/>
              </a:spcBef>
              <a:spcAft>
                <a:spcPts val="0"/>
              </a:spcAft>
              <a:buSzPts val="1000"/>
              <a:buChar char="○"/>
            </a:pPr>
            <a:r>
              <a:rPr lang="en"/>
              <a:t>Assess trends and variation within positions.</a:t>
            </a:r>
          </a:p>
          <a:p>
            <a:pPr indent="0" lvl="0" marL="0" rtl="0">
              <a:spcBef>
                <a:spcPts val="0"/>
              </a:spcBef>
              <a:buNone/>
            </a:pPr>
            <a:r>
              <a:t/>
            </a:r>
            <a:endParaRPr/>
          </a:p>
        </p:txBody>
      </p:sp>
      <p:pic>
        <p:nvPicPr>
          <p:cNvPr id="110" name="Shape 110"/>
          <p:cNvPicPr preferRelativeResize="0"/>
          <p:nvPr/>
        </p:nvPicPr>
        <p:blipFill>
          <a:blip r:embed="rId3">
            <a:alphaModFix/>
          </a:blip>
          <a:stretch>
            <a:fillRect/>
          </a:stretch>
        </p:blipFill>
        <p:spPr>
          <a:xfrm>
            <a:off x="5550675" y="445025"/>
            <a:ext cx="3281625" cy="441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Data</a:t>
            </a:r>
          </a:p>
        </p:txBody>
      </p:sp>
      <p:sp>
        <p:nvSpPr>
          <p:cNvPr id="116" name="Shape 116"/>
          <p:cNvSpPr txBox="1"/>
          <p:nvPr>
            <p:ph idx="1" type="body"/>
          </p:nvPr>
        </p:nvSpPr>
        <p:spPr>
          <a:xfrm>
            <a:off x="311700" y="1262575"/>
            <a:ext cx="8520600" cy="3416400"/>
          </a:xfrm>
          <a:prstGeom prst="rect">
            <a:avLst/>
          </a:prstGeom>
        </p:spPr>
        <p:txBody>
          <a:bodyPr anchorCtr="0" anchor="t" bIns="91425" lIns="91425" rIns="91425" wrap="square" tIns="91425">
            <a:noAutofit/>
          </a:bodyPr>
          <a:lstStyle/>
          <a:p>
            <a:pPr indent="-304800" lvl="0" marL="457200" rtl="0">
              <a:spcBef>
                <a:spcPts val="0"/>
              </a:spcBef>
              <a:spcAft>
                <a:spcPts val="0"/>
              </a:spcAft>
              <a:buSzPts val="1200"/>
              <a:buChar char="●"/>
            </a:pPr>
            <a:r>
              <a:rPr lang="en"/>
              <a:t>Scrape the aggregate of analyst opinion</a:t>
            </a:r>
          </a:p>
          <a:p>
            <a:pPr indent="-292100" lvl="1" marL="914400" rtl="0">
              <a:spcBef>
                <a:spcPts val="0"/>
              </a:spcBef>
              <a:buSzPts val="1000"/>
              <a:buChar char="○"/>
            </a:pPr>
            <a:r>
              <a:rPr lang="en"/>
              <a:t>Updates weekly to reflect matches</a:t>
            </a:r>
          </a:p>
        </p:txBody>
      </p:sp>
      <p:pic>
        <p:nvPicPr>
          <p:cNvPr id="117" name="Shape 117"/>
          <p:cNvPicPr preferRelativeResize="0"/>
          <p:nvPr/>
        </p:nvPicPr>
        <p:blipFill>
          <a:blip r:embed="rId3">
            <a:alphaModFix/>
          </a:blip>
          <a:stretch>
            <a:fillRect/>
          </a:stretch>
        </p:blipFill>
        <p:spPr>
          <a:xfrm>
            <a:off x="397875" y="2165875"/>
            <a:ext cx="8348249" cy="240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Users </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04800" lvl="0" marL="457200" rtl="0">
              <a:spcBef>
                <a:spcPts val="1000"/>
              </a:spcBef>
              <a:buSzPts val="1200"/>
              <a:buChar char="●"/>
            </a:pPr>
            <a:r>
              <a:rPr lang="en"/>
              <a:t>Any participant of Fantasy Football</a:t>
            </a:r>
          </a:p>
          <a:p>
            <a:pPr indent="-304800" lvl="0" marL="457200" rtl="0">
              <a:spcBef>
                <a:spcPts val="1000"/>
              </a:spcBef>
              <a:buSzPts val="1200"/>
              <a:buChar char="●"/>
            </a:pPr>
            <a:r>
              <a:rPr lang="en"/>
              <a:t>New Users</a:t>
            </a:r>
          </a:p>
          <a:p>
            <a:pPr indent="-292100" lvl="1" marL="914400" rtl="0">
              <a:spcBef>
                <a:spcPts val="1000"/>
              </a:spcBef>
              <a:buSzPts val="1000"/>
              <a:buChar char="○"/>
            </a:pPr>
            <a:r>
              <a:rPr lang="en"/>
              <a:t>Simplifying Football data in comprehensible, familiar terms</a:t>
            </a:r>
          </a:p>
          <a:p>
            <a:pPr indent="-292100" lvl="1" marL="914400" rtl="0">
              <a:spcBef>
                <a:spcPts val="1000"/>
              </a:spcBef>
              <a:buSzPts val="1000"/>
              <a:buChar char="○"/>
            </a:pPr>
            <a:r>
              <a:rPr lang="en"/>
              <a:t>Overcome disadvantages due to inexperience --bridge the gap.</a:t>
            </a:r>
          </a:p>
          <a:p>
            <a:pPr indent="-304800" lvl="0" marL="457200" rtl="0">
              <a:spcBef>
                <a:spcPts val="1000"/>
              </a:spcBef>
              <a:buSzPts val="1200"/>
              <a:buChar char="●"/>
            </a:pPr>
            <a:r>
              <a:rPr lang="en"/>
              <a:t>Veteran users</a:t>
            </a:r>
          </a:p>
          <a:p>
            <a:pPr indent="-292100" lvl="1" marL="914400" rtl="0">
              <a:spcBef>
                <a:spcPts val="1000"/>
              </a:spcBef>
              <a:buSzPts val="1000"/>
              <a:buChar char="○"/>
            </a:pPr>
            <a:r>
              <a:rPr lang="en"/>
              <a:t>Interested in exploring the Fantasy Football data through a different view</a:t>
            </a:r>
          </a:p>
          <a:p>
            <a:pPr indent="-292100" lvl="1" marL="914400" rtl="0">
              <a:spcBef>
                <a:spcPts val="1000"/>
              </a:spcBef>
              <a:buSzPts val="1000"/>
              <a:buChar char="○"/>
            </a:pPr>
            <a:r>
              <a:rPr lang="en"/>
              <a:t>Assist in substantiating educated decisions</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Usability Testing</a:t>
            </a:r>
          </a:p>
        </p:txBody>
      </p:sp>
      <p:sp>
        <p:nvSpPr>
          <p:cNvPr id="129" name="Shape 129"/>
          <p:cNvSpPr txBox="1"/>
          <p:nvPr>
            <p:ph idx="1" type="body"/>
          </p:nvPr>
        </p:nvSpPr>
        <p:spPr>
          <a:xfrm>
            <a:off x="311700" y="1152475"/>
            <a:ext cx="8520600" cy="354300"/>
          </a:xfrm>
          <a:prstGeom prst="rect">
            <a:avLst/>
          </a:prstGeom>
        </p:spPr>
        <p:txBody>
          <a:bodyPr anchorCtr="0" anchor="t" bIns="91425" lIns="91425" rIns="91425" wrap="square" tIns="91425">
            <a:noAutofit/>
          </a:bodyPr>
          <a:lstStyle/>
          <a:p>
            <a:pPr indent="0" lvl="0" marL="0">
              <a:spcBef>
                <a:spcPts val="0"/>
              </a:spcBef>
              <a:buNone/>
            </a:pPr>
            <a:r>
              <a:rPr lang="en" sz="1100" u="sng">
                <a:solidFill>
                  <a:schemeClr val="hlink"/>
                </a:solidFill>
                <a:hlinkClick r:id="rId3"/>
              </a:rPr>
              <a:t>https://public.tableau.com/profile/michelle.liu7866#!/vizhome/W209_FinalProject_v3/Dashboard1?publish=yes</a:t>
            </a:r>
          </a:p>
          <a:p>
            <a:pPr indent="0" lvl="0" marL="0">
              <a:spcBef>
                <a:spcPts val="0"/>
              </a:spcBef>
              <a:buNone/>
            </a:pPr>
            <a:r>
              <a:t/>
            </a:r>
            <a:endParaRPr/>
          </a:p>
        </p:txBody>
      </p:sp>
      <p:pic>
        <p:nvPicPr>
          <p:cNvPr id="130" name="Shape 130"/>
          <p:cNvPicPr preferRelativeResize="0"/>
          <p:nvPr/>
        </p:nvPicPr>
        <p:blipFill>
          <a:blip r:embed="rId4">
            <a:alphaModFix/>
          </a:blip>
          <a:stretch>
            <a:fillRect/>
          </a:stretch>
        </p:blipFill>
        <p:spPr>
          <a:xfrm>
            <a:off x="372262" y="1405575"/>
            <a:ext cx="8399476" cy="366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Iterations from user feedback</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Cosmetic:</a:t>
            </a:r>
          </a:p>
          <a:p>
            <a:pPr indent="-342900" lvl="1" marL="914400" rtl="0">
              <a:spcBef>
                <a:spcPts val="0"/>
              </a:spcBef>
              <a:spcAft>
                <a:spcPts val="0"/>
              </a:spcAft>
              <a:buSzPts val="1800"/>
              <a:buChar char="○"/>
            </a:pPr>
            <a:r>
              <a:rPr lang="en" sz="1800"/>
              <a:t>Changed how the players’ names are displayed</a:t>
            </a:r>
          </a:p>
          <a:p>
            <a:pPr indent="-342900" lvl="1" marL="914400" rtl="0">
              <a:spcBef>
                <a:spcPts val="0"/>
              </a:spcBef>
              <a:spcAft>
                <a:spcPts val="0"/>
              </a:spcAft>
              <a:buSzPts val="1800"/>
              <a:buChar char="○"/>
            </a:pPr>
            <a:r>
              <a:rPr lang="en" sz="1800"/>
              <a:t>Elaborated on the labels in figures</a:t>
            </a:r>
          </a:p>
          <a:p>
            <a:pPr indent="-342900" lvl="1" marL="914400" rtl="0">
              <a:spcBef>
                <a:spcPts val="0"/>
              </a:spcBef>
              <a:spcAft>
                <a:spcPts val="0"/>
              </a:spcAft>
              <a:buSzPts val="1800"/>
              <a:buChar char="○"/>
            </a:pPr>
            <a:r>
              <a:rPr lang="en" sz="1800"/>
              <a:t>Removed extra column in table</a:t>
            </a:r>
          </a:p>
          <a:p>
            <a:pPr indent="-342900" lvl="0" marL="457200" rtl="0">
              <a:spcBef>
                <a:spcPts val="0"/>
              </a:spcBef>
              <a:spcAft>
                <a:spcPts val="0"/>
              </a:spcAft>
              <a:buSzPts val="1800"/>
              <a:buChar char="●"/>
            </a:pPr>
            <a:r>
              <a:rPr lang="en"/>
              <a:t>Functional:</a:t>
            </a:r>
          </a:p>
          <a:p>
            <a:pPr indent="-342900" lvl="1" marL="914400" rtl="0">
              <a:spcBef>
                <a:spcPts val="0"/>
              </a:spcBef>
              <a:spcAft>
                <a:spcPts val="0"/>
              </a:spcAft>
              <a:buSzPts val="1800"/>
              <a:buChar char="○"/>
            </a:pPr>
            <a:r>
              <a:rPr lang="en" sz="1800"/>
              <a:t>Synced up the filters </a:t>
            </a:r>
          </a:p>
          <a:p>
            <a:pPr indent="-342900" lvl="1" marL="914400" rtl="0">
              <a:spcBef>
                <a:spcPts val="0"/>
              </a:spcBef>
              <a:spcAft>
                <a:spcPts val="0"/>
              </a:spcAft>
              <a:buSzPts val="1800"/>
              <a:buChar char="○"/>
            </a:pPr>
            <a:r>
              <a:rPr lang="en" sz="1800"/>
              <a:t>Included an introduction and also instructions on how to use the visualization</a:t>
            </a:r>
          </a:p>
          <a:p>
            <a:pPr indent="-342900" lvl="1" marL="914400" rtl="0">
              <a:spcBef>
                <a:spcPts val="0"/>
              </a:spcBef>
              <a:buSzPts val="1800"/>
              <a:buChar char="○"/>
            </a:pPr>
            <a:r>
              <a:rPr lang="en" sz="1800"/>
              <a:t>Reduced the amount of noise displayed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Insights + Use Cases</a:t>
            </a:r>
          </a:p>
        </p:txBody>
      </p:sp>
      <p:sp>
        <p:nvSpPr>
          <p:cNvPr id="142" name="Shape 142"/>
          <p:cNvSpPr txBox="1"/>
          <p:nvPr>
            <p:ph idx="1" type="body"/>
          </p:nvPr>
        </p:nvSpPr>
        <p:spPr>
          <a:xfrm>
            <a:off x="5297100" y="1665450"/>
            <a:ext cx="3846900" cy="3103800"/>
          </a:xfrm>
          <a:prstGeom prst="rect">
            <a:avLst/>
          </a:prstGeom>
        </p:spPr>
        <p:txBody>
          <a:bodyPr anchorCtr="0" anchor="t" bIns="91425" lIns="91425" rIns="91425" wrap="square" tIns="91425">
            <a:noAutofit/>
          </a:bodyPr>
          <a:lstStyle/>
          <a:p>
            <a:pPr indent="0" lvl="0" marL="0" rtl="0">
              <a:spcBef>
                <a:spcPts val="0"/>
              </a:spcBef>
              <a:spcAft>
                <a:spcPts val="800"/>
              </a:spcAft>
              <a:buNone/>
            </a:pPr>
            <a:r>
              <a:rPr b="1" lang="en" sz="1400">
                <a:solidFill>
                  <a:srgbClr val="000000"/>
                </a:solidFill>
                <a:latin typeface="Arial"/>
                <a:ea typeface="Arial"/>
                <a:cs typeface="Arial"/>
                <a:sym typeface="Arial"/>
              </a:rPr>
              <a:t>Comparative Insights</a:t>
            </a:r>
          </a:p>
          <a:p>
            <a:pPr indent="-304800" lvl="0" marL="457200" rtl="0">
              <a:spcBef>
                <a:spcPts val="0"/>
              </a:spcBef>
              <a:spcAft>
                <a:spcPts val="0"/>
              </a:spcAft>
              <a:buSzPts val="1200"/>
              <a:buChar char="●"/>
            </a:pPr>
            <a:r>
              <a:rPr b="1" lang="en" sz="1200">
                <a:solidFill>
                  <a:srgbClr val="000000"/>
                </a:solidFill>
                <a:latin typeface="Arial"/>
                <a:ea typeface="Arial"/>
                <a:cs typeface="Arial"/>
                <a:sym typeface="Arial"/>
              </a:rPr>
              <a:t>Comparing values</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Compare two players within a position</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Difference in ECR between two players</a:t>
            </a:r>
          </a:p>
          <a:p>
            <a:pPr indent="-304800" lvl="0" marL="457200" rtl="0">
              <a:spcBef>
                <a:spcPts val="0"/>
              </a:spcBef>
              <a:spcAft>
                <a:spcPts val="0"/>
              </a:spcAft>
              <a:buSzPts val="1200"/>
              <a:buChar char="●"/>
            </a:pPr>
            <a:r>
              <a:rPr b="1" lang="en" sz="1200">
                <a:solidFill>
                  <a:srgbClr val="000000"/>
                </a:solidFill>
                <a:latin typeface="Arial"/>
                <a:ea typeface="Arial"/>
                <a:cs typeface="Arial"/>
                <a:sym typeface="Arial"/>
              </a:rPr>
              <a:t>Comparing extrema</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Most valuable based on projected points</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Most undervalued, in terms of ECR and projected points?</a:t>
            </a:r>
          </a:p>
          <a:p>
            <a:pPr indent="-304800" lvl="0" marL="457200" rtl="0">
              <a:spcBef>
                <a:spcPts val="0"/>
              </a:spcBef>
              <a:spcAft>
                <a:spcPts val="0"/>
              </a:spcAft>
              <a:buSzPts val="1200"/>
              <a:buChar char="●"/>
            </a:pPr>
            <a:r>
              <a:rPr b="1" lang="en" sz="1200">
                <a:solidFill>
                  <a:srgbClr val="000000"/>
                </a:solidFill>
                <a:latin typeface="Arial"/>
                <a:ea typeface="Arial"/>
                <a:cs typeface="Arial"/>
                <a:sym typeface="Arial"/>
              </a:rPr>
              <a:t>Comparing distribution</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Distribution of projected points (or VOR) of two different positions?</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Distribution of ECR of two different positions?</a:t>
            </a:r>
          </a:p>
          <a:p>
            <a:pPr indent="-304800" lvl="0" marL="457200" rtl="0">
              <a:spcBef>
                <a:spcPts val="0"/>
              </a:spcBef>
              <a:spcAft>
                <a:spcPts val="0"/>
              </a:spcAft>
              <a:buSzPts val="1200"/>
              <a:buChar char="●"/>
            </a:pPr>
            <a:r>
              <a:rPr b="1" lang="en" sz="1200">
                <a:solidFill>
                  <a:srgbClr val="000000"/>
                </a:solidFill>
                <a:latin typeface="Arial"/>
                <a:ea typeface="Arial"/>
                <a:cs typeface="Arial"/>
                <a:sym typeface="Arial"/>
              </a:rPr>
              <a:t>Comparing correlation</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The position with the highest correlation between expert consensus ranking (ECR) and projected points or VOR?</a:t>
            </a:r>
          </a:p>
        </p:txBody>
      </p:sp>
      <p:sp>
        <p:nvSpPr>
          <p:cNvPr id="143" name="Shape 143"/>
          <p:cNvSpPr txBox="1"/>
          <p:nvPr>
            <p:ph idx="1" type="body"/>
          </p:nvPr>
        </p:nvSpPr>
        <p:spPr>
          <a:xfrm>
            <a:off x="1830900" y="1665450"/>
            <a:ext cx="3466200" cy="3416400"/>
          </a:xfrm>
          <a:prstGeom prst="rect">
            <a:avLst/>
          </a:prstGeom>
        </p:spPr>
        <p:txBody>
          <a:bodyPr anchorCtr="0" anchor="t" bIns="91425" lIns="91425" rIns="91425" wrap="square" tIns="91425">
            <a:noAutofit/>
          </a:bodyPr>
          <a:lstStyle/>
          <a:p>
            <a:pPr indent="0" lvl="0" marL="0" rtl="0">
              <a:spcBef>
                <a:spcPts val="0"/>
              </a:spcBef>
              <a:spcAft>
                <a:spcPts val="600"/>
              </a:spcAft>
              <a:buNone/>
            </a:pPr>
            <a:r>
              <a:rPr b="1" lang="en" sz="1400">
                <a:solidFill>
                  <a:srgbClr val="000000"/>
                </a:solidFill>
                <a:latin typeface="Arial"/>
                <a:ea typeface="Arial"/>
                <a:cs typeface="Arial"/>
                <a:sym typeface="Arial"/>
              </a:rPr>
              <a:t>Basic Insights</a:t>
            </a:r>
          </a:p>
          <a:p>
            <a:pPr indent="-304800" lvl="0" marL="457200" rtl="0">
              <a:spcBef>
                <a:spcPts val="0"/>
              </a:spcBef>
              <a:spcAft>
                <a:spcPts val="0"/>
              </a:spcAft>
              <a:buSzPts val="1200"/>
              <a:buChar char="●"/>
            </a:pPr>
            <a:r>
              <a:rPr b="1" lang="en" sz="1200">
                <a:solidFill>
                  <a:srgbClr val="000000"/>
                </a:solidFill>
                <a:latin typeface="Arial"/>
                <a:ea typeface="Arial"/>
                <a:cs typeface="Arial"/>
                <a:sym typeface="Arial"/>
              </a:rPr>
              <a:t>Reading a value</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Identifying a player's expected points</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Identifying a player's expert consensus ranking (ECR)</a:t>
            </a:r>
          </a:p>
          <a:p>
            <a:pPr indent="-304800" lvl="0" marL="457200" rtl="0">
              <a:spcBef>
                <a:spcPts val="0"/>
              </a:spcBef>
              <a:spcAft>
                <a:spcPts val="0"/>
              </a:spcAft>
              <a:buSzPts val="1200"/>
              <a:buChar char="●"/>
            </a:pPr>
            <a:r>
              <a:rPr b="1" lang="en" sz="1200">
                <a:solidFill>
                  <a:srgbClr val="000000"/>
                </a:solidFill>
                <a:latin typeface="Arial"/>
                <a:ea typeface="Arial"/>
                <a:cs typeface="Arial"/>
                <a:sym typeface="Arial"/>
              </a:rPr>
              <a:t>Identifying extrema</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Identify what player will score the most points for a position.</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Identify what player will have the highest ECR for a position</a:t>
            </a:r>
          </a:p>
          <a:p>
            <a:pPr indent="-304800" lvl="0" marL="457200" rtl="0">
              <a:spcBef>
                <a:spcPts val="0"/>
              </a:spcBef>
              <a:spcAft>
                <a:spcPts val="0"/>
              </a:spcAft>
              <a:buSzPts val="1200"/>
              <a:buChar char="●"/>
            </a:pPr>
            <a:r>
              <a:rPr b="1" lang="en" sz="1200">
                <a:solidFill>
                  <a:srgbClr val="000000"/>
                </a:solidFill>
                <a:latin typeface="Arial"/>
                <a:ea typeface="Arial"/>
                <a:cs typeface="Arial"/>
                <a:sym typeface="Arial"/>
              </a:rPr>
              <a:t>Characterize distribution</a:t>
            </a:r>
          </a:p>
          <a:p>
            <a:pPr indent="-285750" lvl="1" marL="914400" rtl="0">
              <a:spcBef>
                <a:spcPts val="0"/>
              </a:spcBef>
              <a:spcAft>
                <a:spcPts val="0"/>
              </a:spcAft>
              <a:buSzPts val="900"/>
              <a:buChar char="○"/>
            </a:pPr>
            <a:r>
              <a:rPr lang="en" sz="900">
                <a:solidFill>
                  <a:srgbClr val="000000"/>
                </a:solidFill>
                <a:latin typeface="Arial"/>
                <a:ea typeface="Arial"/>
                <a:cs typeface="Arial"/>
                <a:sym typeface="Arial"/>
              </a:rPr>
              <a:t>Typical projected score of a position ranked within the top ten (ECR)?</a:t>
            </a:r>
          </a:p>
          <a:p>
            <a:pPr indent="-304800" lvl="0" marL="457200" rtl="0">
              <a:spcBef>
                <a:spcPts val="0"/>
              </a:spcBef>
              <a:spcAft>
                <a:spcPts val="0"/>
              </a:spcAft>
              <a:buSzPts val="1200"/>
              <a:buChar char="●"/>
            </a:pPr>
            <a:r>
              <a:rPr b="1" lang="en" sz="1200">
                <a:solidFill>
                  <a:srgbClr val="000000"/>
                </a:solidFill>
                <a:latin typeface="Arial"/>
                <a:ea typeface="Arial"/>
                <a:cs typeface="Arial"/>
                <a:sym typeface="Arial"/>
              </a:rPr>
              <a:t>Describing correlation</a:t>
            </a:r>
          </a:p>
          <a:p>
            <a:pPr indent="-285750" lvl="1" marL="914400" rtl="0">
              <a:spcBef>
                <a:spcPts val="0"/>
              </a:spcBef>
              <a:spcAft>
                <a:spcPts val="800"/>
              </a:spcAft>
              <a:buSzPts val="900"/>
              <a:buChar char="○"/>
            </a:pPr>
            <a:r>
              <a:rPr lang="en" sz="900">
                <a:solidFill>
                  <a:srgbClr val="000000"/>
                </a:solidFill>
                <a:latin typeface="Arial"/>
                <a:ea typeface="Arial"/>
                <a:cs typeface="Arial"/>
                <a:sym typeface="Arial"/>
              </a:rPr>
              <a:t>See the trend of projected points as (ECR) increases</a:t>
            </a:r>
          </a:p>
        </p:txBody>
      </p:sp>
      <p:cxnSp>
        <p:nvCxnSpPr>
          <p:cNvPr id="144" name="Shape 144"/>
          <p:cNvCxnSpPr/>
          <p:nvPr/>
        </p:nvCxnSpPr>
        <p:spPr>
          <a:xfrm flipH="1">
            <a:off x="1684250" y="1538900"/>
            <a:ext cx="20700" cy="3181800"/>
          </a:xfrm>
          <a:prstGeom prst="straightConnector1">
            <a:avLst/>
          </a:prstGeom>
          <a:noFill/>
          <a:ln cap="flat" cmpd="sng" w="9525">
            <a:solidFill>
              <a:schemeClr val="dk2"/>
            </a:solidFill>
            <a:prstDash val="solid"/>
            <a:round/>
            <a:headEnd len="lg" w="lg" type="none"/>
            <a:tailEnd len="lg" w="lg" type="triangle"/>
          </a:ln>
        </p:spPr>
      </p:cxnSp>
      <p:sp>
        <p:nvSpPr>
          <p:cNvPr id="145" name="Shape 145"/>
          <p:cNvSpPr txBox="1"/>
          <p:nvPr/>
        </p:nvSpPr>
        <p:spPr>
          <a:xfrm>
            <a:off x="3043100" y="1367375"/>
            <a:ext cx="3846900" cy="3882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600"/>
              </a:spcAft>
              <a:buNone/>
            </a:pPr>
            <a:r>
              <a:rPr b="1" lang="en"/>
              <a:t>Increasing level Skill of User and</a:t>
            </a:r>
            <a:r>
              <a:rPr b="1" lang="en"/>
              <a:t> Insight</a:t>
            </a:r>
          </a:p>
        </p:txBody>
      </p:sp>
      <p:cxnSp>
        <p:nvCxnSpPr>
          <p:cNvPr id="146" name="Shape 146"/>
          <p:cNvCxnSpPr/>
          <p:nvPr/>
        </p:nvCxnSpPr>
        <p:spPr>
          <a:xfrm flipH="1" rot="10800000">
            <a:off x="1462650" y="1700200"/>
            <a:ext cx="6689400" cy="12000"/>
          </a:xfrm>
          <a:prstGeom prst="straightConnector1">
            <a:avLst/>
          </a:prstGeom>
          <a:noFill/>
          <a:ln cap="flat" cmpd="sng" w="9525">
            <a:solidFill>
              <a:schemeClr val="dk2"/>
            </a:solidFill>
            <a:prstDash val="solid"/>
            <a:round/>
            <a:headEnd len="lg" w="lg" type="none"/>
            <a:tailEnd len="lg" w="lg" type="triangle"/>
          </a:ln>
        </p:spPr>
      </p:cxnSp>
      <p:sp>
        <p:nvSpPr>
          <p:cNvPr id="147" name="Shape 147"/>
          <p:cNvSpPr txBox="1"/>
          <p:nvPr/>
        </p:nvSpPr>
        <p:spPr>
          <a:xfrm>
            <a:off x="0" y="2518025"/>
            <a:ext cx="1679400" cy="698400"/>
          </a:xfrm>
          <a:prstGeom prst="rect">
            <a:avLst/>
          </a:prstGeom>
          <a:noFill/>
          <a:ln>
            <a:noFill/>
          </a:ln>
        </p:spPr>
        <p:txBody>
          <a:bodyPr anchorCtr="0" anchor="ctr" bIns="91425" lIns="91425" rIns="91425" wrap="square" tIns="91425">
            <a:noAutofit/>
          </a:bodyPr>
          <a:lstStyle/>
          <a:p>
            <a:pPr indent="0" lvl="0" marL="0" rtl="0" algn="ctr">
              <a:lnSpc>
                <a:spcPct val="115000"/>
              </a:lnSpc>
              <a:spcBef>
                <a:spcPts val="0"/>
              </a:spcBef>
              <a:spcAft>
                <a:spcPts val="600"/>
              </a:spcAft>
              <a:buNone/>
            </a:pPr>
            <a:r>
              <a:rPr b="1" lang="en"/>
              <a:t>Increasing level Skill of User and Insight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Best solution?</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S</a:t>
            </a:r>
            <a:r>
              <a:rPr lang="en"/>
              <a:t>plit our visualization into two dashboards</a:t>
            </a:r>
          </a:p>
          <a:p>
            <a:pPr indent="-342900" lvl="1" marL="914400" rtl="0">
              <a:spcBef>
                <a:spcPts val="0"/>
              </a:spcBef>
              <a:spcAft>
                <a:spcPts val="0"/>
              </a:spcAft>
              <a:buSzPts val="1800"/>
              <a:buChar char="○"/>
            </a:pPr>
            <a:r>
              <a:rPr lang="en" sz="1800"/>
              <a:t>Focus on who to start</a:t>
            </a:r>
          </a:p>
          <a:p>
            <a:pPr indent="-342900" lvl="1" marL="914400" rtl="0">
              <a:spcBef>
                <a:spcPts val="0"/>
              </a:spcBef>
              <a:spcAft>
                <a:spcPts val="0"/>
              </a:spcAft>
              <a:buSzPts val="1800"/>
              <a:buChar char="○"/>
            </a:pPr>
            <a:r>
              <a:rPr lang="en" sz="1800"/>
              <a:t>Understand the data as is</a:t>
            </a:r>
          </a:p>
          <a:p>
            <a:pPr indent="-342900" lvl="1" marL="914400">
              <a:spcBef>
                <a:spcPts val="0"/>
              </a:spcBef>
              <a:buSzPts val="1800"/>
              <a:buChar char="○"/>
            </a:pPr>
            <a:r>
              <a:rPr lang="en" sz="1800"/>
              <a:t>Add an unique some insight on player value that is recalculated as the field of players is adjusted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Viz Techniques Used</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Color/Contrast &amp; Opacity</a:t>
            </a:r>
          </a:p>
          <a:p>
            <a:pPr indent="-342900" lvl="0" marL="457200" rtl="0">
              <a:spcBef>
                <a:spcPts val="0"/>
              </a:spcBef>
              <a:spcAft>
                <a:spcPts val="0"/>
              </a:spcAft>
              <a:buSzPts val="1800"/>
              <a:buChar char="●"/>
            </a:pPr>
            <a:r>
              <a:rPr lang="en"/>
              <a:t>Highlighting</a:t>
            </a:r>
          </a:p>
          <a:p>
            <a:pPr indent="-342900" lvl="0" marL="457200" rtl="0">
              <a:spcBef>
                <a:spcPts val="0"/>
              </a:spcBef>
              <a:spcAft>
                <a:spcPts val="0"/>
              </a:spcAft>
              <a:buSzPts val="1800"/>
              <a:buChar char="●"/>
            </a:pPr>
            <a:r>
              <a:rPr lang="en"/>
              <a:t>Filters</a:t>
            </a:r>
          </a:p>
          <a:p>
            <a:pPr indent="-342900" lvl="0" marL="457200" rtl="0">
              <a:spcBef>
                <a:spcPts val="0"/>
              </a:spcBef>
              <a:spcAft>
                <a:spcPts val="0"/>
              </a:spcAft>
              <a:buSzPts val="1800"/>
              <a:buChar char="●"/>
            </a:pPr>
            <a:r>
              <a:rPr lang="en"/>
              <a:t>Barcharts</a:t>
            </a:r>
          </a:p>
          <a:p>
            <a:pPr indent="-342900" lvl="0" marL="457200" rtl="0">
              <a:spcBef>
                <a:spcPts val="0"/>
              </a:spcBef>
              <a:buSzPts val="1800"/>
              <a:buChar char="●"/>
            </a:pPr>
            <a:r>
              <a:rPr lang="en"/>
              <a:t>Trendlines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