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David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latin typeface="Georgia"/>
                <a:ea typeface="Georgia"/>
                <a:cs typeface="Georgia"/>
                <a:sym typeface="Georgia"/>
              </a:rPr>
              <a:t>The premise of Fantasy Football is where participants draft and manage a roster comprising of NFL stars. Each week, the user selects from their roster to form a ‘starting’ team which is typically:</a:t>
            </a:r>
          </a:p>
          <a:p>
            <a:pPr indent="0" lvl="0" marL="0" rtl="0">
              <a:lnSpc>
                <a:spcPct val="115000"/>
              </a:lnSpc>
              <a:spcBef>
                <a:spcPts val="0"/>
              </a:spcBef>
              <a:buNone/>
            </a:pPr>
            <a:r>
              <a:rPr lang="en">
                <a:latin typeface="Georgia"/>
                <a:ea typeface="Georgia"/>
                <a:cs typeface="Georgia"/>
                <a:sym typeface="Georgia"/>
              </a:rPr>
              <a:t> </a:t>
            </a:r>
          </a:p>
          <a:p>
            <a:pPr indent="-298450" lvl="0" marL="457200" rtl="0">
              <a:lnSpc>
                <a:spcPct val="115000"/>
              </a:lnSpc>
              <a:spcBef>
                <a:spcPts val="0"/>
              </a:spcBef>
              <a:buSzPts val="1100"/>
              <a:buChar char="●"/>
            </a:pPr>
            <a:r>
              <a:rPr lang="en">
                <a:latin typeface="Georgia"/>
                <a:ea typeface="Georgia"/>
                <a:cs typeface="Georgia"/>
                <a:sym typeface="Georgia"/>
              </a:rPr>
              <a:t>(1) Quarterback</a:t>
            </a:r>
          </a:p>
          <a:p>
            <a:pPr indent="-298450" lvl="0" marL="457200" rtl="0">
              <a:lnSpc>
                <a:spcPct val="115000"/>
              </a:lnSpc>
              <a:spcBef>
                <a:spcPts val="0"/>
              </a:spcBef>
              <a:buSzPts val="1100"/>
              <a:buChar char="●"/>
            </a:pPr>
            <a:r>
              <a:rPr lang="en">
                <a:latin typeface="Georgia"/>
                <a:ea typeface="Georgia"/>
                <a:cs typeface="Georgia"/>
                <a:sym typeface="Georgia"/>
              </a:rPr>
              <a:t>(2) Running Backs</a:t>
            </a:r>
          </a:p>
          <a:p>
            <a:pPr indent="-298450" lvl="0" marL="457200" rtl="0">
              <a:lnSpc>
                <a:spcPct val="115000"/>
              </a:lnSpc>
              <a:spcBef>
                <a:spcPts val="0"/>
              </a:spcBef>
              <a:buSzPts val="1100"/>
              <a:buChar char="●"/>
            </a:pPr>
            <a:r>
              <a:rPr lang="en">
                <a:latin typeface="Georgia"/>
                <a:ea typeface="Georgia"/>
                <a:cs typeface="Georgia"/>
                <a:sym typeface="Georgia"/>
              </a:rPr>
              <a:t>(2) Wide Receivers</a:t>
            </a:r>
          </a:p>
          <a:p>
            <a:pPr indent="-298450" lvl="0" marL="457200" rtl="0">
              <a:lnSpc>
                <a:spcPct val="115000"/>
              </a:lnSpc>
              <a:spcBef>
                <a:spcPts val="0"/>
              </a:spcBef>
              <a:buSzPts val="1100"/>
              <a:buChar char="●"/>
            </a:pPr>
            <a:r>
              <a:rPr lang="en">
                <a:latin typeface="Georgia"/>
                <a:ea typeface="Georgia"/>
                <a:cs typeface="Georgia"/>
                <a:sym typeface="Georgia"/>
              </a:rPr>
              <a:t>(1) Tight End</a:t>
            </a:r>
          </a:p>
          <a:p>
            <a:pPr indent="-298450" lvl="0" marL="457200" rtl="0">
              <a:lnSpc>
                <a:spcPct val="115000"/>
              </a:lnSpc>
              <a:spcBef>
                <a:spcPts val="0"/>
              </a:spcBef>
              <a:buSzPts val="1100"/>
              <a:buChar char="●"/>
            </a:pPr>
            <a:r>
              <a:rPr lang="en">
                <a:latin typeface="Georgia"/>
                <a:ea typeface="Georgia"/>
                <a:cs typeface="Georgia"/>
                <a:sym typeface="Georgia"/>
              </a:rPr>
              <a:t>(1) Placekicker</a:t>
            </a:r>
          </a:p>
          <a:p>
            <a:pPr indent="-298450" lvl="0" marL="457200" rtl="0">
              <a:lnSpc>
                <a:spcPct val="115000"/>
              </a:lnSpc>
              <a:spcBef>
                <a:spcPts val="0"/>
              </a:spcBef>
              <a:buSzPts val="1100"/>
              <a:buChar char="●"/>
            </a:pPr>
            <a:r>
              <a:rPr lang="en">
                <a:latin typeface="Georgia"/>
                <a:ea typeface="Georgia"/>
                <a:cs typeface="Georgia"/>
                <a:sym typeface="Georgia"/>
              </a:rPr>
              <a:t>(1) Team Defense</a:t>
            </a:r>
          </a:p>
          <a:p>
            <a:pPr indent="-298450" lvl="0" marL="457200" rtl="0">
              <a:lnSpc>
                <a:spcPct val="115000"/>
              </a:lnSpc>
              <a:spcBef>
                <a:spcPts val="0"/>
              </a:spcBef>
              <a:buSzPts val="1100"/>
              <a:buChar char="●"/>
            </a:pPr>
            <a:r>
              <a:rPr lang="en">
                <a:latin typeface="Georgia"/>
                <a:ea typeface="Georgia"/>
                <a:cs typeface="Georgia"/>
                <a:sym typeface="Georgia"/>
              </a:rPr>
              <a:t>(1) FLEX position (can be RB, WR, or TE)</a:t>
            </a:r>
          </a:p>
          <a:p>
            <a:pPr indent="0" lvl="0" marL="0" rtl="0">
              <a:lnSpc>
                <a:spcPct val="115000"/>
              </a:lnSpc>
              <a:spcBef>
                <a:spcPts val="0"/>
              </a:spcBef>
              <a:buNone/>
            </a:pPr>
            <a:r>
              <a:rPr lang="en"/>
              <a:t> </a:t>
            </a:r>
          </a:p>
          <a:p>
            <a:pPr indent="0" lvl="0" marL="0" rtl="0">
              <a:lnSpc>
                <a:spcPct val="115000"/>
              </a:lnSpc>
              <a:spcBef>
                <a:spcPts val="0"/>
              </a:spcBef>
              <a:buNone/>
            </a:pPr>
            <a:r>
              <a:rPr lang="en">
                <a:latin typeface="Georgia"/>
                <a:ea typeface="Georgia"/>
                <a:cs typeface="Georgia"/>
                <a:sym typeface="Georgia"/>
              </a:rPr>
              <a:t>The user’s starting team scores points based on the actual weekly performance of the selected starting player. Teams use these player points to compete against other league members in head-to-head matchups each week of the season with the winner of the matchup as the team with a higher point total. The scores of other league members outside of the matchup are irrelevant to reflect the nature of the NFL season.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latin typeface="Georgia"/>
                <a:ea typeface="Georgia"/>
                <a:cs typeface="Georgia"/>
                <a:sym typeface="Georgia"/>
              </a:rPr>
              <a:t>The users in this case are intended to be any Fantasy Football participant. Saying that, we want to create a visualization that is useful for both veterans and new users alike.</a:t>
            </a:r>
          </a:p>
          <a:p>
            <a:pPr indent="0" lvl="0" marL="0" rtl="0">
              <a:lnSpc>
                <a:spcPct val="115000"/>
              </a:lnSpc>
              <a:spcBef>
                <a:spcPts val="0"/>
              </a:spcBef>
              <a:buNone/>
            </a:pPr>
            <a:r>
              <a:rPr lang="en"/>
              <a:t> </a:t>
            </a:r>
          </a:p>
          <a:p>
            <a:pPr indent="0" lvl="0" marL="0" rtl="0">
              <a:lnSpc>
                <a:spcPct val="115000"/>
              </a:lnSpc>
              <a:spcBef>
                <a:spcPts val="0"/>
              </a:spcBef>
              <a:buNone/>
            </a:pPr>
            <a:r>
              <a:rPr lang="en">
                <a:latin typeface="Georgia"/>
                <a:ea typeface="Georgia"/>
                <a:cs typeface="Georgia"/>
                <a:sym typeface="Georgia"/>
              </a:rPr>
              <a:t>Firstly, new users with relatively little knowledge of current NFL players can be at a disadvantage when selecting players compared to veteran league members. There is a large amount of expert and analyst information available but that isn’t necessarily helpful if the user isn’t aware what this data means. We want to simplify that information and visualize it in a familiar format to ultimately bridge the gap between new users and veteran users.</a:t>
            </a:r>
          </a:p>
          <a:p>
            <a:pPr indent="0" lvl="0" marL="0" rtl="0">
              <a:lnSpc>
                <a:spcPct val="115000"/>
              </a:lnSpc>
              <a:spcBef>
                <a:spcPts val="0"/>
              </a:spcBef>
              <a:buNone/>
            </a:pPr>
            <a:r>
              <a:rPr lang="en"/>
              <a:t> </a:t>
            </a:r>
          </a:p>
          <a:p>
            <a:pPr indent="0" lvl="0" marL="0" rtl="0">
              <a:lnSpc>
                <a:spcPct val="115000"/>
              </a:lnSpc>
              <a:spcBef>
                <a:spcPts val="0"/>
              </a:spcBef>
              <a:buNone/>
            </a:pPr>
            <a:r>
              <a:rPr lang="en">
                <a:latin typeface="Georgia"/>
                <a:ea typeface="Georgia"/>
                <a:cs typeface="Georgia"/>
                <a:sym typeface="Georgia"/>
              </a:rPr>
              <a:t>For veteran players, we want to build a visualization that is fun to interact with, despite their preexisting knowledge, by allowing them to explore the data they’re familiar with through another view and ultimately, assist in substantiating decisions.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t/>
            </a:r>
            <a:endParaRPr>
              <a:latin typeface="Georgia"/>
              <a:ea typeface="Georgia"/>
              <a:cs typeface="Georgia"/>
              <a:sym typeface="Georgia"/>
            </a:endParaRPr>
          </a:p>
          <a:p>
            <a:pPr indent="0" lvl="0" marL="0" rtl="0">
              <a:lnSpc>
                <a:spcPct val="115000"/>
              </a:lnSpc>
              <a:spcBef>
                <a:spcPts val="0"/>
              </a:spcBef>
              <a:buNone/>
            </a:pPr>
            <a:r>
              <a:rPr lang="en">
                <a:latin typeface="Georgia"/>
                <a:ea typeface="Georgia"/>
                <a:cs typeface="Georgia"/>
                <a:sym typeface="Georgia"/>
              </a:rPr>
              <a:t>To do so, we will aggregate, transform, and visualize expert data in a concise, yet comprehensive manner.</a:t>
            </a:r>
          </a:p>
          <a:p>
            <a:pPr indent="0" lvl="0" marL="0" rtl="0">
              <a:lnSpc>
                <a:spcPct val="115000"/>
              </a:lnSpc>
              <a:spcBef>
                <a:spcPts val="0"/>
              </a:spcBef>
              <a:buNone/>
            </a:pPr>
            <a:r>
              <a:rPr lang="en">
                <a:latin typeface="Georgia"/>
                <a:ea typeface="Georgia"/>
                <a:cs typeface="Georgia"/>
                <a:sym typeface="Georgia"/>
              </a:rPr>
              <a:t> </a:t>
            </a:r>
          </a:p>
          <a:p>
            <a:pPr indent="0" lvl="0" marL="0" rtl="0">
              <a:lnSpc>
                <a:spcPct val="115000"/>
              </a:lnSpc>
              <a:spcBef>
                <a:spcPts val="0"/>
              </a:spcBef>
              <a:buNone/>
            </a:pPr>
            <a:r>
              <a:rPr lang="en">
                <a:latin typeface="Georgia"/>
                <a:ea typeface="Georgia"/>
                <a:cs typeface="Georgia"/>
                <a:sym typeface="Georgia"/>
              </a:rPr>
              <a:t>To aggregate the data, we have created a R script which pulls the data from a multitude of sources. In doing so, we’re able to retrieve the “wisdom of the crowd” on both the projected number of points, a continuous data type, and expert consensus rankings for each player position, ordinal dating. Additionally, we can determine the upper and lower interval bounds of this data using their standard deviation which allows for more methods of visualization.</a:t>
            </a:r>
          </a:p>
          <a:p>
            <a:pPr indent="0" lvl="0" marL="0" rtl="0">
              <a:lnSpc>
                <a:spcPct val="115000"/>
              </a:lnSpc>
              <a:spcBef>
                <a:spcPts val="0"/>
              </a:spcBef>
              <a:buNone/>
            </a:pPr>
            <a:r>
              <a:rPr lang="en">
                <a:latin typeface="Georgia"/>
                <a:ea typeface="Georgia"/>
                <a:cs typeface="Georgia"/>
                <a:sym typeface="Georgia"/>
              </a:rPr>
              <a:t> </a:t>
            </a:r>
          </a:p>
          <a:p>
            <a:pPr indent="0" lvl="0" marL="0" rtl="0">
              <a:lnSpc>
                <a:spcPct val="115000"/>
              </a:lnSpc>
              <a:spcBef>
                <a:spcPts val="0"/>
              </a:spcBef>
              <a:buNone/>
            </a:pPr>
            <a:r>
              <a:rPr lang="en">
                <a:latin typeface="Georgia"/>
                <a:ea typeface="Georgia"/>
                <a:cs typeface="Georgia"/>
                <a:sym typeface="Georgia"/>
              </a:rPr>
              <a:t>Since player positions tend to cluster around certain ranges of points, we will feature engineer a variable called “Value Over Replacement” which essentially is a player’s difference in projected points from their position’s average projected points. This is helpful because it standardizes points across positions and helps inform the user of a player’s value relative to </a:t>
            </a:r>
            <a:r>
              <a:rPr i="1" lang="en">
                <a:latin typeface="Georgia"/>
                <a:ea typeface="Georgia"/>
                <a:cs typeface="Georgia"/>
                <a:sym typeface="Georgia"/>
              </a:rPr>
              <a:t>all</a:t>
            </a:r>
            <a:r>
              <a:rPr lang="en">
                <a:latin typeface="Georgia"/>
                <a:ea typeface="Georgia"/>
                <a:cs typeface="Georgia"/>
                <a:sym typeface="Georgia"/>
              </a:rPr>
              <a:t> of the players –not just their position.</a:t>
            </a:r>
          </a:p>
          <a:p>
            <a:pPr indent="0" lvl="0" marL="0" rtl="0">
              <a:lnSpc>
                <a:spcPct val="115000"/>
              </a:lnSpc>
              <a:spcBef>
                <a:spcPts val="0"/>
              </a:spcBef>
              <a:buNone/>
            </a:pPr>
            <a:r>
              <a:rPr lang="en">
                <a:latin typeface="Georgia"/>
                <a:ea typeface="Georgia"/>
                <a:cs typeface="Georgia"/>
                <a:sym typeface="Georgia"/>
              </a:rPr>
              <a:t> </a:t>
            </a:r>
          </a:p>
          <a:p>
            <a:pPr indent="0" lvl="0" marL="0" rtl="0">
              <a:lnSpc>
                <a:spcPct val="115000"/>
              </a:lnSpc>
              <a:spcBef>
                <a:spcPts val="0"/>
              </a:spcBef>
              <a:buNone/>
            </a:pPr>
            <a:r>
              <a:rPr lang="en">
                <a:latin typeface="Georgia"/>
                <a:ea typeface="Georgia"/>
                <a:cs typeface="Georgia"/>
                <a:sym typeface="Georgia"/>
              </a:rPr>
              <a:t>We want to encourage user exploration of the data to inform their own insights through individual interaction. To do so, we want to implement a visualization that allows the user to swap variables and morph the visualization as they see fit.</a:t>
            </a:r>
          </a:p>
          <a:p>
            <a:pPr indent="0" lvl="0" marL="0" rtl="0">
              <a:lnSpc>
                <a:spcPct val="115000"/>
              </a:lnSpc>
              <a:spcBef>
                <a:spcPts val="0"/>
              </a:spcBef>
              <a:buNone/>
            </a:pPr>
            <a:r>
              <a:rPr lang="en">
                <a:latin typeface="Georgia"/>
                <a:ea typeface="Georgia"/>
                <a:cs typeface="Georgia"/>
                <a:sym typeface="Georgia"/>
              </a:rPr>
              <a:t> </a:t>
            </a:r>
          </a:p>
          <a:p>
            <a:pPr indent="0" lvl="0" marL="0" rtl="0">
              <a:lnSpc>
                <a:spcPct val="115000"/>
              </a:lnSpc>
              <a:spcBef>
                <a:spcPts val="0"/>
              </a:spcBef>
              <a:buNone/>
            </a:pPr>
            <a:r>
              <a:rPr lang="en">
                <a:latin typeface="Georgia"/>
                <a:ea typeface="Georgia"/>
                <a:cs typeface="Georgia"/>
                <a:sym typeface="Georgia"/>
              </a:rPr>
              <a:t>Moreover, the visualization will allow users to filter out irrelevant data and also search for a specific player. This will help inform decisions such as “who to start” , “what player to drop”, and “who to pick up off the waiver wire”.</a:t>
            </a:r>
          </a:p>
          <a:p>
            <a:pPr indent="0" lvl="0" marL="0" rtl="0">
              <a:lnSpc>
                <a:spcPct val="115000"/>
              </a:lnSpc>
              <a:spcBef>
                <a:spcPts val="0"/>
              </a:spcBef>
              <a:buNone/>
            </a:pPr>
            <a:r>
              <a:t/>
            </a:r>
            <a:endParaRPr>
              <a:latin typeface="Georgia"/>
              <a:ea typeface="Georgia"/>
              <a:cs typeface="Georgia"/>
              <a:sym typeface="Georgia"/>
            </a:endParaRPr>
          </a:p>
          <a:p>
            <a:pPr indent="0" lvl="0" marL="0" rtl="0">
              <a:lnSpc>
                <a:spcPct val="115000"/>
              </a:lnSpc>
              <a:spcBef>
                <a:spcPts val="0"/>
              </a:spcBef>
              <a:buNone/>
            </a:pPr>
            <a:r>
              <a:rPr lang="en">
                <a:latin typeface="Georgia"/>
                <a:ea typeface="Georgia"/>
                <a:cs typeface="Georgia"/>
                <a:sym typeface="Georgia"/>
              </a:rPr>
              <a:t>And with that I’ll pass it onto Michelle to discuss the data.</a:t>
            </a:r>
          </a:p>
          <a:p>
            <a:pPr indent="0" lvl="0" marL="0" rtl="0">
              <a:lnSpc>
                <a:spcPct val="115000"/>
              </a:lnSpc>
              <a:spcBef>
                <a:spcPts val="0"/>
              </a:spcBef>
              <a:buNone/>
            </a:pPr>
            <a:r>
              <a:t/>
            </a:r>
            <a:endParaRPr>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200">
                <a:latin typeface="Times New Roman"/>
                <a:ea typeface="Times New Roman"/>
                <a:cs typeface="Times New Roman"/>
                <a:sym typeface="Times New Roman"/>
              </a:rPr>
              <a:t>Michelle</a:t>
            </a:r>
          </a:p>
          <a:p>
            <a:pPr indent="0" lvl="0" marL="0" rtl="0">
              <a:lnSpc>
                <a:spcPct val="115000"/>
              </a:lnSpc>
              <a:spcBef>
                <a:spcPts val="0"/>
              </a:spcBef>
              <a:spcAft>
                <a:spcPts val="1600"/>
              </a:spcAft>
              <a:buNone/>
            </a:pPr>
            <a:r>
              <a:rPr lang="en" sz="1200">
                <a:latin typeface="Times New Roman"/>
                <a:ea typeface="Times New Roman"/>
                <a:cs typeface="Times New Roman"/>
                <a:sym typeface="Times New Roman"/>
              </a:rPr>
              <a:t>Like previously mentioned, we have a R script that pulls and aggregate the data from various websites such as ESPN, CBS, NFL.com, FantasyPros, and many more. Here is an example of the output from our csv file. We will further talk about what transformation we did to our variables in Tableau.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David</a:t>
            </a:r>
          </a:p>
          <a:p>
            <a:pPr indent="0" lvl="0" marL="0">
              <a:spcBef>
                <a:spcPts val="0"/>
              </a:spcBef>
              <a:buNone/>
            </a:pPr>
            <a:r>
              <a:t/>
            </a:r>
            <a:endParaRPr/>
          </a:p>
          <a:p>
            <a:pPr indent="0" lvl="0" marL="0">
              <a:spcBef>
                <a:spcPts val="0"/>
              </a:spcBef>
              <a:buNone/>
            </a:pPr>
            <a:r>
              <a:rPr lang="en"/>
              <a:t>In choosing a platform for our dashboard we decided to play to our strengthens.  Each of us has used Tableau before.  This will give us more time to focus on the </a:t>
            </a:r>
            <a:r>
              <a:rPr lang="en"/>
              <a:t>visualizations</a:t>
            </a:r>
            <a:r>
              <a:rPr lang="en"/>
              <a:t>.  </a:t>
            </a:r>
          </a:p>
          <a:p>
            <a:pPr indent="0" lvl="0" marL="0">
              <a:spcBef>
                <a:spcPts val="0"/>
              </a:spcBef>
              <a:buNone/>
            </a:pPr>
            <a:r>
              <a:t/>
            </a:r>
            <a:endParaRPr/>
          </a:p>
          <a:p>
            <a:pPr indent="0" lvl="0" marL="0">
              <a:spcBef>
                <a:spcPts val="0"/>
              </a:spcBef>
              <a:buNone/>
            </a:pPr>
            <a:r>
              <a:rPr lang="en"/>
              <a:t>The Variables that we </a:t>
            </a:r>
            <a:r>
              <a:rPr lang="en"/>
              <a:t>intend</a:t>
            </a:r>
            <a:r>
              <a:rPr lang="en"/>
              <a:t> to display are listed on the chart.  I wanted to call to attention that we’ll be starting with the known breakouts and then be moving to the higher order metrics.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Michelle</a:t>
            </a:r>
          </a:p>
          <a:p>
            <a:pPr indent="0" lvl="0" marL="0">
              <a:spcBef>
                <a:spcPts val="0"/>
              </a:spcBef>
              <a:buNone/>
            </a:pPr>
            <a:r>
              <a:t/>
            </a:r>
            <a:endParaRPr/>
          </a:p>
          <a:p>
            <a:pPr indent="0" lvl="0" marL="0">
              <a:spcBef>
                <a:spcPts val="0"/>
              </a:spcBef>
              <a:buNone/>
            </a:pPr>
            <a:r>
              <a:rPr lang="en"/>
              <a:t>In Tableau, we created a sheet that basically summarize each player’s information so the users can look at the top ranking players for each position. </a:t>
            </a:r>
          </a:p>
          <a:p>
            <a:pPr indent="0" lvl="0" marL="0">
              <a:spcBef>
                <a:spcPts val="0"/>
              </a:spcBef>
              <a:buNone/>
            </a:pPr>
            <a:r>
              <a:t/>
            </a:r>
            <a:endParaRPr/>
          </a:p>
          <a:p>
            <a:pPr indent="0" lvl="0" marL="0">
              <a:spcBef>
                <a:spcPts val="0"/>
              </a:spcBef>
              <a:buNone/>
            </a:pPr>
            <a:r>
              <a:rPr lang="en"/>
              <a:t>For visualization, we have one with Points versus their Average Position Rank, with the sizes representing the standard deviation in points. Here, the users can select the position they are looking for, select or deselect teams and players name based on their </a:t>
            </a:r>
            <a:r>
              <a:rPr lang="en"/>
              <a:t>availability</a:t>
            </a:r>
            <a:r>
              <a:rPr lang="en"/>
              <a:t>, and identify players who are consistently scoring well. </a:t>
            </a:r>
          </a:p>
          <a:p>
            <a:pPr indent="0" lvl="0" marL="0">
              <a:spcBef>
                <a:spcPts val="0"/>
              </a:spcBef>
              <a:buNone/>
            </a:pPr>
            <a:r>
              <a:rPr lang="en"/>
              <a:t>To filter out non relevant players. We applied a filter to only show the top 75 players. </a:t>
            </a:r>
          </a:p>
          <a:p>
            <a:pPr indent="0" lvl="0" marL="0">
              <a:spcBef>
                <a:spcPts val="0"/>
              </a:spcBef>
              <a:buNone/>
            </a:pPr>
            <a:r>
              <a:t/>
            </a:r>
            <a:endParaRPr/>
          </a:p>
          <a:p>
            <a:pPr indent="0" lvl="0" marL="0">
              <a:spcBef>
                <a:spcPts val="0"/>
              </a:spcBef>
              <a:buNone/>
            </a:pPr>
            <a:r>
              <a:rPr lang="en"/>
              <a:t> Similarly, we tried one but use Value Over Replacement instead of Points. We then put together a dashboard that combines the player’s stats summary, all the different filters, and the VOR vs Position Rank plot. We are still exploring the different methods to show the data. Our future goals include connecting the Player Stats and the visualization so highlighting one will highlight the other. We will continue to explore different representation of our data, and attempt to incorporate user's league specific information for better user experience.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wrap="square" tIns="91425"/>
          <a:lstStyle>
            <a:lvl1pPr lvl="0" algn="ctr">
              <a:spcBef>
                <a:spcPts val="0"/>
              </a:spcBef>
              <a:buClr>
                <a:schemeClr val="dk1"/>
              </a:buClr>
              <a:buSzPts val="11000"/>
              <a:buNone/>
              <a:defRPr sz="11000">
                <a:solidFill>
                  <a:schemeClr val="dk1"/>
                </a:solidFill>
              </a:defRPr>
            </a:lvl1pPr>
            <a:lvl2pPr lvl="1" algn="ctr">
              <a:spcBef>
                <a:spcPts val="0"/>
              </a:spcBef>
              <a:buClr>
                <a:schemeClr val="dk1"/>
              </a:buClr>
              <a:buSzPts val="11000"/>
              <a:buNone/>
              <a:defRPr sz="11000">
                <a:solidFill>
                  <a:schemeClr val="dk1"/>
                </a:solidFill>
              </a:defRPr>
            </a:lvl2pPr>
            <a:lvl3pPr lvl="2" algn="ctr">
              <a:spcBef>
                <a:spcPts val="0"/>
              </a:spcBef>
              <a:buClr>
                <a:schemeClr val="dk1"/>
              </a:buClr>
              <a:buSzPts val="11000"/>
              <a:buNone/>
              <a:defRPr sz="11000">
                <a:solidFill>
                  <a:schemeClr val="dk1"/>
                </a:solidFill>
              </a:defRPr>
            </a:lvl3pPr>
            <a:lvl4pPr lvl="3" algn="ctr">
              <a:spcBef>
                <a:spcPts val="0"/>
              </a:spcBef>
              <a:buClr>
                <a:schemeClr val="dk1"/>
              </a:buClr>
              <a:buSzPts val="11000"/>
              <a:buNone/>
              <a:defRPr sz="11000">
                <a:solidFill>
                  <a:schemeClr val="dk1"/>
                </a:solidFill>
              </a:defRPr>
            </a:lvl4pPr>
            <a:lvl5pPr lvl="4" algn="ctr">
              <a:spcBef>
                <a:spcPts val="0"/>
              </a:spcBef>
              <a:buClr>
                <a:schemeClr val="dk1"/>
              </a:buClr>
              <a:buSzPts val="11000"/>
              <a:buNone/>
              <a:defRPr sz="11000">
                <a:solidFill>
                  <a:schemeClr val="dk1"/>
                </a:solidFill>
              </a:defRPr>
            </a:lvl5pPr>
            <a:lvl6pPr lvl="5" algn="ctr">
              <a:spcBef>
                <a:spcPts val="0"/>
              </a:spcBef>
              <a:buClr>
                <a:schemeClr val="dk1"/>
              </a:buClr>
              <a:buSzPts val="11000"/>
              <a:buNone/>
              <a:defRPr sz="11000">
                <a:solidFill>
                  <a:schemeClr val="dk1"/>
                </a:solidFill>
              </a:defRPr>
            </a:lvl6pPr>
            <a:lvl7pPr lvl="6" algn="ctr">
              <a:spcBef>
                <a:spcPts val="0"/>
              </a:spcBef>
              <a:buClr>
                <a:schemeClr val="dk1"/>
              </a:buClr>
              <a:buSzPts val="11000"/>
              <a:buNone/>
              <a:defRPr sz="11000">
                <a:solidFill>
                  <a:schemeClr val="dk1"/>
                </a:solidFill>
              </a:defRPr>
            </a:lvl7pPr>
            <a:lvl8pPr lvl="7" algn="ctr">
              <a:spcBef>
                <a:spcPts val="0"/>
              </a:spcBef>
              <a:buClr>
                <a:schemeClr val="dk1"/>
              </a:buClr>
              <a:buSzPts val="11000"/>
              <a:buNone/>
              <a:defRPr sz="11000">
                <a:solidFill>
                  <a:schemeClr val="dk1"/>
                </a:solidFill>
              </a:defRPr>
            </a:lvl8pPr>
            <a:lvl9pPr lvl="8" algn="ctr">
              <a:spcBef>
                <a:spcPts val="0"/>
              </a:spcBef>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wrap="square" tIns="91425"/>
          <a:lstStyle>
            <a:lvl1pPr lvl="0">
              <a:spcBef>
                <a:spcPts val="0"/>
              </a:spcBef>
              <a:buClr>
                <a:schemeClr val="lt1"/>
              </a:buClr>
              <a:buSzPts val="6800"/>
              <a:buNone/>
              <a:defRPr sz="6800">
                <a:solidFill>
                  <a:schemeClr val="lt1"/>
                </a:solidFill>
              </a:defRPr>
            </a:lvl1pPr>
            <a:lvl2pPr lvl="1">
              <a:spcBef>
                <a:spcPts val="0"/>
              </a:spcBef>
              <a:buClr>
                <a:schemeClr val="lt1"/>
              </a:buClr>
              <a:buSzPts val="6800"/>
              <a:buNone/>
              <a:defRPr sz="6800">
                <a:solidFill>
                  <a:schemeClr val="lt1"/>
                </a:solidFill>
              </a:defRPr>
            </a:lvl2pPr>
            <a:lvl3pPr lvl="2">
              <a:spcBef>
                <a:spcPts val="0"/>
              </a:spcBef>
              <a:buClr>
                <a:schemeClr val="lt1"/>
              </a:buClr>
              <a:buSzPts val="6800"/>
              <a:buNone/>
              <a:defRPr sz="6800">
                <a:solidFill>
                  <a:schemeClr val="lt1"/>
                </a:solidFill>
              </a:defRPr>
            </a:lvl3pPr>
            <a:lvl4pPr lvl="3">
              <a:spcBef>
                <a:spcPts val="0"/>
              </a:spcBef>
              <a:buClr>
                <a:schemeClr val="lt1"/>
              </a:buClr>
              <a:buSzPts val="6800"/>
              <a:buNone/>
              <a:defRPr sz="6800">
                <a:solidFill>
                  <a:schemeClr val="lt1"/>
                </a:solidFill>
              </a:defRPr>
            </a:lvl4pPr>
            <a:lvl5pPr lvl="4">
              <a:spcBef>
                <a:spcPts val="0"/>
              </a:spcBef>
              <a:buClr>
                <a:schemeClr val="lt1"/>
              </a:buClr>
              <a:buSzPts val="6800"/>
              <a:buNone/>
              <a:defRPr sz="6800">
                <a:solidFill>
                  <a:schemeClr val="lt1"/>
                </a:solidFill>
              </a:defRPr>
            </a:lvl5pPr>
            <a:lvl6pPr lvl="5">
              <a:spcBef>
                <a:spcPts val="0"/>
              </a:spcBef>
              <a:buClr>
                <a:schemeClr val="lt1"/>
              </a:buClr>
              <a:buSzPts val="6800"/>
              <a:buNone/>
              <a:defRPr sz="6800">
                <a:solidFill>
                  <a:schemeClr val="lt1"/>
                </a:solidFill>
              </a:defRPr>
            </a:lvl6pPr>
            <a:lvl7pPr lvl="6">
              <a:spcBef>
                <a:spcPts val="0"/>
              </a:spcBef>
              <a:buClr>
                <a:schemeClr val="lt1"/>
              </a:buClr>
              <a:buSzPts val="6800"/>
              <a:buNone/>
              <a:defRPr sz="6800">
                <a:solidFill>
                  <a:schemeClr val="lt1"/>
                </a:solidFill>
              </a:defRPr>
            </a:lvl7pPr>
            <a:lvl8pPr lvl="7">
              <a:spcBef>
                <a:spcPts val="0"/>
              </a:spcBef>
              <a:buClr>
                <a:schemeClr val="lt1"/>
              </a:buClr>
              <a:buSzPts val="6800"/>
              <a:buNone/>
              <a:defRPr sz="6800">
                <a:solidFill>
                  <a:schemeClr val="lt1"/>
                </a:solidFill>
              </a:defRPr>
            </a:lvl8pPr>
            <a:lvl9pPr lvl="8">
              <a:spcBef>
                <a:spcPts val="0"/>
              </a:spcBef>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michelleliu103@berkeley.edu" TargetMode="External"/><Relationship Id="rId4" Type="http://schemas.openxmlformats.org/officeDocument/2006/relationships/hyperlink" Target="mailto:shane.conner@berkeley.edu" TargetMode="External"/><Relationship Id="rId5" Type="http://schemas.openxmlformats.org/officeDocument/2006/relationships/hyperlink" Target="mailto:david.jablonski@berkeley.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wrap="square" tIns="91425">
            <a:noAutofit/>
          </a:bodyPr>
          <a:lstStyle/>
          <a:p>
            <a:pPr indent="0" lvl="0" marL="0">
              <a:spcBef>
                <a:spcPts val="0"/>
              </a:spcBef>
              <a:buNone/>
            </a:pPr>
            <a:r>
              <a:rPr lang="en" sz="3600"/>
              <a:t>W209 Midterm Presentation</a:t>
            </a:r>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wrap="square" tIns="91425">
            <a:noAutofit/>
          </a:bodyPr>
          <a:lstStyle/>
          <a:p>
            <a:pPr indent="0" lvl="0" marL="0">
              <a:spcBef>
                <a:spcPts val="0"/>
              </a:spcBef>
              <a:buNone/>
            </a:pPr>
            <a:r>
              <a:rPr lang="en"/>
              <a:t>Football Fantasy League Helper</a:t>
            </a:r>
          </a:p>
          <a:p>
            <a:pPr indent="0" lvl="0" marL="0" marR="152400" rtl="0">
              <a:lnSpc>
                <a:spcPct val="120000"/>
              </a:lnSpc>
              <a:spcBef>
                <a:spcPts val="0"/>
              </a:spcBef>
              <a:buNone/>
            </a:pPr>
            <a:br>
              <a:rPr lang="en" sz="1200">
                <a:solidFill>
                  <a:srgbClr val="000000"/>
                </a:solidFill>
                <a:latin typeface="Georgia"/>
                <a:ea typeface="Georgia"/>
                <a:cs typeface="Georgia"/>
                <a:sym typeface="Georgia"/>
              </a:rPr>
            </a:br>
            <a:r>
              <a:rPr lang="en" sz="1200">
                <a:solidFill>
                  <a:srgbClr val="000000"/>
                </a:solidFill>
                <a:latin typeface="Georgia"/>
                <a:ea typeface="Georgia"/>
                <a:cs typeface="Georgia"/>
                <a:sym typeface="Georgia"/>
              </a:rPr>
              <a:t>Michelle Liu, David Jablonski, Shane Conner</a:t>
            </a:r>
            <a:br>
              <a:rPr lang="en" sz="1200">
                <a:solidFill>
                  <a:srgbClr val="000000"/>
                </a:solidFill>
                <a:latin typeface="Georgia"/>
                <a:ea typeface="Georgia"/>
                <a:cs typeface="Georgia"/>
                <a:sym typeface="Georgia"/>
              </a:rPr>
            </a:br>
          </a:p>
        </p:txBody>
      </p:sp>
      <p:pic>
        <p:nvPicPr>
          <p:cNvPr descr="Image result for nfl" id="58" name="Shape 58"/>
          <p:cNvPicPr preferRelativeResize="0"/>
          <p:nvPr/>
        </p:nvPicPr>
        <p:blipFill>
          <a:blip r:embed="rId3">
            <a:alphaModFix/>
          </a:blip>
          <a:stretch>
            <a:fillRect/>
          </a:stretch>
        </p:blipFill>
        <p:spPr>
          <a:xfrm>
            <a:off x="3132713" y="169250"/>
            <a:ext cx="2878575" cy="161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Testing Plan</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Options for User Testing that were not elected</a:t>
            </a:r>
          </a:p>
          <a:p>
            <a:pPr indent="-317500" lvl="1" marL="914400" rtl="0">
              <a:spcBef>
                <a:spcPts val="0"/>
              </a:spcBef>
              <a:spcAft>
                <a:spcPts val="0"/>
              </a:spcAft>
              <a:buSzPts val="1400"/>
              <a:buChar char="○"/>
            </a:pPr>
            <a:r>
              <a:rPr lang="en"/>
              <a:t>Originally using a web-based User Testing site like usertesting.com</a:t>
            </a:r>
          </a:p>
          <a:p>
            <a:pPr indent="-317500" lvl="1" marL="914400" rtl="0">
              <a:lnSpc>
                <a:spcPct val="200000"/>
              </a:lnSpc>
              <a:spcBef>
                <a:spcPts val="0"/>
              </a:spcBef>
              <a:spcAft>
                <a:spcPts val="0"/>
              </a:spcAft>
              <a:buSzPts val="1400"/>
              <a:buChar char="○"/>
            </a:pPr>
            <a:r>
              <a:rPr lang="en"/>
              <a:t>Looked at using Tableau Online</a:t>
            </a:r>
          </a:p>
          <a:p>
            <a:pPr indent="-342900" lvl="0" marL="457200" rtl="0">
              <a:spcBef>
                <a:spcPts val="0"/>
              </a:spcBef>
              <a:spcAft>
                <a:spcPts val="0"/>
              </a:spcAft>
              <a:buSzPts val="1800"/>
              <a:buChar char="●"/>
            </a:pPr>
            <a:r>
              <a:rPr lang="en"/>
              <a:t>Plan for User Testing</a:t>
            </a:r>
          </a:p>
          <a:p>
            <a:pPr indent="-317500" lvl="1" marL="914400" rtl="0">
              <a:spcBef>
                <a:spcPts val="0"/>
              </a:spcBef>
              <a:spcAft>
                <a:spcPts val="0"/>
              </a:spcAft>
              <a:buSzPts val="1400"/>
              <a:buChar char="○"/>
            </a:pPr>
            <a:r>
              <a:rPr lang="en"/>
              <a:t>Test Subjects</a:t>
            </a:r>
          </a:p>
          <a:p>
            <a:pPr indent="-317500" lvl="2" marL="1371600" rtl="0">
              <a:spcBef>
                <a:spcPts val="0"/>
              </a:spcBef>
              <a:spcAft>
                <a:spcPts val="0"/>
              </a:spcAft>
              <a:buSzPts val="1400"/>
              <a:buChar char="■"/>
            </a:pPr>
            <a:r>
              <a:rPr lang="en"/>
              <a:t>5-10 MIDS students who have Tableau or can download Tableau Reader</a:t>
            </a:r>
          </a:p>
          <a:p>
            <a:pPr indent="-317500" lvl="2" marL="1371600" rtl="0">
              <a:spcBef>
                <a:spcPts val="0"/>
              </a:spcBef>
              <a:spcAft>
                <a:spcPts val="0"/>
              </a:spcAft>
              <a:buSzPts val="1400"/>
              <a:buChar char="■"/>
            </a:pPr>
            <a:r>
              <a:rPr lang="en"/>
              <a:t>Mix of New and Veteran Users</a:t>
            </a:r>
          </a:p>
          <a:p>
            <a:pPr indent="-317500" lvl="1" marL="914400" rtl="0">
              <a:spcBef>
                <a:spcPts val="0"/>
              </a:spcBef>
              <a:spcAft>
                <a:spcPts val="0"/>
              </a:spcAft>
              <a:buSzPts val="1400"/>
              <a:buChar char="○"/>
            </a:pPr>
            <a:r>
              <a:rPr lang="en"/>
              <a:t>Delivery</a:t>
            </a:r>
          </a:p>
          <a:p>
            <a:pPr indent="-317500" lvl="2" marL="1371600" rtl="0">
              <a:spcBef>
                <a:spcPts val="0"/>
              </a:spcBef>
              <a:spcAft>
                <a:spcPts val="0"/>
              </a:spcAft>
              <a:buSzPts val="1400"/>
              <a:buChar char="■"/>
            </a:pPr>
            <a:r>
              <a:rPr lang="en"/>
              <a:t>Use ISVC Meeting to share User screen</a:t>
            </a:r>
          </a:p>
          <a:p>
            <a:pPr indent="-317500" lvl="2" marL="1371600" rtl="0">
              <a:spcBef>
                <a:spcPts val="0"/>
              </a:spcBef>
              <a:spcAft>
                <a:spcPts val="0"/>
              </a:spcAft>
              <a:buSzPts val="1400"/>
              <a:buChar char="■"/>
            </a:pPr>
            <a:r>
              <a:rPr lang="en"/>
              <a:t>Step 1 - Guided discussion through the dashboard</a:t>
            </a:r>
          </a:p>
          <a:p>
            <a:pPr indent="-317500" lvl="2" marL="1371600" rtl="0">
              <a:spcBef>
                <a:spcPts val="0"/>
              </a:spcBef>
              <a:buSzPts val="1400"/>
              <a:buChar char="■"/>
            </a:pPr>
            <a:r>
              <a:rPr lang="en"/>
              <a:t>Step 2 - User is given a flex player scenario and asked to provide recommendation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Questions &amp; Feedback</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Please email any questions and feedback about our project to:</a:t>
            </a:r>
          </a:p>
          <a:p>
            <a:pPr indent="0" lvl="0" marL="0">
              <a:spcBef>
                <a:spcPts val="0"/>
              </a:spcBef>
              <a:buNone/>
            </a:pPr>
            <a:r>
              <a:rPr lang="en" u="sng">
                <a:solidFill>
                  <a:schemeClr val="hlink"/>
                </a:solidFill>
                <a:hlinkClick r:id="rId3"/>
              </a:rPr>
              <a:t>michelleliu103@berkeley.edu</a:t>
            </a:r>
          </a:p>
          <a:p>
            <a:pPr indent="0" lvl="0" marL="0">
              <a:spcBef>
                <a:spcPts val="0"/>
              </a:spcBef>
              <a:buNone/>
            </a:pPr>
            <a:r>
              <a:rPr lang="en" u="sng">
                <a:solidFill>
                  <a:schemeClr val="hlink"/>
                </a:solidFill>
                <a:hlinkClick r:id="rId4"/>
              </a:rPr>
              <a:t>shane.conner@berkeley.edu</a:t>
            </a:r>
          </a:p>
          <a:p>
            <a:pPr indent="0" lvl="0" marL="0">
              <a:spcBef>
                <a:spcPts val="0"/>
              </a:spcBef>
              <a:buNone/>
            </a:pPr>
            <a:r>
              <a:rPr lang="en" u="sng">
                <a:solidFill>
                  <a:schemeClr val="hlink"/>
                </a:solidFill>
                <a:hlinkClick r:id="rId5"/>
              </a:rPr>
              <a:t>david.jablonski@berkeley.edu</a:t>
            </a: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Domain</a:t>
            </a:r>
          </a:p>
        </p:txBody>
      </p:sp>
      <p:sp>
        <p:nvSpPr>
          <p:cNvPr id="64" name="Shape 64"/>
          <p:cNvSpPr txBox="1"/>
          <p:nvPr>
            <p:ph idx="1" type="body"/>
          </p:nvPr>
        </p:nvSpPr>
        <p:spPr>
          <a:xfrm>
            <a:off x="311700" y="1152475"/>
            <a:ext cx="4274100" cy="3990900"/>
          </a:xfrm>
          <a:prstGeom prst="rect">
            <a:avLst/>
          </a:prstGeom>
        </p:spPr>
        <p:txBody>
          <a:bodyPr anchorCtr="0" anchor="t" bIns="91425" lIns="91425" rIns="91425" wrap="square" tIns="91425">
            <a:noAutofit/>
          </a:bodyPr>
          <a:lstStyle/>
          <a:p>
            <a:pPr indent="-292100" lvl="0" marL="457200" rtl="0">
              <a:spcBef>
                <a:spcPts val="1000"/>
              </a:spcBef>
              <a:buSzPts val="1000"/>
              <a:buChar char="●"/>
            </a:pPr>
            <a:r>
              <a:rPr lang="en"/>
              <a:t>Draft and manage roster</a:t>
            </a:r>
          </a:p>
          <a:p>
            <a:pPr indent="-317500" lvl="1" marL="914400" rtl="0">
              <a:spcBef>
                <a:spcPts val="0"/>
              </a:spcBef>
              <a:spcAft>
                <a:spcPts val="0"/>
              </a:spcAft>
              <a:buSzPts val="1400"/>
              <a:buChar char="○"/>
            </a:pPr>
            <a:r>
              <a:rPr lang="en"/>
              <a:t>NFL players</a:t>
            </a:r>
          </a:p>
          <a:p>
            <a:pPr indent="-317500" lvl="1" marL="914400" rtl="0">
              <a:spcBef>
                <a:spcPts val="0"/>
              </a:spcBef>
              <a:spcAft>
                <a:spcPts val="0"/>
              </a:spcAft>
              <a:buSzPts val="1400"/>
              <a:buChar char="○"/>
            </a:pPr>
            <a:r>
              <a:rPr lang="en"/>
              <a:t>(16) positions</a:t>
            </a:r>
          </a:p>
          <a:p>
            <a:pPr indent="-292100" lvl="0" marL="457200" rtl="0">
              <a:spcBef>
                <a:spcPts val="1000"/>
              </a:spcBef>
              <a:buSzPts val="1000"/>
              <a:buChar char="●"/>
            </a:pPr>
            <a:r>
              <a:rPr lang="en"/>
              <a:t>Select Starters</a:t>
            </a:r>
          </a:p>
          <a:p>
            <a:pPr indent="-317500" lvl="1" marL="914400" rtl="0">
              <a:spcBef>
                <a:spcPts val="0"/>
              </a:spcBef>
              <a:spcAft>
                <a:spcPts val="0"/>
              </a:spcAft>
              <a:buSzPts val="1400"/>
              <a:buChar char="○"/>
            </a:pPr>
            <a:r>
              <a:rPr lang="en"/>
              <a:t>(1) Quarterback</a:t>
            </a:r>
          </a:p>
          <a:p>
            <a:pPr indent="-317500" lvl="1" marL="914400" rtl="0">
              <a:spcBef>
                <a:spcPts val="0"/>
              </a:spcBef>
              <a:spcAft>
                <a:spcPts val="0"/>
              </a:spcAft>
              <a:buSzPts val="1400"/>
              <a:buChar char="○"/>
            </a:pPr>
            <a:r>
              <a:rPr lang="en"/>
              <a:t>(2) Runningbacks</a:t>
            </a:r>
          </a:p>
          <a:p>
            <a:pPr indent="-317500" lvl="1" marL="914400" rtl="0">
              <a:spcBef>
                <a:spcPts val="0"/>
              </a:spcBef>
              <a:spcAft>
                <a:spcPts val="0"/>
              </a:spcAft>
              <a:buSzPts val="1400"/>
              <a:buChar char="○"/>
            </a:pPr>
            <a:r>
              <a:rPr lang="en"/>
              <a:t>(2) Wide Receivers</a:t>
            </a:r>
          </a:p>
          <a:p>
            <a:pPr indent="-317500" lvl="1" marL="914400" rtl="0">
              <a:spcBef>
                <a:spcPts val="0"/>
              </a:spcBef>
              <a:spcAft>
                <a:spcPts val="0"/>
              </a:spcAft>
              <a:buSzPts val="1400"/>
              <a:buChar char="○"/>
            </a:pPr>
            <a:r>
              <a:rPr lang="en"/>
              <a:t>(1) Tight End</a:t>
            </a:r>
          </a:p>
          <a:p>
            <a:pPr indent="-317500" lvl="1" marL="914400" rtl="0">
              <a:spcBef>
                <a:spcPts val="0"/>
              </a:spcBef>
              <a:spcAft>
                <a:spcPts val="0"/>
              </a:spcAft>
              <a:buSzPts val="1400"/>
              <a:buChar char="○"/>
            </a:pPr>
            <a:r>
              <a:rPr lang="en"/>
              <a:t>(1) FLEX (RB, WR, or TE)</a:t>
            </a:r>
          </a:p>
          <a:p>
            <a:pPr indent="-317500" lvl="1" marL="914400" rtl="0">
              <a:spcBef>
                <a:spcPts val="0"/>
              </a:spcBef>
              <a:spcAft>
                <a:spcPts val="0"/>
              </a:spcAft>
              <a:buSzPts val="1400"/>
              <a:buChar char="○"/>
            </a:pPr>
            <a:r>
              <a:rPr lang="en"/>
              <a:t>(1) Placekicker</a:t>
            </a:r>
          </a:p>
          <a:p>
            <a:pPr indent="-317500" lvl="1" marL="914400" rtl="0">
              <a:spcBef>
                <a:spcPts val="0"/>
              </a:spcBef>
              <a:buSzPts val="1400"/>
              <a:buChar char="○"/>
            </a:pPr>
            <a:r>
              <a:rPr lang="en"/>
              <a:t>(1) Defense</a:t>
            </a:r>
          </a:p>
        </p:txBody>
      </p:sp>
      <p:sp>
        <p:nvSpPr>
          <p:cNvPr id="65" name="Shape 65"/>
          <p:cNvSpPr txBox="1"/>
          <p:nvPr/>
        </p:nvSpPr>
        <p:spPr>
          <a:xfrm>
            <a:off x="4585800" y="1152725"/>
            <a:ext cx="4558200" cy="3990900"/>
          </a:xfrm>
          <a:prstGeom prst="rect">
            <a:avLst/>
          </a:prstGeom>
          <a:noFill/>
          <a:ln>
            <a:noFill/>
          </a:ln>
        </p:spPr>
        <p:txBody>
          <a:bodyPr anchorCtr="0" anchor="t" bIns="91425" lIns="91425" rIns="91425" wrap="square" tIns="91425">
            <a:noAutofit/>
          </a:bodyPr>
          <a:lstStyle/>
          <a:p>
            <a:pPr indent="-292100" lvl="0" marL="457200" rtl="0">
              <a:lnSpc>
                <a:spcPct val="115000"/>
              </a:lnSpc>
              <a:spcBef>
                <a:spcPts val="1000"/>
              </a:spcBef>
              <a:spcAft>
                <a:spcPts val="1600"/>
              </a:spcAft>
              <a:buClr>
                <a:schemeClr val="dk2"/>
              </a:buClr>
              <a:buSzPts val="1000"/>
              <a:buFont typeface="Proxima Nova"/>
              <a:buChar char="●"/>
            </a:pPr>
            <a:r>
              <a:rPr lang="en" sz="1800">
                <a:solidFill>
                  <a:schemeClr val="dk2"/>
                </a:solidFill>
                <a:latin typeface="Proxima Nova"/>
                <a:ea typeface="Proxima Nova"/>
                <a:cs typeface="Proxima Nova"/>
                <a:sym typeface="Proxima Nova"/>
              </a:rPr>
              <a:t>Score Points</a:t>
            </a:r>
          </a:p>
          <a:p>
            <a:pPr indent="-317500" lvl="1" marL="914400" rtl="0">
              <a:lnSpc>
                <a:spcPct val="115000"/>
              </a:lnSpc>
              <a:spcBef>
                <a:spcPts val="0"/>
              </a:spcBef>
              <a:spcAft>
                <a:spcPts val="1600"/>
              </a:spcAft>
              <a:buClr>
                <a:schemeClr val="dk2"/>
              </a:buClr>
              <a:buSzPts val="1400"/>
              <a:buFont typeface="Proxima Nova"/>
              <a:buChar char="○"/>
            </a:pPr>
            <a:r>
              <a:rPr lang="en">
                <a:solidFill>
                  <a:schemeClr val="dk2"/>
                </a:solidFill>
                <a:latin typeface="Proxima Nova"/>
                <a:ea typeface="Proxima Nova"/>
                <a:cs typeface="Proxima Nova"/>
                <a:sym typeface="Proxima Nova"/>
              </a:rPr>
              <a:t>Reflective of actual player performance</a:t>
            </a:r>
          </a:p>
          <a:p>
            <a:pPr indent="-292100" lvl="0" marL="457200" rtl="0">
              <a:lnSpc>
                <a:spcPct val="115000"/>
              </a:lnSpc>
              <a:spcBef>
                <a:spcPts val="1000"/>
              </a:spcBef>
              <a:spcAft>
                <a:spcPts val="1600"/>
              </a:spcAft>
              <a:buClr>
                <a:schemeClr val="dk2"/>
              </a:buClr>
              <a:buSzPts val="1000"/>
              <a:buFont typeface="Proxima Nova"/>
              <a:buChar char="●"/>
            </a:pPr>
            <a:r>
              <a:rPr lang="en" sz="1800">
                <a:solidFill>
                  <a:schemeClr val="dk2"/>
                </a:solidFill>
                <a:latin typeface="Proxima Nova"/>
                <a:ea typeface="Proxima Nova"/>
                <a:cs typeface="Proxima Nova"/>
                <a:sym typeface="Proxima Nova"/>
              </a:rPr>
              <a:t>Compete head-to-head</a:t>
            </a:r>
          </a:p>
          <a:p>
            <a:pPr indent="-317500" lvl="1" marL="914400" rtl="0">
              <a:lnSpc>
                <a:spcPct val="115000"/>
              </a:lnSpc>
              <a:spcBef>
                <a:spcPts val="0"/>
              </a:spcBef>
              <a:spcAft>
                <a:spcPts val="1600"/>
              </a:spcAft>
              <a:buClr>
                <a:schemeClr val="dk2"/>
              </a:buClr>
              <a:buSzPts val="1400"/>
              <a:buFont typeface="Proxima Nova"/>
              <a:buChar char="○"/>
            </a:pPr>
            <a:r>
              <a:rPr lang="en">
                <a:solidFill>
                  <a:schemeClr val="dk2"/>
                </a:solidFill>
                <a:latin typeface="Proxima Nova"/>
                <a:ea typeface="Proxima Nova"/>
                <a:cs typeface="Proxima Nova"/>
                <a:sym typeface="Proxima Nova"/>
              </a:rPr>
              <a:t>10 Teams (Typical)</a:t>
            </a:r>
          </a:p>
          <a:p>
            <a:pPr indent="-317500" lvl="1" marL="914400" rtl="0">
              <a:lnSpc>
                <a:spcPct val="115000"/>
              </a:lnSpc>
              <a:spcBef>
                <a:spcPts val="0"/>
              </a:spcBef>
              <a:spcAft>
                <a:spcPts val="1600"/>
              </a:spcAft>
              <a:buClr>
                <a:schemeClr val="dk2"/>
              </a:buClr>
              <a:buSzPts val="1400"/>
              <a:buFont typeface="Proxima Nova"/>
              <a:buChar char="○"/>
            </a:pPr>
            <a:r>
              <a:rPr lang="en">
                <a:solidFill>
                  <a:schemeClr val="dk2"/>
                </a:solidFill>
                <a:latin typeface="Proxima Nova"/>
                <a:ea typeface="Proxima Nova"/>
                <a:cs typeface="Proxima Nova"/>
                <a:sym typeface="Proxima Nova"/>
              </a:rPr>
              <a:t>Top score wins</a:t>
            </a:r>
          </a:p>
          <a:p>
            <a:pPr indent="-317500" lvl="1" marL="914400" rtl="0">
              <a:lnSpc>
                <a:spcPct val="115000"/>
              </a:lnSpc>
              <a:spcBef>
                <a:spcPts val="0"/>
              </a:spcBef>
              <a:spcAft>
                <a:spcPts val="1600"/>
              </a:spcAft>
              <a:buClr>
                <a:schemeClr val="dk2"/>
              </a:buClr>
              <a:buSzPts val="1400"/>
              <a:buFont typeface="Proxima Nova"/>
              <a:buChar char="○"/>
            </a:pPr>
            <a:r>
              <a:rPr lang="en">
                <a:solidFill>
                  <a:schemeClr val="dk2"/>
                </a:solidFill>
                <a:latin typeface="Proxima Nova"/>
                <a:ea typeface="Proxima Nova"/>
                <a:cs typeface="Proxima Nova"/>
                <a:sym typeface="Proxima Nova"/>
              </a:rPr>
              <a:t>Isolated to match up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Users</a:t>
            </a:r>
          </a:p>
        </p:txBody>
      </p:sp>
      <p:sp>
        <p:nvSpPr>
          <p:cNvPr id="71" name="Shape 71"/>
          <p:cNvSpPr txBox="1"/>
          <p:nvPr>
            <p:ph idx="1" type="body"/>
          </p:nvPr>
        </p:nvSpPr>
        <p:spPr>
          <a:xfrm>
            <a:off x="311700" y="1152475"/>
            <a:ext cx="7832100" cy="3990900"/>
          </a:xfrm>
          <a:prstGeom prst="rect">
            <a:avLst/>
          </a:prstGeom>
        </p:spPr>
        <p:txBody>
          <a:bodyPr anchorCtr="0" anchor="t" bIns="91425" lIns="91425" rIns="91425" wrap="square" tIns="91425">
            <a:noAutofit/>
          </a:bodyPr>
          <a:lstStyle/>
          <a:p>
            <a:pPr indent="-292100" lvl="0" marL="457200" marR="0" rtl="0" algn="l">
              <a:lnSpc>
                <a:spcPct val="115000"/>
              </a:lnSpc>
              <a:spcBef>
                <a:spcPts val="1000"/>
              </a:spcBef>
              <a:spcAft>
                <a:spcPts val="1600"/>
              </a:spcAft>
              <a:buClr>
                <a:schemeClr val="dk2"/>
              </a:buClr>
              <a:buSzPts val="1000"/>
              <a:buFont typeface="Proxima Nova"/>
              <a:buChar char="●"/>
            </a:pPr>
            <a:r>
              <a:rPr lang="en"/>
              <a:t>Any participant of Fantasy Football</a:t>
            </a:r>
          </a:p>
          <a:p>
            <a:pPr indent="-292100" lvl="0" marL="457200" rtl="0">
              <a:spcBef>
                <a:spcPts val="1000"/>
              </a:spcBef>
              <a:buSzPts val="1000"/>
              <a:buChar char="●"/>
            </a:pPr>
            <a:r>
              <a:rPr lang="en"/>
              <a:t>New Users</a:t>
            </a:r>
          </a:p>
          <a:p>
            <a:pPr indent="-317500" lvl="1" marL="914400" rtl="0">
              <a:spcBef>
                <a:spcPts val="1000"/>
              </a:spcBef>
              <a:buSzPts val="1400"/>
              <a:buChar char="○"/>
            </a:pPr>
            <a:r>
              <a:rPr lang="en"/>
              <a:t>Simplifying Football data in comprehensible, familiar terms</a:t>
            </a:r>
          </a:p>
          <a:p>
            <a:pPr indent="-317500" lvl="1" marL="914400" rtl="0">
              <a:spcBef>
                <a:spcPts val="1000"/>
              </a:spcBef>
              <a:buSzPts val="1400"/>
              <a:buChar char="○"/>
            </a:pPr>
            <a:r>
              <a:rPr lang="en"/>
              <a:t>Overcome disadvantages due to inexperience --bridge the gap.</a:t>
            </a:r>
          </a:p>
          <a:p>
            <a:pPr indent="-292100" lvl="0" marL="457200" marR="0" rtl="0" algn="l">
              <a:lnSpc>
                <a:spcPct val="115000"/>
              </a:lnSpc>
              <a:spcBef>
                <a:spcPts val="1000"/>
              </a:spcBef>
              <a:spcAft>
                <a:spcPts val="1600"/>
              </a:spcAft>
              <a:buClr>
                <a:schemeClr val="dk2"/>
              </a:buClr>
              <a:buSzPts val="1000"/>
              <a:buFont typeface="Proxima Nova"/>
              <a:buChar char="●"/>
            </a:pPr>
            <a:r>
              <a:rPr lang="en"/>
              <a:t>Veteran </a:t>
            </a:r>
            <a:r>
              <a:rPr lang="en"/>
              <a:t>users</a:t>
            </a:r>
          </a:p>
          <a:p>
            <a:pPr indent="-317500" lvl="1" marL="914400" marR="0" rtl="0" algn="l">
              <a:lnSpc>
                <a:spcPct val="115000"/>
              </a:lnSpc>
              <a:spcBef>
                <a:spcPts val="1000"/>
              </a:spcBef>
              <a:spcAft>
                <a:spcPts val="1600"/>
              </a:spcAft>
              <a:buSzPts val="1400"/>
              <a:buChar char="○"/>
            </a:pPr>
            <a:r>
              <a:rPr lang="en"/>
              <a:t>Interested in exploring the Fantasy Football data through a different view</a:t>
            </a:r>
          </a:p>
          <a:p>
            <a:pPr indent="-317500" lvl="1" marL="914400" marR="0" rtl="0" algn="l">
              <a:lnSpc>
                <a:spcPct val="115000"/>
              </a:lnSpc>
              <a:spcBef>
                <a:spcPts val="1000"/>
              </a:spcBef>
              <a:spcAft>
                <a:spcPts val="1600"/>
              </a:spcAft>
              <a:buSzPts val="1400"/>
              <a:buChar char="○"/>
            </a:pPr>
            <a:r>
              <a:rPr lang="en"/>
              <a:t>Assist in substantiating educated decisions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Tasks</a:t>
            </a:r>
          </a:p>
        </p:txBody>
      </p:sp>
      <p:sp>
        <p:nvSpPr>
          <p:cNvPr id="77" name="Shape 77"/>
          <p:cNvSpPr txBox="1"/>
          <p:nvPr>
            <p:ph idx="1" type="body"/>
          </p:nvPr>
        </p:nvSpPr>
        <p:spPr>
          <a:xfrm>
            <a:off x="311700" y="1152475"/>
            <a:ext cx="4274100" cy="3990900"/>
          </a:xfrm>
          <a:prstGeom prst="rect">
            <a:avLst/>
          </a:prstGeom>
        </p:spPr>
        <p:txBody>
          <a:bodyPr anchorCtr="0" anchor="t" bIns="91425" lIns="91425" rIns="91425" wrap="square" tIns="91425">
            <a:noAutofit/>
          </a:bodyPr>
          <a:lstStyle/>
          <a:p>
            <a:pPr indent="-292100" lvl="0" marL="457200" rtl="0">
              <a:spcBef>
                <a:spcPts val="1000"/>
              </a:spcBef>
              <a:buSzPts val="1000"/>
              <a:buChar char="●"/>
            </a:pPr>
            <a:r>
              <a:rPr lang="en"/>
              <a:t>Aggregate player data</a:t>
            </a:r>
          </a:p>
          <a:p>
            <a:pPr indent="-317500" lvl="1" marL="914400" rtl="0">
              <a:spcBef>
                <a:spcPts val="0"/>
              </a:spcBef>
              <a:spcAft>
                <a:spcPts val="0"/>
              </a:spcAft>
              <a:buSzPts val="1400"/>
              <a:buChar char="○"/>
            </a:pPr>
            <a:r>
              <a:rPr lang="en"/>
              <a:t>“Wisdom of the crowd”</a:t>
            </a:r>
          </a:p>
          <a:p>
            <a:pPr indent="-317500" lvl="1" marL="914400" rtl="0">
              <a:spcBef>
                <a:spcPts val="0"/>
              </a:spcBef>
              <a:spcAft>
                <a:spcPts val="0"/>
              </a:spcAft>
              <a:buSzPts val="1400"/>
              <a:buChar char="○"/>
            </a:pPr>
            <a:r>
              <a:rPr lang="en"/>
              <a:t>Average Projected Points</a:t>
            </a:r>
          </a:p>
          <a:p>
            <a:pPr indent="-317500" lvl="1" marL="914400" rtl="0">
              <a:spcBef>
                <a:spcPts val="0"/>
              </a:spcBef>
              <a:spcAft>
                <a:spcPts val="0"/>
              </a:spcAft>
              <a:buSzPts val="1400"/>
              <a:buChar char="○"/>
            </a:pPr>
            <a:r>
              <a:rPr lang="en"/>
              <a:t>Lower &amp; Upper Point Intervals</a:t>
            </a:r>
          </a:p>
          <a:p>
            <a:pPr indent="-317500" lvl="1" marL="914400" rtl="0">
              <a:spcBef>
                <a:spcPts val="0"/>
              </a:spcBef>
              <a:spcAft>
                <a:spcPts val="0"/>
              </a:spcAft>
              <a:buSzPts val="1400"/>
              <a:buChar char="○"/>
            </a:pPr>
            <a:r>
              <a:rPr lang="en"/>
              <a:t>Consensus</a:t>
            </a:r>
            <a:r>
              <a:rPr lang="en"/>
              <a:t> Position Rank</a:t>
            </a:r>
          </a:p>
          <a:p>
            <a:pPr indent="-292100" lvl="0" marL="457200" rtl="0">
              <a:spcBef>
                <a:spcPts val="1000"/>
              </a:spcBef>
              <a:buSzPts val="1000"/>
              <a:buChar char="●"/>
            </a:pPr>
            <a:r>
              <a:rPr lang="en"/>
              <a:t>Feature Engineer</a:t>
            </a:r>
          </a:p>
          <a:p>
            <a:pPr indent="-317500" lvl="1" marL="914400" rtl="0">
              <a:spcBef>
                <a:spcPts val="0"/>
              </a:spcBef>
              <a:buSzPts val="1400"/>
              <a:buChar char="○"/>
            </a:pPr>
            <a:r>
              <a:rPr lang="en"/>
              <a:t>Value Over Replacement (VOR)</a:t>
            </a:r>
          </a:p>
        </p:txBody>
      </p:sp>
      <p:sp>
        <p:nvSpPr>
          <p:cNvPr id="78" name="Shape 78"/>
          <p:cNvSpPr txBox="1"/>
          <p:nvPr/>
        </p:nvSpPr>
        <p:spPr>
          <a:xfrm>
            <a:off x="4585800" y="1152725"/>
            <a:ext cx="4558200" cy="3990900"/>
          </a:xfrm>
          <a:prstGeom prst="rect">
            <a:avLst/>
          </a:prstGeom>
          <a:noFill/>
          <a:ln>
            <a:noFill/>
          </a:ln>
        </p:spPr>
        <p:txBody>
          <a:bodyPr anchorCtr="0" anchor="t" bIns="91425" lIns="91425" rIns="91425" wrap="square" tIns="91425">
            <a:noAutofit/>
          </a:bodyPr>
          <a:lstStyle/>
          <a:p>
            <a:pPr indent="-292100" lvl="0" marL="457200" rtl="0">
              <a:lnSpc>
                <a:spcPct val="115000"/>
              </a:lnSpc>
              <a:spcBef>
                <a:spcPts val="1000"/>
              </a:spcBef>
              <a:spcAft>
                <a:spcPts val="1600"/>
              </a:spcAft>
              <a:buClr>
                <a:schemeClr val="dk2"/>
              </a:buClr>
              <a:buSzPts val="1000"/>
              <a:buFont typeface="Proxima Nova"/>
              <a:buChar char="●"/>
            </a:pPr>
            <a:r>
              <a:rPr lang="en" sz="1800">
                <a:solidFill>
                  <a:schemeClr val="dk2"/>
                </a:solidFill>
                <a:latin typeface="Proxima Nova"/>
                <a:ea typeface="Proxima Nova"/>
                <a:cs typeface="Proxima Nova"/>
                <a:sym typeface="Proxima Nova"/>
              </a:rPr>
              <a:t>Exploration</a:t>
            </a:r>
          </a:p>
          <a:p>
            <a:pPr indent="-317500" lvl="1" marL="914400" rtl="0">
              <a:lnSpc>
                <a:spcPct val="115000"/>
              </a:lnSpc>
              <a:spcBef>
                <a:spcPts val="0"/>
              </a:spcBef>
              <a:spcAft>
                <a:spcPts val="1600"/>
              </a:spcAft>
              <a:buClr>
                <a:schemeClr val="dk2"/>
              </a:buClr>
              <a:buSzPts val="1400"/>
              <a:buFont typeface="Proxima Nova"/>
              <a:buChar char="○"/>
            </a:pPr>
            <a:r>
              <a:rPr lang="en">
                <a:solidFill>
                  <a:schemeClr val="dk2"/>
                </a:solidFill>
                <a:latin typeface="Proxima Nova"/>
                <a:ea typeface="Proxima Nova"/>
                <a:cs typeface="Proxima Nova"/>
                <a:sym typeface="Proxima Nova"/>
              </a:rPr>
              <a:t>Allow users to set visualization views</a:t>
            </a:r>
          </a:p>
          <a:p>
            <a:pPr indent="-292100" lvl="0" marL="457200" rtl="0">
              <a:lnSpc>
                <a:spcPct val="115000"/>
              </a:lnSpc>
              <a:spcBef>
                <a:spcPts val="1000"/>
              </a:spcBef>
              <a:spcAft>
                <a:spcPts val="1600"/>
              </a:spcAft>
              <a:buClr>
                <a:schemeClr val="dk2"/>
              </a:buClr>
              <a:buSzPts val="1000"/>
              <a:buFont typeface="Proxima Nova"/>
              <a:buChar char="●"/>
            </a:pPr>
            <a:r>
              <a:rPr lang="en" sz="1800">
                <a:solidFill>
                  <a:schemeClr val="dk2"/>
                </a:solidFill>
                <a:latin typeface="Proxima Nova"/>
                <a:ea typeface="Proxima Nova"/>
                <a:cs typeface="Proxima Nova"/>
                <a:sym typeface="Proxima Nova"/>
              </a:rPr>
              <a:t>Search and Filter</a:t>
            </a:r>
          </a:p>
          <a:p>
            <a:pPr indent="-317500" lvl="1" marL="914400" rtl="0">
              <a:lnSpc>
                <a:spcPct val="115000"/>
              </a:lnSpc>
              <a:spcBef>
                <a:spcPts val="0"/>
              </a:spcBef>
              <a:spcAft>
                <a:spcPts val="1600"/>
              </a:spcAft>
              <a:buClr>
                <a:schemeClr val="dk2"/>
              </a:buClr>
              <a:buSzPts val="1400"/>
              <a:buFont typeface="Proxima Nova"/>
              <a:buChar char="○"/>
            </a:pPr>
            <a:r>
              <a:rPr lang="en">
                <a:solidFill>
                  <a:schemeClr val="dk2"/>
                </a:solidFill>
                <a:latin typeface="Proxima Nova"/>
                <a:ea typeface="Proxima Nova"/>
                <a:cs typeface="Proxima Nova"/>
                <a:sym typeface="Proxima Nova"/>
              </a:rPr>
              <a:t>Search for specific players</a:t>
            </a:r>
          </a:p>
          <a:p>
            <a:pPr indent="-317500" lvl="1" marL="914400" rtl="0">
              <a:lnSpc>
                <a:spcPct val="115000"/>
              </a:lnSpc>
              <a:spcBef>
                <a:spcPts val="0"/>
              </a:spcBef>
              <a:spcAft>
                <a:spcPts val="1600"/>
              </a:spcAft>
              <a:buClr>
                <a:schemeClr val="dk2"/>
              </a:buClr>
              <a:buSzPts val="1400"/>
              <a:buFont typeface="Proxima Nova"/>
              <a:buChar char="○"/>
            </a:pPr>
            <a:r>
              <a:rPr lang="en">
                <a:solidFill>
                  <a:schemeClr val="dk2"/>
                </a:solidFill>
                <a:latin typeface="Proxima Nova"/>
                <a:ea typeface="Proxima Nova"/>
                <a:cs typeface="Proxima Nova"/>
                <a:sym typeface="Proxima Nova"/>
              </a:rPr>
              <a:t>Filter irrelevant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Data</a:t>
            </a:r>
          </a:p>
        </p:txBody>
      </p:sp>
      <p:sp>
        <p:nvSpPr>
          <p:cNvPr id="84" name="Shape 84"/>
          <p:cNvSpPr txBox="1"/>
          <p:nvPr>
            <p:ph idx="1" type="body"/>
          </p:nvPr>
        </p:nvSpPr>
        <p:spPr>
          <a:xfrm>
            <a:off x="311700" y="1152475"/>
            <a:ext cx="8520600" cy="1168200"/>
          </a:xfrm>
          <a:prstGeom prst="rect">
            <a:avLst/>
          </a:prstGeom>
        </p:spPr>
        <p:txBody>
          <a:bodyPr anchorCtr="0" anchor="t" bIns="91425" lIns="91425" rIns="91425" wrap="square" tIns="91425">
            <a:noAutofit/>
          </a:bodyPr>
          <a:lstStyle/>
          <a:p>
            <a:pPr indent="-342900" lvl="0" marL="457200">
              <a:spcBef>
                <a:spcPts val="0"/>
              </a:spcBef>
              <a:buSzPts val="1800"/>
              <a:buChar char="●"/>
            </a:pPr>
            <a:r>
              <a:rPr lang="en"/>
              <a:t>Generated our dataset from a </a:t>
            </a:r>
            <a:r>
              <a:rPr lang="en"/>
              <a:t>R package that scrapes and aggregates player data from various websites</a:t>
            </a:r>
          </a:p>
        </p:txBody>
      </p:sp>
      <p:pic>
        <p:nvPicPr>
          <p:cNvPr id="85" name="Shape 85"/>
          <p:cNvPicPr preferRelativeResize="0"/>
          <p:nvPr/>
        </p:nvPicPr>
        <p:blipFill rotWithShape="1">
          <a:blip r:embed="rId3">
            <a:alphaModFix/>
          </a:blip>
          <a:srcRect b="11676" l="0" r="0" t="0"/>
          <a:stretch/>
        </p:blipFill>
        <p:spPr>
          <a:xfrm>
            <a:off x="827714" y="2138253"/>
            <a:ext cx="6638576" cy="247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Iterations of Design</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Decided to go with Tableau</a:t>
            </a:r>
          </a:p>
          <a:p>
            <a:pPr indent="-342900" lvl="0" marL="457200" rtl="0">
              <a:spcBef>
                <a:spcPts val="0"/>
              </a:spcBef>
              <a:spcAft>
                <a:spcPts val="0"/>
              </a:spcAft>
              <a:buSzPts val="1800"/>
              <a:buChar char="●"/>
            </a:pPr>
            <a:r>
              <a:rPr lang="en"/>
              <a:t>Variables to include in the visualization:</a:t>
            </a:r>
          </a:p>
          <a:p>
            <a:pPr indent="-317500" lvl="1" marL="914400" rtl="0">
              <a:spcBef>
                <a:spcPts val="0"/>
              </a:spcBef>
              <a:spcAft>
                <a:spcPts val="0"/>
              </a:spcAft>
              <a:buSzPts val="1400"/>
              <a:buChar char="○"/>
            </a:pPr>
            <a:r>
              <a:rPr lang="en"/>
              <a:t>Projected Points</a:t>
            </a:r>
          </a:p>
          <a:p>
            <a:pPr indent="-317500" lvl="1" marL="914400" rtl="0">
              <a:spcBef>
                <a:spcPts val="0"/>
              </a:spcBef>
              <a:spcAft>
                <a:spcPts val="0"/>
              </a:spcAft>
              <a:buSzPts val="1400"/>
              <a:buChar char="○"/>
            </a:pPr>
            <a:r>
              <a:rPr lang="en"/>
              <a:t>Ranking</a:t>
            </a:r>
          </a:p>
          <a:p>
            <a:pPr indent="-317500" lvl="1" marL="914400" rtl="0">
              <a:spcBef>
                <a:spcPts val="0"/>
              </a:spcBef>
              <a:spcAft>
                <a:spcPts val="0"/>
              </a:spcAft>
              <a:buSzPts val="1400"/>
              <a:buChar char="○"/>
            </a:pPr>
            <a:r>
              <a:rPr lang="en"/>
              <a:t>Name</a:t>
            </a:r>
          </a:p>
          <a:p>
            <a:pPr indent="-317500" lvl="1" marL="914400" rtl="0">
              <a:spcBef>
                <a:spcPts val="0"/>
              </a:spcBef>
              <a:spcAft>
                <a:spcPts val="0"/>
              </a:spcAft>
              <a:buSzPts val="1400"/>
              <a:buChar char="○"/>
            </a:pPr>
            <a:r>
              <a:rPr lang="en"/>
              <a:t>Team</a:t>
            </a:r>
          </a:p>
          <a:p>
            <a:pPr indent="-317500" lvl="1" marL="914400" rtl="0">
              <a:spcBef>
                <a:spcPts val="0"/>
              </a:spcBef>
              <a:spcAft>
                <a:spcPts val="0"/>
              </a:spcAft>
              <a:buSzPts val="1400"/>
              <a:buChar char="○"/>
            </a:pPr>
            <a:r>
              <a:rPr lang="en"/>
              <a:t>Position</a:t>
            </a:r>
          </a:p>
          <a:p>
            <a:pPr indent="-317500" lvl="1" marL="914400" rtl="0">
              <a:spcBef>
                <a:spcPts val="0"/>
              </a:spcBef>
              <a:spcAft>
                <a:spcPts val="0"/>
              </a:spcAft>
              <a:buSzPts val="1400"/>
              <a:buChar char="○"/>
            </a:pPr>
            <a:r>
              <a:rPr lang="en"/>
              <a:t>Value Over Replacement </a:t>
            </a:r>
          </a:p>
          <a:p>
            <a:pPr indent="-317500" lvl="1" marL="914400">
              <a:spcBef>
                <a:spcPts val="0"/>
              </a:spcBef>
              <a:buSzPts val="1400"/>
              <a:buChar char="○"/>
            </a:pPr>
            <a:r>
              <a:rPr lang="en"/>
              <a:t>Standard deviation of projected points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658687" y="1017725"/>
            <a:ext cx="7826626" cy="3980726"/>
          </a:xfrm>
          <a:prstGeom prst="rect">
            <a:avLst/>
          </a:prstGeom>
          <a:noFill/>
          <a:ln>
            <a:noFill/>
          </a:ln>
        </p:spPr>
      </p:pic>
      <p:sp>
        <p:nvSpPr>
          <p:cNvPr id="97" name="Shape 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Experimenting with our data</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888213" y="1017725"/>
            <a:ext cx="7367575" cy="3729125"/>
          </a:xfrm>
          <a:prstGeom prst="rect">
            <a:avLst/>
          </a:prstGeom>
          <a:noFill/>
          <a:ln>
            <a:noFill/>
          </a:ln>
        </p:spPr>
      </p:pic>
      <p:sp>
        <p:nvSpPr>
          <p:cNvPr id="103" name="Shape 1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Experimenting with our data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Current Dashboard</a:t>
            </a:r>
          </a:p>
        </p:txBody>
      </p:sp>
      <p:pic>
        <p:nvPicPr>
          <p:cNvPr id="109" name="Shape 109"/>
          <p:cNvPicPr preferRelativeResize="0"/>
          <p:nvPr/>
        </p:nvPicPr>
        <p:blipFill>
          <a:blip r:embed="rId3">
            <a:alphaModFix/>
          </a:blip>
          <a:stretch>
            <a:fillRect/>
          </a:stretch>
        </p:blipFill>
        <p:spPr>
          <a:xfrm>
            <a:off x="2026352" y="1194975"/>
            <a:ext cx="5091299" cy="339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