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5" d="100"/>
          <a:sy n="95" d="100"/>
        </p:scale>
        <p:origin x="3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alienvault.com/solutions/host-intrusion-detection-system" TargetMode="External"/><Relationship Id="rId3" Type="http://schemas.openxmlformats.org/officeDocument/2006/relationships/hyperlink" Target="https://ng.cengage.com/static/nb/ui/evo/index.html?deploymentId=5741082248543125029303882&amp;eISBN=9781337281638&amp;id=446244221&amp;snapshotId=1098432&amp;dockAppUid=16&amp;nbId=1098432&amp;" TargetMode="External"/><Relationship Id="rId7" Type="http://schemas.openxmlformats.org/officeDocument/2006/relationships/hyperlink" Target="https://www.flowmon.com/en/solutions/use-case/network-behavior-analysis-anomaly-detection" TargetMode="External"/><Relationship Id="rId2" Type="http://schemas.openxmlformats.org/officeDocument/2006/relationships/hyperlink" Target="https://www.techopedia.com/definition/16118/network-behavior-analysis-nba" TargetMode="External"/><Relationship Id="rId1" Type="http://schemas.openxmlformats.org/officeDocument/2006/relationships/slideLayout" Target="../slideLayouts/slideLayout1.xml"/><Relationship Id="rId6" Type="http://schemas.openxmlformats.org/officeDocument/2006/relationships/hyperlink" Target="https://www.fireeye.com/content/dam/fireeye-www/products/pdfs/pf/web/fireeye-network-threat-prevention-platform.pdf" TargetMode="External"/><Relationship Id="rId5" Type="http://schemas.openxmlformats.org/officeDocument/2006/relationships/hyperlink" Target="https://www.sophos.com/en-us/medialibrary/PDFs/factsheets/sophos-utm-feature-list-dsna.ashx" TargetMode="External"/><Relationship Id="rId4" Type="http://schemas.openxmlformats.org/officeDocument/2006/relationships/hyperlink" Target="https://www.trendmicro.com/en_us/business/products/network/intrusion-prevention/tipping-point-threat-protection-system.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356F04-5176-42D0-A40C-A9AA8D580273}"/>
              </a:ext>
            </a:extLst>
          </p:cNvPr>
          <p:cNvSpPr txBox="1"/>
          <p:nvPr/>
        </p:nvSpPr>
        <p:spPr>
          <a:xfrm>
            <a:off x="1321047" y="244418"/>
            <a:ext cx="9749515" cy="461665"/>
          </a:xfrm>
          <a:prstGeom prst="rect">
            <a:avLst/>
          </a:prstGeom>
          <a:noFill/>
        </p:spPr>
        <p:txBody>
          <a:bodyPr wrap="square" rtlCol="0">
            <a:spAutoFit/>
          </a:bodyPr>
          <a:lstStyle/>
          <a:p>
            <a:pPr algn="ctr"/>
            <a:r>
              <a:rPr lang="en-US" sz="2400" dirty="0">
                <a:solidFill>
                  <a:srgbClr val="FF0000"/>
                </a:solidFill>
              </a:rPr>
              <a:t>Intel Corporation and IDS’s</a:t>
            </a:r>
          </a:p>
        </p:txBody>
      </p:sp>
      <p:sp>
        <p:nvSpPr>
          <p:cNvPr id="15" name="TextBox 14">
            <a:extLst>
              <a:ext uri="{FF2B5EF4-FFF2-40B4-BE49-F238E27FC236}">
                <a16:creationId xmlns:a16="http://schemas.microsoft.com/office/drawing/2014/main" id="{EE14E77C-5FBF-4674-8394-A8F42A53495B}"/>
              </a:ext>
            </a:extLst>
          </p:cNvPr>
          <p:cNvSpPr txBox="1"/>
          <p:nvPr/>
        </p:nvSpPr>
        <p:spPr>
          <a:xfrm>
            <a:off x="2774392" y="5710237"/>
            <a:ext cx="8796286" cy="1292662"/>
          </a:xfrm>
          <a:prstGeom prst="rect">
            <a:avLst/>
          </a:prstGeom>
          <a:noFill/>
        </p:spPr>
        <p:txBody>
          <a:bodyPr wrap="square" rtlCol="0">
            <a:spAutoFit/>
          </a:bodyPr>
          <a:lstStyle/>
          <a:p>
            <a:r>
              <a:rPr lang="en-US" sz="1200" baseline="30000" dirty="0"/>
              <a:t>1</a:t>
            </a:r>
            <a:r>
              <a:rPr lang="en-US" sz="1200" dirty="0"/>
              <a:t> (Whitman &amp; </a:t>
            </a:r>
            <a:r>
              <a:rPr lang="en-US" sz="1200" dirty="0" err="1"/>
              <a:t>Mattord</a:t>
            </a:r>
            <a:r>
              <a:rPr lang="en-US" sz="1200" dirty="0"/>
              <a:t>, 2018, Chapter 7)        </a:t>
            </a:r>
            <a:r>
              <a:rPr lang="en-US" sz="1200" baseline="30000" dirty="0"/>
              <a:t>6</a:t>
            </a:r>
            <a:r>
              <a:rPr lang="en-US" sz="1200" dirty="0"/>
              <a:t> (Sophos, 2019)</a:t>
            </a:r>
          </a:p>
          <a:p>
            <a:r>
              <a:rPr lang="en-US" sz="1200" baseline="30000" dirty="0"/>
              <a:t>2</a:t>
            </a:r>
            <a:r>
              <a:rPr lang="en-US" sz="1200" dirty="0"/>
              <a:t> (Whitman &amp; </a:t>
            </a:r>
            <a:r>
              <a:rPr lang="en-US" sz="1200" dirty="0" err="1"/>
              <a:t>Mattord</a:t>
            </a:r>
            <a:r>
              <a:rPr lang="en-US" sz="1200" dirty="0"/>
              <a:t>, 2018, Chapter 7)        </a:t>
            </a:r>
            <a:r>
              <a:rPr lang="en-US" sz="1200" baseline="30000" dirty="0"/>
              <a:t>7</a:t>
            </a:r>
            <a:r>
              <a:rPr lang="en-US" sz="1200" dirty="0"/>
              <a:t> (Trend Micro., 2019)</a:t>
            </a:r>
          </a:p>
          <a:p>
            <a:r>
              <a:rPr lang="en-US" sz="1200" baseline="30000" dirty="0"/>
              <a:t>3</a:t>
            </a:r>
            <a:r>
              <a:rPr lang="en-US" sz="1200" dirty="0"/>
              <a:t> (Whitman &amp; </a:t>
            </a:r>
            <a:r>
              <a:rPr lang="en-US" sz="1200" dirty="0" err="1"/>
              <a:t>Mattord</a:t>
            </a:r>
            <a:r>
              <a:rPr lang="en-US" sz="1200" dirty="0"/>
              <a:t>, 2018, Chapter 7)        </a:t>
            </a:r>
            <a:r>
              <a:rPr lang="en-US" sz="1200" baseline="30000" dirty="0"/>
              <a:t>8</a:t>
            </a:r>
            <a:r>
              <a:rPr lang="en-US" sz="1200" dirty="0"/>
              <a:t> (FireEye, 2019)</a:t>
            </a:r>
          </a:p>
          <a:p>
            <a:r>
              <a:rPr lang="en-US" sz="1200" baseline="30000" dirty="0"/>
              <a:t>4</a:t>
            </a:r>
            <a:r>
              <a:rPr lang="en-US" sz="1200" dirty="0"/>
              <a:t> (Techopedia. 2019)                                        </a:t>
            </a:r>
            <a:r>
              <a:rPr lang="en-US" sz="1200" baseline="30000" dirty="0"/>
              <a:t>9(</a:t>
            </a:r>
            <a:r>
              <a:rPr lang="en-US" sz="1200" dirty="0"/>
              <a:t>(</a:t>
            </a:r>
            <a:r>
              <a:rPr lang="en-US" sz="1200" dirty="0" err="1"/>
              <a:t>Flowmon</a:t>
            </a:r>
            <a:r>
              <a:rPr lang="en-US" sz="1200" dirty="0"/>
              <a:t>, 2019)</a:t>
            </a:r>
          </a:p>
          <a:p>
            <a:r>
              <a:rPr lang="en-US" sz="1200" baseline="30000" dirty="0"/>
              <a:t>5 </a:t>
            </a:r>
            <a:r>
              <a:rPr lang="en-US" sz="1200" dirty="0"/>
              <a:t>(Whitman &amp; </a:t>
            </a:r>
            <a:r>
              <a:rPr lang="en-US" sz="1200" dirty="0" err="1"/>
              <a:t>Mattord</a:t>
            </a:r>
            <a:r>
              <a:rPr lang="en-US" sz="1200" dirty="0"/>
              <a:t>, 2018, Chapter 7)        </a:t>
            </a:r>
            <a:r>
              <a:rPr lang="en-US" sz="1200" baseline="30000" dirty="0"/>
              <a:t>10</a:t>
            </a:r>
            <a:r>
              <a:rPr lang="en-US" sz="1200" dirty="0"/>
              <a:t>(Alien Vault an AT&amp;T </a:t>
            </a:r>
            <a:r>
              <a:rPr lang="en-US" dirty="0"/>
              <a:t>company, 2019)</a:t>
            </a:r>
          </a:p>
          <a:p>
            <a:endParaRPr lang="en-US" sz="1200" dirty="0">
              <a:solidFill>
                <a:schemeClr val="bg1"/>
              </a:solidFill>
            </a:endParaRPr>
          </a:p>
        </p:txBody>
      </p:sp>
      <p:pic>
        <p:nvPicPr>
          <p:cNvPr id="16" name="Picture 15">
            <a:extLst>
              <a:ext uri="{FF2B5EF4-FFF2-40B4-BE49-F238E27FC236}">
                <a16:creationId xmlns:a16="http://schemas.microsoft.com/office/drawing/2014/main" id="{D723EF18-4ADC-4A72-B1AF-5F68E15F6244}"/>
              </a:ext>
            </a:extLst>
          </p:cNvPr>
          <p:cNvPicPr>
            <a:picLocks noChangeAspect="1"/>
          </p:cNvPicPr>
          <p:nvPr/>
        </p:nvPicPr>
        <p:blipFill>
          <a:blip r:embed="rId2"/>
          <a:stretch>
            <a:fillRect/>
          </a:stretch>
        </p:blipFill>
        <p:spPr>
          <a:xfrm>
            <a:off x="21771" y="819514"/>
            <a:ext cx="12192000" cy="4890723"/>
          </a:xfrm>
          <a:prstGeom prst="rect">
            <a:avLst/>
          </a:prstGeom>
        </p:spPr>
      </p:pic>
    </p:spTree>
    <p:extLst>
      <p:ext uri="{BB962C8B-B14F-4D97-AF65-F5344CB8AC3E}">
        <p14:creationId xmlns:p14="http://schemas.microsoft.com/office/powerpoint/2010/main" val="23788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98F347-72E9-4F63-9C73-57042B09D619}"/>
              </a:ext>
            </a:extLst>
          </p:cNvPr>
          <p:cNvSpPr txBox="1"/>
          <p:nvPr/>
        </p:nvSpPr>
        <p:spPr>
          <a:xfrm>
            <a:off x="2190491" y="251208"/>
            <a:ext cx="9749515" cy="461665"/>
          </a:xfrm>
          <a:prstGeom prst="rect">
            <a:avLst/>
          </a:prstGeom>
          <a:noFill/>
        </p:spPr>
        <p:txBody>
          <a:bodyPr wrap="square" rtlCol="0">
            <a:spAutoFit/>
          </a:bodyPr>
          <a:lstStyle/>
          <a:p>
            <a:pPr algn="ctr"/>
            <a:r>
              <a:rPr lang="en-US" sz="2400" dirty="0">
                <a:solidFill>
                  <a:srgbClr val="FF0000"/>
                </a:solidFill>
              </a:rPr>
              <a:t>Intel Corporation and IDS (continued)</a:t>
            </a:r>
          </a:p>
        </p:txBody>
      </p:sp>
      <p:pic>
        <p:nvPicPr>
          <p:cNvPr id="6" name="Picture 5">
            <a:extLst>
              <a:ext uri="{FF2B5EF4-FFF2-40B4-BE49-F238E27FC236}">
                <a16:creationId xmlns:a16="http://schemas.microsoft.com/office/drawing/2014/main" id="{3952197F-06DD-4923-AD7C-CD474F5E45E2}"/>
              </a:ext>
            </a:extLst>
          </p:cNvPr>
          <p:cNvPicPr>
            <a:picLocks noChangeAspect="1"/>
          </p:cNvPicPr>
          <p:nvPr/>
        </p:nvPicPr>
        <p:blipFill>
          <a:blip r:embed="rId2"/>
          <a:stretch>
            <a:fillRect/>
          </a:stretch>
        </p:blipFill>
        <p:spPr>
          <a:xfrm>
            <a:off x="0" y="712873"/>
            <a:ext cx="12192000" cy="4908128"/>
          </a:xfrm>
          <a:prstGeom prst="rect">
            <a:avLst/>
          </a:prstGeom>
        </p:spPr>
      </p:pic>
      <p:sp>
        <p:nvSpPr>
          <p:cNvPr id="7" name="TextBox 6">
            <a:extLst>
              <a:ext uri="{FF2B5EF4-FFF2-40B4-BE49-F238E27FC236}">
                <a16:creationId xmlns:a16="http://schemas.microsoft.com/office/drawing/2014/main" id="{E9B8D776-2796-4510-9779-E65B5A225574}"/>
              </a:ext>
            </a:extLst>
          </p:cNvPr>
          <p:cNvSpPr txBox="1"/>
          <p:nvPr/>
        </p:nvSpPr>
        <p:spPr>
          <a:xfrm>
            <a:off x="2774392" y="5710237"/>
            <a:ext cx="8796286" cy="1292662"/>
          </a:xfrm>
          <a:prstGeom prst="rect">
            <a:avLst/>
          </a:prstGeom>
          <a:noFill/>
        </p:spPr>
        <p:txBody>
          <a:bodyPr wrap="square" rtlCol="0">
            <a:spAutoFit/>
          </a:bodyPr>
          <a:lstStyle/>
          <a:p>
            <a:r>
              <a:rPr lang="en-US" sz="1200" baseline="30000" dirty="0"/>
              <a:t>1</a:t>
            </a:r>
            <a:r>
              <a:rPr lang="en-US" sz="1200" dirty="0"/>
              <a:t> (Whitman &amp; </a:t>
            </a:r>
            <a:r>
              <a:rPr lang="en-US" sz="1200" dirty="0" err="1"/>
              <a:t>Mattord</a:t>
            </a:r>
            <a:r>
              <a:rPr lang="en-US" sz="1200" dirty="0"/>
              <a:t>, 2018, Chapter 7)        </a:t>
            </a:r>
            <a:r>
              <a:rPr lang="en-US" sz="1200" baseline="30000" dirty="0"/>
              <a:t>6</a:t>
            </a:r>
            <a:r>
              <a:rPr lang="en-US" sz="1200" dirty="0"/>
              <a:t> (Sophos, 2019)</a:t>
            </a:r>
          </a:p>
          <a:p>
            <a:r>
              <a:rPr lang="en-US" sz="1200" baseline="30000" dirty="0"/>
              <a:t>2</a:t>
            </a:r>
            <a:r>
              <a:rPr lang="en-US" sz="1200" dirty="0"/>
              <a:t> (Whitman &amp; </a:t>
            </a:r>
            <a:r>
              <a:rPr lang="en-US" sz="1200" dirty="0" err="1"/>
              <a:t>Mattord</a:t>
            </a:r>
            <a:r>
              <a:rPr lang="en-US" sz="1200" dirty="0"/>
              <a:t>, 2018, Chapter 7)        </a:t>
            </a:r>
            <a:r>
              <a:rPr lang="en-US" sz="1200" baseline="30000" dirty="0"/>
              <a:t>7</a:t>
            </a:r>
            <a:r>
              <a:rPr lang="en-US" sz="1200" dirty="0"/>
              <a:t> (Trend Micro., 2019)</a:t>
            </a:r>
          </a:p>
          <a:p>
            <a:r>
              <a:rPr lang="en-US" sz="1200" baseline="30000" dirty="0"/>
              <a:t>3</a:t>
            </a:r>
            <a:r>
              <a:rPr lang="en-US" sz="1200" dirty="0"/>
              <a:t> (Whitman &amp; </a:t>
            </a:r>
            <a:r>
              <a:rPr lang="en-US" sz="1200" dirty="0" err="1"/>
              <a:t>Mattord</a:t>
            </a:r>
            <a:r>
              <a:rPr lang="en-US" sz="1200" dirty="0"/>
              <a:t>, 2018, Chapter 7)        </a:t>
            </a:r>
            <a:r>
              <a:rPr lang="en-US" sz="1200" baseline="30000" dirty="0"/>
              <a:t>8</a:t>
            </a:r>
            <a:r>
              <a:rPr lang="en-US" sz="1200" dirty="0"/>
              <a:t> (FireEye, 2019)</a:t>
            </a:r>
          </a:p>
          <a:p>
            <a:r>
              <a:rPr lang="en-US" sz="1200" baseline="30000" dirty="0"/>
              <a:t>4</a:t>
            </a:r>
            <a:r>
              <a:rPr lang="en-US" sz="1200" dirty="0"/>
              <a:t> (Techopedia. 2019)                                        </a:t>
            </a:r>
            <a:r>
              <a:rPr lang="en-US" sz="1200" baseline="30000" dirty="0"/>
              <a:t>9(</a:t>
            </a:r>
            <a:r>
              <a:rPr lang="en-US" sz="1200" dirty="0"/>
              <a:t>(</a:t>
            </a:r>
            <a:r>
              <a:rPr lang="en-US" sz="1200" dirty="0" err="1"/>
              <a:t>Flowmon</a:t>
            </a:r>
            <a:r>
              <a:rPr lang="en-US" sz="1200" dirty="0"/>
              <a:t>, 2019)</a:t>
            </a:r>
          </a:p>
          <a:p>
            <a:r>
              <a:rPr lang="en-US" sz="1200" baseline="30000" dirty="0"/>
              <a:t>5 </a:t>
            </a:r>
            <a:r>
              <a:rPr lang="en-US" sz="1200" dirty="0"/>
              <a:t>(Whitman &amp; </a:t>
            </a:r>
            <a:r>
              <a:rPr lang="en-US" sz="1200" dirty="0" err="1"/>
              <a:t>Mattord</a:t>
            </a:r>
            <a:r>
              <a:rPr lang="en-US" sz="1200" dirty="0"/>
              <a:t>, 2018, Chapter 7)        </a:t>
            </a:r>
            <a:r>
              <a:rPr lang="en-US" sz="1200" baseline="30000" dirty="0"/>
              <a:t>10</a:t>
            </a:r>
            <a:r>
              <a:rPr lang="en-US" sz="1200" dirty="0"/>
              <a:t>(Alien Vault an AT&amp;T </a:t>
            </a:r>
            <a:r>
              <a:rPr lang="en-US" dirty="0"/>
              <a:t>company, 2019)</a:t>
            </a:r>
          </a:p>
          <a:p>
            <a:endParaRPr lang="en-US" sz="1200" dirty="0">
              <a:solidFill>
                <a:schemeClr val="bg1"/>
              </a:solidFill>
            </a:endParaRPr>
          </a:p>
        </p:txBody>
      </p:sp>
    </p:spTree>
    <p:extLst>
      <p:ext uri="{BB962C8B-B14F-4D97-AF65-F5344CB8AC3E}">
        <p14:creationId xmlns:p14="http://schemas.microsoft.com/office/powerpoint/2010/main" val="110524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A4C91C-1172-43DA-BBD4-55B159DD8882}"/>
              </a:ext>
            </a:extLst>
          </p:cNvPr>
          <p:cNvSpPr txBox="1"/>
          <p:nvPr/>
        </p:nvSpPr>
        <p:spPr>
          <a:xfrm>
            <a:off x="2358013" y="2203193"/>
            <a:ext cx="7475973" cy="369332"/>
          </a:xfrm>
          <a:prstGeom prst="rect">
            <a:avLst/>
          </a:prstGeom>
          <a:noFill/>
        </p:spPr>
        <p:txBody>
          <a:bodyPr wrap="square" rtlCol="0">
            <a:spAutoFit/>
          </a:bodyPr>
          <a:lstStyle/>
          <a:p>
            <a:pPr algn="ctr"/>
            <a:r>
              <a:rPr lang="en-US" dirty="0">
                <a:solidFill>
                  <a:srgbClr val="FF0000"/>
                </a:solidFill>
              </a:rPr>
              <a:t>References</a:t>
            </a:r>
          </a:p>
        </p:txBody>
      </p:sp>
      <p:sp>
        <p:nvSpPr>
          <p:cNvPr id="5" name="TextBox 4">
            <a:extLst>
              <a:ext uri="{FF2B5EF4-FFF2-40B4-BE49-F238E27FC236}">
                <a16:creationId xmlns:a16="http://schemas.microsoft.com/office/drawing/2014/main" id="{8C3E8CCC-473C-4BAE-B8C3-978A2FE2C574}"/>
              </a:ext>
            </a:extLst>
          </p:cNvPr>
          <p:cNvSpPr txBox="1"/>
          <p:nvPr/>
        </p:nvSpPr>
        <p:spPr>
          <a:xfrm>
            <a:off x="1393371" y="2572525"/>
            <a:ext cx="9746902" cy="4308872"/>
          </a:xfrm>
          <a:prstGeom prst="rect">
            <a:avLst/>
          </a:prstGeom>
          <a:noFill/>
        </p:spPr>
        <p:txBody>
          <a:bodyPr wrap="square" rtlCol="0">
            <a:spAutoFit/>
          </a:bodyPr>
          <a:lstStyle/>
          <a:p>
            <a:pPr marL="285750" indent="-285750">
              <a:buFont typeface="Arial" panose="020B0604020202020204" pitchFamily="34" charset="0"/>
              <a:buChar char="•"/>
            </a:pPr>
            <a:r>
              <a:rPr lang="en-US" sz="1400" dirty="0"/>
              <a:t>Techopedia. (2019). </a:t>
            </a:r>
            <a:r>
              <a:rPr lang="en-US" sz="1400" i="1" dirty="0"/>
              <a:t>Network Behavior Analysis (NBA)</a:t>
            </a:r>
            <a:r>
              <a:rPr lang="en-US" sz="1400" dirty="0"/>
              <a:t>. Retrieved from </a:t>
            </a:r>
            <a:r>
              <a:rPr lang="en-US" sz="1400" dirty="0">
                <a:hlinkClick r:id="rId2"/>
              </a:rPr>
              <a:t>https://www.techopedia.com/definition/16118/network-behavior-analysis-nba</a:t>
            </a:r>
            <a:r>
              <a:rPr lang="en-US" sz="1400" dirty="0"/>
              <a:t> </a:t>
            </a:r>
          </a:p>
          <a:p>
            <a:pPr marL="285750" indent="-285750">
              <a:buFont typeface="Arial" panose="020B0604020202020204" pitchFamily="34" charset="0"/>
              <a:buChar char="•"/>
            </a:pPr>
            <a:r>
              <a:rPr lang="en-US" sz="1400" dirty="0"/>
              <a:t>Whitman, M. E., &amp; </a:t>
            </a:r>
            <a:r>
              <a:rPr lang="en-US" sz="1400" dirty="0" err="1"/>
              <a:t>Mattord</a:t>
            </a:r>
            <a:r>
              <a:rPr lang="en-US" sz="1400" dirty="0"/>
              <a:t>, H. J. (2018). </a:t>
            </a:r>
            <a:r>
              <a:rPr lang="en-US" sz="1400" i="1" dirty="0"/>
              <a:t>Principles of Information Security</a:t>
            </a:r>
            <a:r>
              <a:rPr lang="en-US" sz="1400" dirty="0"/>
              <a:t> (6th ed.). Retrieved from </a:t>
            </a:r>
            <a:r>
              <a:rPr lang="en-US" sz="1400" dirty="0">
                <a:hlinkClick r:id="rId3"/>
              </a:rPr>
              <a:t>https://ng.cengage.com/static/nb/ui/evo/index.html?deploymentId=5741082248543125029303882&amp;eISBN=9781337281638&amp;id=446244221&amp;snapshotId=1098432&amp;dockAppUid=16&amp;nbId=1098432&amp;</a:t>
            </a:r>
            <a:r>
              <a:rPr lang="en-US" sz="1400" dirty="0"/>
              <a:t>. </a:t>
            </a:r>
          </a:p>
          <a:p>
            <a:pPr marL="285750" indent="-285750">
              <a:buFont typeface="Arial" panose="020B0604020202020204" pitchFamily="34" charset="0"/>
              <a:buChar char="•"/>
            </a:pPr>
            <a:r>
              <a:rPr lang="en-US" sz="1400" dirty="0"/>
              <a:t>Trend Micro. (2019). </a:t>
            </a:r>
            <a:r>
              <a:rPr lang="en-US" sz="1400" i="1" dirty="0"/>
              <a:t>TIPPINGPOINT® THREAT PROTECTION</a:t>
            </a:r>
            <a:r>
              <a:rPr lang="en-US" sz="1400" dirty="0"/>
              <a:t> . Retrieved from </a:t>
            </a:r>
            <a:r>
              <a:rPr lang="en-US" sz="1400" dirty="0">
                <a:hlinkClick r:id="rId4"/>
              </a:rPr>
              <a:t>https://www.trendmicro.com/en_us/business/products/network/intrusion-prevention/tipping-point-threat-protection-system.html</a:t>
            </a:r>
            <a:r>
              <a:rPr lang="en-US" sz="1400" dirty="0"/>
              <a:t> </a:t>
            </a:r>
          </a:p>
          <a:p>
            <a:pPr marL="285750" indent="-285750">
              <a:buFont typeface="Arial" panose="020B0604020202020204" pitchFamily="34" charset="0"/>
              <a:buChar char="•"/>
            </a:pPr>
            <a:r>
              <a:rPr lang="en-US" sz="1400" dirty="0"/>
              <a:t> Sophos. (2019). Sophos UTM Feature List. Retrieved from </a:t>
            </a:r>
            <a:r>
              <a:rPr lang="en-US" sz="1400" dirty="0">
                <a:hlinkClick r:id="rId5"/>
              </a:rPr>
              <a:t>https://www.sophos.com/en-us/medialibrary/PDFs/factsheets/sophos-utm-feature-list-dsna.ashx</a:t>
            </a:r>
            <a:r>
              <a:rPr lang="en-US" sz="1400" dirty="0"/>
              <a:t> </a:t>
            </a:r>
          </a:p>
          <a:p>
            <a:pPr marL="285750" indent="-285750">
              <a:buFont typeface="Arial" panose="020B0604020202020204" pitchFamily="34" charset="0"/>
              <a:buChar char="•"/>
            </a:pPr>
            <a:r>
              <a:rPr lang="en-US" sz="1400" dirty="0"/>
              <a:t> FireEye. (2019). </a:t>
            </a:r>
            <a:r>
              <a:rPr lang="en-US" sz="1400" i="1" dirty="0"/>
              <a:t>FireEye Network Security</a:t>
            </a:r>
            <a:r>
              <a:rPr lang="en-US" sz="1400" dirty="0"/>
              <a:t>. Retrieved from </a:t>
            </a:r>
            <a:r>
              <a:rPr lang="en-US" sz="1400" dirty="0">
                <a:hlinkClick r:id="rId6"/>
              </a:rPr>
              <a:t>https://www.fireeye.com/content/dam/fireeye-www/products/pdfs/pf/web/fireeye-network-threat-prevention-platform.pdf</a:t>
            </a:r>
            <a:r>
              <a:rPr lang="en-US" sz="1400" dirty="0"/>
              <a: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a:t>
            </a:r>
            <a:r>
              <a:rPr lang="en-US" sz="1400" dirty="0" err="1"/>
              <a:t>Flowmon</a:t>
            </a:r>
            <a:r>
              <a:rPr lang="en-US" sz="1400" dirty="0"/>
              <a:t>. (2019). </a:t>
            </a:r>
            <a:r>
              <a:rPr lang="en-US" sz="1400" i="1" dirty="0" err="1"/>
              <a:t>Nbad</a:t>
            </a:r>
            <a:r>
              <a:rPr lang="en-US" sz="1400" i="1" dirty="0"/>
              <a:t> Delivers Advanced Technology</a:t>
            </a:r>
            <a:r>
              <a:rPr lang="en-US" sz="1400" dirty="0"/>
              <a:t>. Retrieved from </a:t>
            </a:r>
            <a:r>
              <a:rPr lang="en-US" sz="1400" dirty="0">
                <a:hlinkClick r:id="rId7"/>
              </a:rPr>
              <a:t>https://www.flowmon.com/en/solutions/use-case/network-behavior-analysis-anomaly-detection</a:t>
            </a:r>
            <a:r>
              <a:rPr lang="en-US" sz="1400" dirty="0"/>
              <a:t> </a:t>
            </a:r>
          </a:p>
          <a:p>
            <a:pPr marL="285750" indent="-285750">
              <a:buFont typeface="Arial" panose="020B0604020202020204" pitchFamily="34" charset="0"/>
              <a:buChar char="•"/>
            </a:pPr>
            <a:r>
              <a:rPr lang="en-US" sz="1400" dirty="0"/>
              <a:t>Alien Vault an AT&amp;T company. (2019). </a:t>
            </a:r>
            <a:r>
              <a:rPr lang="en-US" sz="1400" i="1" dirty="0"/>
              <a:t>Monitor and Protect Your Critical Systems with Host-based IDS</a:t>
            </a:r>
            <a:r>
              <a:rPr lang="en-US" sz="1400" dirty="0"/>
              <a:t>. Retrieved from </a:t>
            </a:r>
            <a:r>
              <a:rPr lang="en-US" sz="1400" dirty="0">
                <a:hlinkClick r:id="rId8"/>
              </a:rPr>
              <a:t>https://www.alienvault.com/solutions/host-intrusion-detection-system</a:t>
            </a:r>
            <a:r>
              <a:rPr lang="en-US" sz="1400" dirty="0"/>
              <a:t>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8E2D0A62-B0D3-437D-8EC0-4F6D1DD817E7}"/>
              </a:ext>
            </a:extLst>
          </p:cNvPr>
          <p:cNvSpPr txBox="1"/>
          <p:nvPr/>
        </p:nvSpPr>
        <p:spPr>
          <a:xfrm>
            <a:off x="2140297" y="251210"/>
            <a:ext cx="9375112" cy="1600438"/>
          </a:xfrm>
          <a:prstGeom prst="rect">
            <a:avLst/>
          </a:prstGeom>
          <a:noFill/>
        </p:spPr>
        <p:txBody>
          <a:bodyPr wrap="square" rtlCol="0">
            <a:spAutoFit/>
          </a:bodyPr>
          <a:lstStyle/>
          <a:p>
            <a:r>
              <a:rPr lang="en-US" sz="1400" dirty="0">
                <a:solidFill>
                  <a:schemeClr val="bg1"/>
                </a:solidFill>
              </a:rPr>
              <a:t>Why not use Firewalls and Antiviruses? </a:t>
            </a:r>
          </a:p>
          <a:p>
            <a:r>
              <a:rPr lang="en-US" sz="1400" dirty="0">
                <a:solidFill>
                  <a:schemeClr val="bg1"/>
                </a:solidFill>
              </a:rPr>
              <a:t> </a:t>
            </a:r>
          </a:p>
          <a:p>
            <a:r>
              <a:rPr lang="en-US" sz="1400" dirty="0">
                <a:solidFill>
                  <a:schemeClr val="bg1"/>
                </a:solidFill>
              </a:rPr>
              <a:t>Firewalls being a combination of hardware and software that filters or prevents specific information from moving between an outside network and an inside network. Firewalls merely provide a barrier to protect information assets. </a:t>
            </a:r>
          </a:p>
          <a:p>
            <a:r>
              <a:rPr lang="en-US" sz="1400" dirty="0">
                <a:solidFill>
                  <a:schemeClr val="bg1"/>
                </a:solidFill>
              </a:rPr>
              <a:t> </a:t>
            </a:r>
          </a:p>
          <a:p>
            <a:r>
              <a:rPr lang="en-US" sz="1400" dirty="0">
                <a:solidFill>
                  <a:schemeClr val="bg1"/>
                </a:solidFill>
              </a:rPr>
              <a:t>Anti-viruses are exactly as their name implies, they are designed to combat and destroy known computer viruses. While some can have active scan functions, they will only deal with viruses attempting to infect a system, not an actual attacker. </a:t>
            </a:r>
          </a:p>
        </p:txBody>
      </p:sp>
    </p:spTree>
    <p:extLst>
      <p:ext uri="{BB962C8B-B14F-4D97-AF65-F5344CB8AC3E}">
        <p14:creationId xmlns:p14="http://schemas.microsoft.com/office/powerpoint/2010/main" val="2233701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476</TotalTime>
  <Words>51</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Tw Cen MT</vt:lpstr>
      <vt:lpstr>Circuit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Seamus O'Bron</dc:creator>
  <cp:lastModifiedBy>Shane Byrne</cp:lastModifiedBy>
  <cp:revision>19</cp:revision>
  <dcterms:created xsi:type="dcterms:W3CDTF">2019-02-08T23:14:31Z</dcterms:created>
  <dcterms:modified xsi:type="dcterms:W3CDTF">2019-02-12T01:11:20Z</dcterms:modified>
</cp:coreProperties>
</file>