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Libre Franklin"/>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7WI3r6DldWccnuhnKZitjkThX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CC3A660-5FC9-4A4A-BE32-12F1991AA663}">
  <a:tblStyle styleId="{ECC3A660-5FC9-4A4A-BE32-12F1991AA663}" styleName="Table_0">
    <a:wholeTbl>
      <a:tcTxStyle b="off" i="off">
        <a:font>
          <a:latin typeface="Franklin Gothic Book"/>
          <a:ea typeface="Franklin Gothic Book"/>
          <a:cs typeface="Franklin Gothic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Franklin Gothic Book"/>
          <a:ea typeface="Franklin Gothic Book"/>
          <a:cs typeface="Franklin Gothic Book"/>
        </a:font>
        <a:schemeClr val="dk1"/>
      </a:tcTxStyle>
    </a:seCell>
    <a:swCell>
      <a:tcTxStyle b="on" i="off">
        <a:font>
          <a:latin typeface="Franklin Gothic Book"/>
          <a:ea typeface="Franklin Gothic Book"/>
          <a:cs typeface="Franklin Gothic Book"/>
        </a:font>
        <a:schemeClr val="dk1"/>
      </a:tcTxStyle>
    </a:swCell>
    <a:firstRow>
      <a:tcTxStyle b="on" i="off">
        <a:font>
          <a:latin typeface="Franklin Gothic Book"/>
          <a:ea typeface="Franklin Gothic Book"/>
          <a:cs typeface="Franklin Gothic Book"/>
        </a:font>
        <a:schemeClr val="lt1"/>
      </a:tcTxStyle>
      <a:tcStyle>
        <a:tcBdr>
          <a:bottom>
            <a:ln cap="flat" cmpd="sng" w="25400">
              <a:solidFill>
                <a:schemeClr val="dk1"/>
              </a:solidFill>
              <a:prstDash val="solid"/>
              <a:round/>
              <a:headEnd len="sm" w="sm" type="none"/>
              <a:tailEnd len="sm" w="sm" type="none"/>
            </a:ln>
          </a:bottom>
        </a:tcBdr>
        <a:fill>
          <a:solidFill>
            <a:schemeClr val="accent1"/>
          </a:solidFill>
        </a:fill>
      </a:tcStyle>
    </a:firstRow>
    <a:neCell>
      <a:tcTxStyle/>
    </a:neCell>
    <a:nwCell>
      <a:tcTxStyle/>
    </a:nwCell>
  </a:tblStyle>
  <a:tblStyle styleId="{601F4648-74F8-4539-A4FB-230BB43DE04E}" styleName="Table_1">
    <a:wholeTbl>
      <a:tcTxStyle b="off" i="off">
        <a:font>
          <a:latin typeface="Franklin Gothic Book"/>
          <a:ea typeface="Franklin Gothic Book"/>
          <a:cs typeface="Franklin Gothic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980000"/>
              </a:solidFill>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f357256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rgbClr val="333333"/>
              </a:solidFill>
              <a:highlight>
                <a:srgbClr val="FFFFFF"/>
              </a:highlight>
            </a:endParaRPr>
          </a:p>
          <a:p>
            <a:pPr indent="0" lvl="0" marL="0" rtl="0" algn="l">
              <a:lnSpc>
                <a:spcPct val="115000"/>
              </a:lnSpc>
              <a:spcBef>
                <a:spcPts val="800"/>
              </a:spcBef>
              <a:spcAft>
                <a:spcPts val="0"/>
              </a:spcAft>
              <a:buNone/>
            </a:pPr>
            <a:r>
              <a:t/>
            </a:r>
            <a:endParaRPr sz="1050">
              <a:solidFill>
                <a:srgbClr val="333333"/>
              </a:solidFill>
              <a:highlight>
                <a:srgbClr val="FFFFFF"/>
              </a:highlight>
            </a:endParaRPr>
          </a:p>
          <a:p>
            <a:pPr indent="0" lvl="0" marL="0" rtl="0" algn="l">
              <a:spcBef>
                <a:spcPts val="800"/>
              </a:spcBef>
              <a:spcAft>
                <a:spcPts val="0"/>
              </a:spcAft>
              <a:buNone/>
            </a:pPr>
            <a:r>
              <a:t/>
            </a:r>
            <a:endParaRPr/>
          </a:p>
        </p:txBody>
      </p:sp>
      <p:sp>
        <p:nvSpPr>
          <p:cNvPr id="207" name="Google Shape;207;g5f3572566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f3572566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5f3572566b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f3572566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Clr>
                <a:schemeClr val="dk1"/>
              </a:buClr>
              <a:buSzPts val="1100"/>
              <a:buFont typeface="Arial"/>
              <a:buNone/>
            </a:pPr>
            <a:r>
              <a:t/>
            </a:r>
            <a:endParaRPr/>
          </a:p>
        </p:txBody>
      </p:sp>
      <p:sp>
        <p:nvSpPr>
          <p:cNvPr id="254" name="Google Shape;254;g5f3572566b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f3572566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5f3572566b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f3572566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333333"/>
              </a:solidFill>
              <a:latin typeface="Libre Franklin"/>
              <a:ea typeface="Libre Franklin"/>
              <a:cs typeface="Libre Franklin"/>
              <a:sym typeface="Libre Franklin"/>
            </a:endParaRPr>
          </a:p>
          <a:p>
            <a:pPr indent="0" lvl="0" marL="0" rtl="0" algn="l">
              <a:spcBef>
                <a:spcPts val="800"/>
              </a:spcBef>
              <a:spcAft>
                <a:spcPts val="0"/>
              </a:spcAft>
              <a:buNone/>
            </a:pPr>
            <a:r>
              <a:t/>
            </a:r>
            <a:endParaRPr/>
          </a:p>
        </p:txBody>
      </p:sp>
      <p:sp>
        <p:nvSpPr>
          <p:cNvPr id="273" name="Google Shape;273;g5f3572566b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accent1"/>
        </a:solidFill>
      </p:bgPr>
    </p:bg>
    <p:spTree>
      <p:nvGrpSpPr>
        <p:cNvPr id="12" name="Shape 12"/>
        <p:cNvGrpSpPr/>
        <p:nvPr/>
      </p:nvGrpSpPr>
      <p:grpSpPr>
        <a:xfrm>
          <a:off x="0" y="0"/>
          <a:ext cx="0" cy="0"/>
          <a:chOff x="0" y="0"/>
          <a:chExt cx="0" cy="0"/>
        </a:xfrm>
      </p:grpSpPr>
      <p:sp>
        <p:nvSpPr>
          <p:cNvPr id="13" name="Google Shape;13;p25"/>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5"/>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lt2"/>
              </a:buClr>
              <a:buSzPts val="2300"/>
              <a:buNone/>
              <a:defRPr sz="2300">
                <a:solidFill>
                  <a:schemeClr val="lt2"/>
                </a:solidFill>
              </a:defRPr>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25"/>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5"/>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grpSp>
        <p:nvGrpSpPr>
          <p:cNvPr id="18" name="Google Shape;18;p25"/>
          <p:cNvGrpSpPr/>
          <p:nvPr/>
        </p:nvGrpSpPr>
        <p:grpSpPr>
          <a:xfrm>
            <a:off x="752858" y="744469"/>
            <a:ext cx="10674116" cy="5349671"/>
            <a:chOff x="752858" y="744469"/>
            <a:chExt cx="10674116" cy="5349671"/>
          </a:xfrm>
        </p:grpSpPr>
        <p:sp>
          <p:nvSpPr>
            <p:cNvPr id="19" name="Google Shape;19;p25"/>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5"/>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5" name="Shape 75"/>
        <p:cNvGrpSpPr/>
        <p:nvPr/>
      </p:nvGrpSpPr>
      <p:grpSpPr>
        <a:xfrm>
          <a:off x="0" y="0"/>
          <a:ext cx="0" cy="0"/>
          <a:chOff x="0" y="0"/>
          <a:chExt cx="0" cy="0"/>
        </a:xfrm>
      </p:grpSpPr>
      <p:sp>
        <p:nvSpPr>
          <p:cNvPr id="76" name="Google Shape;76;p3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4"/>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rm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9" name="Google Shape;79;p34"/>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80" name="Google Shape;80;p34"/>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83" name="Google Shape;83;p34"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4" name="Shape 84"/>
        <p:cNvGrpSpPr/>
        <p:nvPr/>
      </p:nvGrpSpPr>
      <p:grpSpPr>
        <a:xfrm>
          <a:off x="0" y="0"/>
          <a:ext cx="0" cy="0"/>
          <a:chOff x="0" y="0"/>
          <a:chExt cx="0" cy="0"/>
        </a:xfrm>
      </p:grpSpPr>
      <p:sp>
        <p:nvSpPr>
          <p:cNvPr id="85" name="Google Shape;85;p3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5"/>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7" name="Google Shape;87;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36"/>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6"/>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3" name="Google Shape;93;p3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2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2"/>
        </a:solidFill>
      </p:bgPr>
    </p:bg>
    <p:spTree>
      <p:nvGrpSpPr>
        <p:cNvPr id="27" name="Shape 27"/>
        <p:cNvGrpSpPr/>
        <p:nvPr/>
      </p:nvGrpSpPr>
      <p:grpSpPr>
        <a:xfrm>
          <a:off x="0" y="0"/>
          <a:ext cx="0" cy="0"/>
          <a:chOff x="0" y="0"/>
          <a:chExt cx="0" cy="0"/>
        </a:xfrm>
      </p:grpSpPr>
      <p:sp>
        <p:nvSpPr>
          <p:cNvPr id="28" name="Google Shape;28;p2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accent1"/>
              </a:buClr>
              <a:buSzPts val="7200"/>
              <a:buFont typeface="Libre Franklin"/>
              <a:buNone/>
              <a:defRPr sz="72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dk2"/>
              </a:buClr>
              <a:buSzPts val="2400"/>
              <a:buNone/>
              <a:defRPr sz="2400">
                <a:solidFill>
                  <a:schemeClr val="dk2"/>
                </a:solidFill>
              </a:defRPr>
            </a:lvl1pPr>
            <a:lvl2pPr indent="-228600" lvl="1" marL="914400" algn="l">
              <a:lnSpc>
                <a:spcPct val="94000"/>
              </a:lnSpc>
              <a:spcBef>
                <a:spcPts val="500"/>
              </a:spcBef>
              <a:spcAft>
                <a:spcPts val="0"/>
              </a:spcAft>
              <a:buClr>
                <a:srgbClr val="888888"/>
              </a:buClr>
              <a:buSzPts val="2000"/>
              <a:buNone/>
              <a:defRPr sz="2000">
                <a:solidFill>
                  <a:srgbClr val="888888"/>
                </a:solidFill>
              </a:defRPr>
            </a:lvl2pPr>
            <a:lvl3pPr indent="-228600" lvl="2" marL="1371600" algn="l">
              <a:lnSpc>
                <a:spcPct val="94000"/>
              </a:lnSpc>
              <a:spcBef>
                <a:spcPts val="500"/>
              </a:spcBef>
              <a:spcAft>
                <a:spcPts val="0"/>
              </a:spcAft>
              <a:buClr>
                <a:srgbClr val="888888"/>
              </a:buClr>
              <a:buSzPts val="1800"/>
              <a:buNone/>
              <a:defRPr sz="1800">
                <a:solidFill>
                  <a:srgbClr val="888888"/>
                </a:solidFill>
              </a:defRPr>
            </a:lvl3pPr>
            <a:lvl4pPr indent="-228600" lvl="3" marL="1828800" algn="l">
              <a:lnSpc>
                <a:spcPct val="94000"/>
              </a:lnSpc>
              <a:spcBef>
                <a:spcPts val="500"/>
              </a:spcBef>
              <a:spcAft>
                <a:spcPts val="0"/>
              </a:spcAft>
              <a:buClr>
                <a:srgbClr val="888888"/>
              </a:buClr>
              <a:buSzPts val="1600"/>
              <a:buNone/>
              <a:defRPr sz="1600">
                <a:solidFill>
                  <a:srgbClr val="888888"/>
                </a:solidFill>
              </a:defRPr>
            </a:lvl4pPr>
            <a:lvl5pPr indent="-228600" lvl="4" marL="2286000" algn="l">
              <a:lnSpc>
                <a:spcPct val="94000"/>
              </a:lnSpc>
              <a:spcBef>
                <a:spcPts val="500"/>
              </a:spcBef>
              <a:spcAft>
                <a:spcPts val="0"/>
              </a:spcAft>
              <a:buClr>
                <a:srgbClr val="888888"/>
              </a:buClr>
              <a:buSzPts val="1600"/>
              <a:buNone/>
              <a:defRPr sz="1600">
                <a:solidFill>
                  <a:srgbClr val="888888"/>
                </a:solidFill>
              </a:defRPr>
            </a:lvl5pPr>
            <a:lvl6pPr indent="-228600" lvl="5" marL="2743200" algn="l">
              <a:lnSpc>
                <a:spcPct val="94000"/>
              </a:lnSpc>
              <a:spcBef>
                <a:spcPts val="500"/>
              </a:spcBef>
              <a:spcAft>
                <a:spcPts val="0"/>
              </a:spcAft>
              <a:buClr>
                <a:srgbClr val="888888"/>
              </a:buClr>
              <a:buSzPts val="1600"/>
              <a:buNone/>
              <a:defRPr sz="1600">
                <a:solidFill>
                  <a:srgbClr val="888888"/>
                </a:solidFill>
              </a:defRPr>
            </a:lvl6pPr>
            <a:lvl7pPr indent="-228600" lvl="6" marL="3200400" algn="l">
              <a:lnSpc>
                <a:spcPct val="94000"/>
              </a:lnSpc>
              <a:spcBef>
                <a:spcPts val="500"/>
              </a:spcBef>
              <a:spcAft>
                <a:spcPts val="0"/>
              </a:spcAft>
              <a:buClr>
                <a:srgbClr val="888888"/>
              </a:buClr>
              <a:buSzPts val="1600"/>
              <a:buNone/>
              <a:defRPr sz="1600">
                <a:solidFill>
                  <a:srgbClr val="888888"/>
                </a:solidFill>
              </a:defRPr>
            </a:lvl7pPr>
            <a:lvl8pPr indent="-228600" lvl="7" marL="3657600" algn="l">
              <a:lnSpc>
                <a:spcPct val="94000"/>
              </a:lnSpc>
              <a:spcBef>
                <a:spcPts val="500"/>
              </a:spcBef>
              <a:spcAft>
                <a:spcPts val="0"/>
              </a:spcAft>
              <a:buClr>
                <a:srgbClr val="888888"/>
              </a:buClr>
              <a:buSzPts val="1600"/>
              <a:buNone/>
              <a:defRPr sz="1600">
                <a:solidFill>
                  <a:srgbClr val="888888"/>
                </a:solidFill>
              </a:defRPr>
            </a:lvl8pPr>
            <a:lvl9pPr indent="-228600" lvl="8" marL="4114800" algn="l">
              <a:lnSpc>
                <a:spcPct val="94000"/>
              </a:lnSpc>
              <a:spcBef>
                <a:spcPts val="500"/>
              </a:spcBef>
              <a:spcAft>
                <a:spcPts val="200"/>
              </a:spcAft>
              <a:buClr>
                <a:srgbClr val="888888"/>
              </a:buClr>
              <a:buSzPts val="1600"/>
              <a:buNone/>
              <a:defRPr sz="1600">
                <a:solidFill>
                  <a:srgbClr val="888888"/>
                </a:solidFill>
              </a:defRPr>
            </a:lvl9pPr>
          </a:lstStyle>
          <a:p/>
        </p:txBody>
      </p:sp>
      <p:sp>
        <p:nvSpPr>
          <p:cNvPr id="30" name="Google Shape;30;p28"/>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33" name="Google Shape;33;p28"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accen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34" name="Shape 34"/>
        <p:cNvGrpSpPr/>
        <p:nvPr/>
      </p:nvGrpSpPr>
      <p:grpSpPr>
        <a:xfrm>
          <a:off x="0" y="0"/>
          <a:ext cx="0" cy="0"/>
          <a:chOff x="0" y="0"/>
          <a:chExt cx="0" cy="0"/>
        </a:xfrm>
      </p:grpSpPr>
      <p:sp>
        <p:nvSpPr>
          <p:cNvPr id="35" name="Google Shape;35;p2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38" name="Google Shape;38;p2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39" name="Google Shape;39;p2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42" name="Google Shape;42;p2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p:cSld name="Section Header">
    <p:bg>
      <p:bgPr>
        <a:solidFill>
          <a:schemeClr val="dk2"/>
        </a:solidFill>
      </p:bgPr>
    </p:bg>
    <p:spTree>
      <p:nvGrpSpPr>
        <p:cNvPr id="43" name="Shape 43"/>
        <p:cNvGrpSpPr/>
        <p:nvPr/>
      </p:nvGrpSpPr>
      <p:grpSpPr>
        <a:xfrm>
          <a:off x="0" y="0"/>
          <a:ext cx="0" cy="0"/>
          <a:chOff x="0" y="0"/>
          <a:chExt cx="0" cy="0"/>
        </a:xfrm>
      </p:grpSpPr>
      <p:sp>
        <p:nvSpPr>
          <p:cNvPr id="44" name="Google Shape;44;p27"/>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accent1"/>
              </a:buClr>
              <a:buSzPts val="7200"/>
              <a:buFont typeface="Libre Franklin"/>
              <a:buNone/>
              <a:defRPr sz="72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7"/>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46" name="Google Shape;46;p27"/>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49" name="Google Shape;49;p27"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accen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0"/>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3" name="Google Shape;53;p30"/>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4" name="Google Shape;54;p3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1"/>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0" name="Google Shape;60;p31"/>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1" name="Google Shape;61;p31"/>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2" name="Google Shape;62;p31"/>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3" name="Google Shape;63;p3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2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2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2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11" name="Google Shape;11;p24"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DEB"/>
        </a:solidFill>
      </p:bgPr>
    </p:bg>
    <p:spTree>
      <p:nvGrpSpPr>
        <p:cNvPr id="99" name="Shape 99"/>
        <p:cNvGrpSpPr/>
        <p:nvPr/>
      </p:nvGrpSpPr>
      <p:grpSpPr>
        <a:xfrm>
          <a:off x="0" y="0"/>
          <a:ext cx="0" cy="0"/>
          <a:chOff x="0" y="0"/>
          <a:chExt cx="0" cy="0"/>
        </a:xfrm>
      </p:grpSpPr>
      <p:sp>
        <p:nvSpPr>
          <p:cNvPr id="100" name="Google Shape;100;p1"/>
          <p:cNvSpPr/>
          <p:nvPr/>
        </p:nvSpPr>
        <p:spPr>
          <a:xfrm>
            <a:off x="0" y="0"/>
            <a:ext cx="12192000" cy="6858000"/>
          </a:xfrm>
          <a:prstGeom prst="rect">
            <a:avLst/>
          </a:prstGeom>
          <a:solidFill>
            <a:srgbClr val="EEED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101" name="Google Shape;101;p1"/>
          <p:cNvGrpSpPr/>
          <p:nvPr/>
        </p:nvGrpSpPr>
        <p:grpSpPr>
          <a:xfrm>
            <a:off x="752858" y="744469"/>
            <a:ext cx="10674116" cy="5349671"/>
            <a:chOff x="752858" y="744469"/>
            <a:chExt cx="10674116" cy="5349671"/>
          </a:xfrm>
        </p:grpSpPr>
        <p:sp>
          <p:nvSpPr>
            <p:cNvPr id="102" name="Google Shape;102;p1"/>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03" name="Google Shape;103;p1"/>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rmAutofit/>
          </a:bodyPr>
          <a:lstStyle/>
          <a:p>
            <a:pPr indent="0" lvl="0" marL="0" rtl="0" algn="ctr">
              <a:lnSpc>
                <a:spcPct val="89000"/>
              </a:lnSpc>
              <a:spcBef>
                <a:spcPts val="0"/>
              </a:spcBef>
              <a:spcAft>
                <a:spcPts val="0"/>
              </a:spcAft>
              <a:buClr>
                <a:schemeClr val="dk2"/>
              </a:buClr>
              <a:buSzPts val="3400"/>
              <a:buFont typeface="Libre Franklin"/>
              <a:buNone/>
            </a:pPr>
            <a:r>
              <a:rPr lang="en-GB" sz="3400">
                <a:latin typeface="Libre Franklin"/>
                <a:ea typeface="Libre Franklin"/>
                <a:cs typeface="Libre Franklin"/>
                <a:sym typeface="Libre Franklin"/>
              </a:rPr>
              <a:t>VOTING FOR RIGHT-WING POPULIST PARTIES: </a:t>
            </a:r>
            <a:br>
              <a:rPr lang="en-GB" sz="3400">
                <a:latin typeface="Libre Franklin"/>
                <a:ea typeface="Libre Franklin"/>
                <a:cs typeface="Libre Franklin"/>
                <a:sym typeface="Libre Franklin"/>
              </a:rPr>
            </a:br>
            <a:r>
              <a:rPr lang="en-GB" sz="2400">
                <a:latin typeface="Libre Franklin"/>
                <a:ea typeface="Libre Franklin"/>
                <a:cs typeface="Libre Franklin"/>
                <a:sym typeface="Libre Franklin"/>
              </a:rPr>
              <a:t>NATIVE AND FOREIGN-BORN SUBPOPULATIONS</a:t>
            </a:r>
            <a:br>
              <a:rPr lang="en-GB" sz="2400">
                <a:latin typeface="Libre Franklin"/>
                <a:ea typeface="Libre Franklin"/>
                <a:cs typeface="Libre Franklin"/>
                <a:sym typeface="Libre Franklin"/>
              </a:rPr>
            </a:br>
            <a:r>
              <a:rPr lang="en-GB" sz="2400">
                <a:latin typeface="Libre Franklin"/>
                <a:ea typeface="Libre Franklin"/>
                <a:cs typeface="Libre Franklin"/>
                <a:sym typeface="Libre Franklin"/>
              </a:rPr>
              <a:t>………………………………………………………………………………………..</a:t>
            </a:r>
            <a:endParaRPr sz="3400">
              <a:latin typeface="Libre Franklin"/>
              <a:ea typeface="Libre Franklin"/>
              <a:cs typeface="Libre Franklin"/>
              <a:sym typeface="Libre Franklin"/>
            </a:endParaRPr>
          </a:p>
        </p:txBody>
      </p:sp>
      <p:sp>
        <p:nvSpPr>
          <p:cNvPr id="105" name="Google Shape;105;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02000"/>
              </a:lnSpc>
              <a:spcBef>
                <a:spcPts val="0"/>
              </a:spcBef>
              <a:spcAft>
                <a:spcPts val="0"/>
              </a:spcAft>
              <a:buClr>
                <a:schemeClr val="dk2"/>
              </a:buClr>
              <a:buSzPts val="1800"/>
              <a:buNone/>
            </a:pPr>
            <a:r>
              <a:t/>
            </a:r>
            <a:endParaRPr b="1" i="1" sz="1800">
              <a:solidFill>
                <a:schemeClr val="dk2"/>
              </a:solidFill>
            </a:endParaRPr>
          </a:p>
          <a:p>
            <a:pPr indent="0" lvl="0" marL="0" rtl="0" algn="ctr">
              <a:lnSpc>
                <a:spcPct val="102000"/>
              </a:lnSpc>
              <a:spcBef>
                <a:spcPts val="0"/>
              </a:spcBef>
              <a:spcAft>
                <a:spcPts val="0"/>
              </a:spcAft>
              <a:buClr>
                <a:schemeClr val="dk2"/>
              </a:buClr>
              <a:buSzPts val="1800"/>
              <a:buNone/>
            </a:pPr>
            <a:r>
              <a:t/>
            </a:r>
            <a:endParaRPr i="1" sz="1800">
              <a:solidFill>
                <a:schemeClr val="dk2"/>
              </a:solidFill>
            </a:endParaRPr>
          </a:p>
          <a:p>
            <a:pPr indent="0" lvl="0" marL="0" rtl="0" algn="ctr">
              <a:lnSpc>
                <a:spcPct val="102000"/>
              </a:lnSpc>
              <a:spcBef>
                <a:spcPts val="0"/>
              </a:spcBef>
              <a:spcAft>
                <a:spcPts val="0"/>
              </a:spcAft>
              <a:buClr>
                <a:schemeClr val="dk2"/>
              </a:buClr>
              <a:buSzPts val="1800"/>
              <a:buNone/>
            </a:pPr>
            <a:r>
              <a:rPr i="1" lang="en-GB" sz="1800">
                <a:solidFill>
                  <a:schemeClr val="dk2"/>
                </a:solidFill>
              </a:rPr>
              <a:t>Data Science for Business Analytics </a:t>
            </a:r>
            <a:endParaRPr i="1" sz="1800">
              <a:solidFill>
                <a:schemeClr val="dk2"/>
              </a:solidFill>
            </a:endParaRPr>
          </a:p>
          <a:p>
            <a:pPr indent="0" lvl="0" marL="0" rtl="0" algn="ctr">
              <a:lnSpc>
                <a:spcPct val="102000"/>
              </a:lnSpc>
              <a:spcBef>
                <a:spcPts val="0"/>
              </a:spcBef>
              <a:spcAft>
                <a:spcPts val="0"/>
              </a:spcAft>
              <a:buClr>
                <a:schemeClr val="dk2"/>
              </a:buClr>
              <a:buSzPts val="1800"/>
              <a:buNone/>
            </a:pPr>
            <a:r>
              <a:rPr i="1" lang="en-GB" sz="1800">
                <a:solidFill>
                  <a:schemeClr val="dk2"/>
                </a:solidFill>
              </a:rPr>
              <a:t>Prof. Thibault Vatter</a:t>
            </a:r>
            <a:endParaRPr i="1" sz="1800">
              <a:solidFill>
                <a:schemeClr val="dk2"/>
              </a:solidFill>
            </a:endParaRPr>
          </a:p>
          <a:p>
            <a:pPr indent="0" lvl="0" marL="0" rtl="0" algn="l">
              <a:lnSpc>
                <a:spcPct val="102000"/>
              </a:lnSpc>
              <a:spcBef>
                <a:spcPts val="0"/>
              </a:spcBef>
              <a:spcAft>
                <a:spcPts val="0"/>
              </a:spcAft>
              <a:buClr>
                <a:schemeClr val="dk2"/>
              </a:buClr>
              <a:buSzPts val="1800"/>
              <a:buNone/>
            </a:pPr>
            <a:r>
              <a:t/>
            </a:r>
            <a:endParaRPr b="1" sz="1800">
              <a:solidFill>
                <a:schemeClr val="dk2"/>
              </a:solidFill>
            </a:endParaRPr>
          </a:p>
          <a:p>
            <a:pPr indent="0" lvl="0" marL="0" rtl="0" algn="ctr">
              <a:lnSpc>
                <a:spcPct val="102000"/>
              </a:lnSpc>
              <a:spcBef>
                <a:spcPts val="600"/>
              </a:spcBef>
              <a:spcAft>
                <a:spcPts val="0"/>
              </a:spcAft>
              <a:buClr>
                <a:schemeClr val="dk2"/>
              </a:buClr>
              <a:buSzPts val="1800"/>
              <a:buNone/>
            </a:pPr>
            <a:r>
              <a:rPr lang="en-GB" sz="1800">
                <a:solidFill>
                  <a:schemeClr val="dk2"/>
                </a:solidFill>
              </a:rPr>
              <a:t>Shane Johnson and Emna El May</a:t>
            </a:r>
            <a:endParaRPr sz="1800">
              <a:solidFill>
                <a:schemeClr val="dk2"/>
              </a:solidFill>
            </a:endParaRPr>
          </a:p>
          <a:p>
            <a:pPr indent="0" lvl="0" marL="0" rtl="0" algn="ctr">
              <a:lnSpc>
                <a:spcPct val="102000"/>
              </a:lnSpc>
              <a:spcBef>
                <a:spcPts val="600"/>
              </a:spcBef>
              <a:spcAft>
                <a:spcPts val="0"/>
              </a:spcAft>
              <a:buClr>
                <a:schemeClr val="dk2"/>
              </a:buClr>
              <a:buSzPts val="1800"/>
              <a:buNone/>
            </a:pPr>
            <a:r>
              <a:rPr lang="en-GB" sz="1800">
                <a:solidFill>
                  <a:schemeClr val="dk2"/>
                </a:solidFill>
              </a:rPr>
              <a:t>POSM Students  </a:t>
            </a:r>
            <a:endParaRPr/>
          </a:p>
          <a:p>
            <a:pPr indent="0" lvl="0" marL="0" rtl="0" algn="ctr">
              <a:lnSpc>
                <a:spcPct val="102000"/>
              </a:lnSpc>
              <a:spcBef>
                <a:spcPts val="600"/>
              </a:spcBef>
              <a:spcAft>
                <a:spcPts val="0"/>
              </a:spcAft>
              <a:buClr>
                <a:schemeClr val="dk2"/>
              </a:buClr>
              <a:buSzPts val="1800"/>
              <a:buNone/>
            </a:pPr>
            <a:r>
              <a:rPr lang="en-GB" sz="1800">
                <a:solidFill>
                  <a:schemeClr val="dk2"/>
                </a:solidFill>
              </a:rPr>
              <a:t>20th August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97" name="Shape 197"/>
        <p:cNvGrpSpPr/>
        <p:nvPr/>
      </p:nvGrpSpPr>
      <p:grpSpPr>
        <a:xfrm>
          <a:off x="0" y="0"/>
          <a:ext cx="0" cy="0"/>
          <a:chOff x="0" y="0"/>
          <a:chExt cx="0" cy="0"/>
        </a:xfrm>
      </p:grpSpPr>
      <p:sp>
        <p:nvSpPr>
          <p:cNvPr id="198" name="Google Shape;198;p2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9" name="Google Shape;199;p20"/>
          <p:cNvSpPr/>
          <p:nvPr/>
        </p:nvSpPr>
        <p:spPr>
          <a:xfrm>
            <a:off x="1" y="376"/>
            <a:ext cx="304441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txBox="1"/>
          <p:nvPr/>
        </p:nvSpPr>
        <p:spPr>
          <a:xfrm>
            <a:off x="3785937" y="-2983832"/>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202" name="Google Shape;202;p20"/>
          <p:cNvSpPr/>
          <p:nvPr/>
        </p:nvSpPr>
        <p:spPr>
          <a:xfrm>
            <a:off x="318825" y="234331"/>
            <a:ext cx="21781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rgbClr val="4A2318"/>
                </a:solidFill>
                <a:latin typeface="Libre Franklin"/>
                <a:ea typeface="Libre Franklin"/>
                <a:cs typeface="Libre Franklin"/>
                <a:sym typeface="Libre Franklin"/>
              </a:rPr>
              <a:t>Native model</a:t>
            </a:r>
            <a:endParaRPr sz="2800">
              <a:solidFill>
                <a:schemeClr val="dk1"/>
              </a:solidFill>
              <a:latin typeface="Libre Franklin"/>
              <a:ea typeface="Libre Franklin"/>
              <a:cs typeface="Libre Franklin"/>
              <a:sym typeface="Libre Franklin"/>
            </a:endParaRPr>
          </a:p>
        </p:txBody>
      </p:sp>
      <p:graphicFrame>
        <p:nvGraphicFramePr>
          <p:cNvPr id="203" name="Google Shape;203;p20"/>
          <p:cNvGraphicFramePr/>
          <p:nvPr/>
        </p:nvGraphicFramePr>
        <p:xfrm>
          <a:off x="3150901" y="535266"/>
          <a:ext cx="3000000" cy="3000000"/>
        </p:xfrm>
        <a:graphic>
          <a:graphicData uri="http://schemas.openxmlformats.org/drawingml/2006/table">
            <a:tbl>
              <a:tblPr firstRow="1">
                <a:noFill/>
                <a:tableStyleId>{ECC3A660-5FC9-4A4A-BE32-12F1991AA663}</a:tableStyleId>
              </a:tblPr>
              <a:tblGrid>
                <a:gridCol w="1693150"/>
                <a:gridCol w="693550"/>
                <a:gridCol w="693550"/>
                <a:gridCol w="693550"/>
                <a:gridCol w="693550"/>
              </a:tblGrid>
              <a:tr h="186750">
                <a:tc>
                  <a:txBody>
                    <a:bodyPr/>
                    <a:lstStyle/>
                    <a:p>
                      <a:pPr indent="0" lvl="0" marL="0" marR="0" rtl="0" algn="ct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2</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3</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4</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(Intercept)</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-2.57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-2.55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-2.56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-2.59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AGECAT2</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AGECAT3</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0.16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AGECAT4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gndr</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eiscedLS2</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0.52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0.51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0.51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0.62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eiscedLUS3</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0.47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0.46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0.47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0.59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eiscedUUS4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0.27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0.26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0.26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0.34 **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eiscedAV5</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0.03</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eiscedBA6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eiscedMA7</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-0.27</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-0.27</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-0.27</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-0.22</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eiscedOther8</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-0.69</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-0.70</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-0.69</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-0.02</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(1.03)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(1.03)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(1.03)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(0.74)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hinctntaR - 2nd decile</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hinctntaC - 3rd decile</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hinctntaM - 4th decile</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bl>
          </a:graphicData>
        </a:graphic>
      </p:graphicFrame>
      <p:graphicFrame>
        <p:nvGraphicFramePr>
          <p:cNvPr id="204" name="Google Shape;204;p20"/>
          <p:cNvGraphicFramePr/>
          <p:nvPr/>
        </p:nvGraphicFramePr>
        <p:xfrm>
          <a:off x="7724695" y="495941"/>
          <a:ext cx="3000000" cy="3000000"/>
        </p:xfrm>
        <a:graphic>
          <a:graphicData uri="http://schemas.openxmlformats.org/drawingml/2006/table">
            <a:tbl>
              <a:tblPr>
                <a:noFill/>
                <a:tableStyleId>{601F4648-74F8-4539-A4FB-230BB43DE04E}</a:tableStyleId>
              </a:tblPr>
              <a:tblGrid>
                <a:gridCol w="1693150"/>
                <a:gridCol w="693550"/>
                <a:gridCol w="693550"/>
                <a:gridCol w="693550"/>
                <a:gridCol w="693550"/>
              </a:tblGrid>
              <a:tr h="201650">
                <a:tc>
                  <a:txBody>
                    <a:bodyPr/>
                    <a:lstStyle/>
                    <a:p>
                      <a:pPr indent="0" lvl="0" marL="0" marR="0" rtl="0" algn="l">
                        <a:spcBef>
                          <a:spcPts val="0"/>
                        </a:spcBef>
                        <a:spcAft>
                          <a:spcPts val="0"/>
                        </a:spcAft>
                        <a:buNone/>
                      </a:pPr>
                      <a:r>
                        <a:rPr lang="en-GB" sz="1200" u="none" cap="none" strike="noStrike"/>
                        <a:t>hinctntaF - 5th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hinctntaS - 6th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hinctntaK - 7th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0.09</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hinctntaP - 8th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hinctntaD - 9th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-0.10</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hinctntaH - 10th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GDPpc2016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GDPpc.5yeargrowth</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percentage.immigrant</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0.05</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ratioUR</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-0.29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-0.28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-0.28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materialthreat</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0.28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symbolicthreat</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0.20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0.20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0.20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0.17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N</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20002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20002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20002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23098</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AIC</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11300.81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11301.27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11299.32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13160.50</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BIC</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11514.21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11506.76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11496.91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13289.26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Pseudo R2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gridSpan="5">
                  <a:txBody>
                    <a:bodyPr/>
                    <a:lstStyle/>
                    <a:p>
                      <a:pPr indent="0" lvl="0" marL="0" marR="0" rtl="0" algn="l">
                        <a:spcBef>
                          <a:spcPts val="0"/>
                        </a:spcBef>
                        <a:spcAft>
                          <a:spcPts val="0"/>
                        </a:spcAft>
                        <a:buNone/>
                      </a:pPr>
                      <a:r>
                        <a:rPr lang="en-GB" sz="1200" u="none" cap="none" strike="noStrike"/>
                        <a:t> *** p &lt; 0.001;  ** p &lt; 0.01;  * p &lt; 0.05.</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hMerge="1"/>
                <a:tc hMerge="1"/>
                <a:tc hMerge="1"/>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08" name="Shape 208"/>
        <p:cNvGrpSpPr/>
        <p:nvPr/>
      </p:nvGrpSpPr>
      <p:grpSpPr>
        <a:xfrm>
          <a:off x="0" y="0"/>
          <a:ext cx="0" cy="0"/>
          <a:chOff x="0" y="0"/>
          <a:chExt cx="0" cy="0"/>
        </a:xfrm>
      </p:grpSpPr>
      <p:sp>
        <p:nvSpPr>
          <p:cNvPr id="209" name="Google Shape;209;g5f3572566b_0_2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0" name="Google Shape;210;g5f3572566b_0_29"/>
          <p:cNvSpPr/>
          <p:nvPr/>
        </p:nvSpPr>
        <p:spPr>
          <a:xfrm>
            <a:off x="1" y="376"/>
            <a:ext cx="3044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5f3572566b_0_29"/>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f3572566b_0_29"/>
          <p:cNvSpPr txBox="1"/>
          <p:nvPr/>
        </p:nvSpPr>
        <p:spPr>
          <a:xfrm>
            <a:off x="3785937" y="-298383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213" name="Google Shape;213;g5f3572566b_0_29"/>
          <p:cNvSpPr/>
          <p:nvPr/>
        </p:nvSpPr>
        <p:spPr>
          <a:xfrm>
            <a:off x="318825" y="234331"/>
            <a:ext cx="21783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800">
                <a:solidFill>
                  <a:srgbClr val="4A2318"/>
                </a:solidFill>
                <a:latin typeface="Libre Franklin"/>
                <a:ea typeface="Libre Franklin"/>
                <a:cs typeface="Libre Franklin"/>
                <a:sym typeface="Libre Franklin"/>
              </a:rPr>
              <a:t>Native model</a:t>
            </a:r>
            <a:endParaRPr sz="2800">
              <a:solidFill>
                <a:schemeClr val="dk1"/>
              </a:solidFill>
              <a:latin typeface="Libre Franklin"/>
              <a:ea typeface="Libre Franklin"/>
              <a:cs typeface="Libre Franklin"/>
              <a:sym typeface="Libre Franklin"/>
            </a:endParaRPr>
          </a:p>
        </p:txBody>
      </p:sp>
      <p:graphicFrame>
        <p:nvGraphicFramePr>
          <p:cNvPr id="214" name="Google Shape;214;g5f3572566b_0_29"/>
          <p:cNvGraphicFramePr/>
          <p:nvPr/>
        </p:nvGraphicFramePr>
        <p:xfrm>
          <a:off x="3150901" y="535266"/>
          <a:ext cx="3000000" cy="3000000"/>
        </p:xfrm>
        <a:graphic>
          <a:graphicData uri="http://schemas.openxmlformats.org/drawingml/2006/table">
            <a:tbl>
              <a:tblPr firstRow="1">
                <a:noFill/>
                <a:tableStyleId>{ECC3A660-5FC9-4A4A-BE32-12F1991AA663}</a:tableStyleId>
              </a:tblPr>
              <a:tblGrid>
                <a:gridCol w="1693150"/>
                <a:gridCol w="693550"/>
                <a:gridCol w="693550"/>
                <a:gridCol w="693550"/>
                <a:gridCol w="693550"/>
              </a:tblGrid>
              <a:tr h="186750">
                <a:tc>
                  <a:txBody>
                    <a:bodyPr/>
                    <a:lstStyle/>
                    <a:p>
                      <a:pPr indent="0" lvl="0" marL="0" marR="0" rtl="0" algn="ct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2</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3</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4</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(Intercept)</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-2.57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-2.55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-2.56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-2.59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AGECAT2</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AGECAT3</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0.16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AGECAT4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(0.07)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gndr</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(0.05)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eiscedLS2</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0.52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0.51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0.51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0.62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eiscedLUS3</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0.47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0.46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0.47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0.59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eiscedUUS4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0.27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0.26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0.26 *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0.34 **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eiscedAV5</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0.03</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eiscedBA6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0.12</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eiscedMA7</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-0.27</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-0.27</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-0.27</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-0.22</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(0.13)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eiscedOther8</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-0.69</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-0.70</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-0.69</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-0.02</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(1.03)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(1.03)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(1.03)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(0.74)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hinctntaR - 2nd decile</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hinctntaC - 3rd decile</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hinctntaM - 4th decile</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r>
            </a:tbl>
          </a:graphicData>
        </a:graphic>
      </p:graphicFrame>
      <p:graphicFrame>
        <p:nvGraphicFramePr>
          <p:cNvPr id="215" name="Google Shape;215;g5f3572566b_0_29"/>
          <p:cNvGraphicFramePr/>
          <p:nvPr/>
        </p:nvGraphicFramePr>
        <p:xfrm>
          <a:off x="7724695" y="495941"/>
          <a:ext cx="3000000" cy="3000000"/>
        </p:xfrm>
        <a:graphic>
          <a:graphicData uri="http://schemas.openxmlformats.org/drawingml/2006/table">
            <a:tbl>
              <a:tblPr>
                <a:noFill/>
                <a:tableStyleId>{601F4648-74F8-4539-A4FB-230BB43DE04E}</a:tableStyleId>
              </a:tblPr>
              <a:tblGrid>
                <a:gridCol w="1693150"/>
                <a:gridCol w="693550"/>
                <a:gridCol w="693550"/>
                <a:gridCol w="693550"/>
                <a:gridCol w="693550"/>
              </a:tblGrid>
              <a:tr h="201650">
                <a:tc>
                  <a:txBody>
                    <a:bodyPr/>
                    <a:lstStyle/>
                    <a:p>
                      <a:pPr indent="0" lvl="0" marL="0" marR="0" rtl="0" algn="l">
                        <a:spcBef>
                          <a:spcPts val="0"/>
                        </a:spcBef>
                        <a:spcAft>
                          <a:spcPts val="0"/>
                        </a:spcAft>
                        <a:buNone/>
                      </a:pPr>
                      <a:r>
                        <a:rPr lang="en-GB" sz="1200" u="none" cap="none" strike="noStrike"/>
                        <a:t>hinctntaF - 5th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hinctntaS - 6th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hinctntaK - 7th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0.09</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hinctntaP - 8th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hinctntaD - 9th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-0.10</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hinctntaH - 10th decile</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-0.08</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(0.15)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GDPpc2016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GDPpc.5yeargrowth</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(0.02)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percentage.immigrant</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0.05</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ratioUR</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-0.29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-0.28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-0.28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(0.04)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materialthreat</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0.26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0.28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symbolicthreat</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0.20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0.20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0.20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0.17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(0.03)   </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N</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20002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20002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20002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23098</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AIC</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11300.81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11301.27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11299.32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13160.50</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BIC</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11514.21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11506.76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11496.91</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13289.26</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a:txBody>
                    <a:bodyPr/>
                    <a:lstStyle/>
                    <a:p>
                      <a:pPr indent="0" lvl="0" marL="0" marR="0" rtl="0" algn="l">
                        <a:spcBef>
                          <a:spcPts val="0"/>
                        </a:spcBef>
                        <a:spcAft>
                          <a:spcPts val="0"/>
                        </a:spcAft>
                        <a:buNone/>
                      </a:pPr>
                      <a:r>
                        <a:rPr lang="en-GB" sz="1200" u="none" cap="none" strike="noStrike"/>
                        <a:t>Pseudo R2</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a:txBody>
                    <a:bodyPr/>
                    <a:lstStyle/>
                    <a:p>
                      <a:pPr indent="0" lvl="0" marL="0" marR="0" rtl="0" algn="r">
                        <a:spcBef>
                          <a:spcPts val="0"/>
                        </a:spcBef>
                        <a:spcAft>
                          <a:spcPts val="0"/>
                        </a:spcAft>
                        <a:buNone/>
                      </a:pPr>
                      <a:r>
                        <a:rPr lang="en-GB" sz="1200" u="none" cap="none" strike="noStrike"/>
                        <a:t>0.07</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r>
              <a:tr h="201650">
                <a:tc gridSpan="5">
                  <a:txBody>
                    <a:bodyPr/>
                    <a:lstStyle/>
                    <a:p>
                      <a:pPr indent="0" lvl="0" marL="0" marR="0" rtl="0" algn="l">
                        <a:spcBef>
                          <a:spcPts val="0"/>
                        </a:spcBef>
                        <a:spcAft>
                          <a:spcPts val="0"/>
                        </a:spcAft>
                        <a:buNone/>
                      </a:pPr>
                      <a:r>
                        <a:rPr lang="en-GB" sz="1200" u="none" cap="none" strike="noStrike"/>
                        <a:t> *** p &lt; 0.001;  ** p &lt; 0.01;  * p &lt; 0.05.</a:t>
                      </a:r>
                      <a:endParaRPr b="0" i="0" sz="1200" u="none" cap="none" strike="noStrike">
                        <a:solidFill>
                          <a:srgbClr val="000000"/>
                        </a:solidFill>
                        <a:latin typeface="Calibri"/>
                        <a:ea typeface="Calibri"/>
                        <a:cs typeface="Calibri"/>
                        <a:sym typeface="Calibri"/>
                      </a:endParaRPr>
                    </a:p>
                  </a:txBody>
                  <a:tcPr marT="6175" marB="0" marR="6175" marL="6175">
                    <a:solidFill>
                      <a:schemeClr val="lt1"/>
                    </a:solidFill>
                  </a:tcPr>
                </a:tc>
                <a:tc hMerge="1"/>
                <a:tc hMerge="1"/>
                <a:tc hMerge="1"/>
                <a:tc hMerge="1"/>
              </a:tr>
            </a:tbl>
          </a:graphicData>
        </a:graphic>
      </p:graphicFrame>
      <p:sp>
        <p:nvSpPr>
          <p:cNvPr id="216" name="Google Shape;216;g5f3572566b_0_29"/>
          <p:cNvSpPr/>
          <p:nvPr/>
        </p:nvSpPr>
        <p:spPr>
          <a:xfrm>
            <a:off x="6288325" y="438200"/>
            <a:ext cx="766800" cy="602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5f3572566b_0_29"/>
          <p:cNvSpPr/>
          <p:nvPr/>
        </p:nvSpPr>
        <p:spPr>
          <a:xfrm>
            <a:off x="10846325" y="438200"/>
            <a:ext cx="766800" cy="602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21" name="Shape 221"/>
        <p:cNvGrpSpPr/>
        <p:nvPr/>
      </p:nvGrpSpPr>
      <p:grpSpPr>
        <a:xfrm>
          <a:off x="0" y="0"/>
          <a:ext cx="0" cy="0"/>
          <a:chOff x="0" y="0"/>
          <a:chExt cx="0" cy="0"/>
        </a:xfrm>
      </p:grpSpPr>
      <p:sp>
        <p:nvSpPr>
          <p:cNvPr id="222" name="Google Shape;222;p2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3" name="Google Shape;223;p21"/>
          <p:cNvSpPr/>
          <p:nvPr/>
        </p:nvSpPr>
        <p:spPr>
          <a:xfrm>
            <a:off x="1" y="376"/>
            <a:ext cx="304441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txBox="1"/>
          <p:nvPr/>
        </p:nvSpPr>
        <p:spPr>
          <a:xfrm>
            <a:off x="3785937" y="-2983832"/>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226" name="Google Shape;226;p21"/>
          <p:cNvSpPr/>
          <p:nvPr/>
        </p:nvSpPr>
        <p:spPr>
          <a:xfrm>
            <a:off x="55118" y="234331"/>
            <a:ext cx="276069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rgbClr val="4A2318"/>
                </a:solidFill>
                <a:latin typeface="Libre Franklin"/>
                <a:ea typeface="Libre Franklin"/>
                <a:cs typeface="Libre Franklin"/>
                <a:sym typeface="Libre Franklin"/>
              </a:rPr>
              <a:t>Immigrant model</a:t>
            </a:r>
            <a:endParaRPr sz="2800">
              <a:solidFill>
                <a:schemeClr val="dk1"/>
              </a:solidFill>
              <a:latin typeface="Libre Franklin"/>
              <a:ea typeface="Libre Franklin"/>
              <a:cs typeface="Libre Franklin"/>
              <a:sym typeface="Libre Franklin"/>
            </a:endParaRPr>
          </a:p>
        </p:txBody>
      </p:sp>
      <p:graphicFrame>
        <p:nvGraphicFramePr>
          <p:cNvPr id="227" name="Google Shape;227;p21"/>
          <p:cNvGraphicFramePr/>
          <p:nvPr/>
        </p:nvGraphicFramePr>
        <p:xfrm>
          <a:off x="3150901" y="535266"/>
          <a:ext cx="3000000" cy="3000000"/>
        </p:xfrm>
        <a:graphic>
          <a:graphicData uri="http://schemas.openxmlformats.org/drawingml/2006/table">
            <a:tbl>
              <a:tblPr firstRow="1">
                <a:noFill/>
                <a:tableStyleId>{ECC3A660-5FC9-4A4A-BE32-12F1991AA663}</a:tableStyleId>
              </a:tblPr>
              <a:tblGrid>
                <a:gridCol w="1693150"/>
                <a:gridCol w="693550"/>
                <a:gridCol w="693550"/>
                <a:gridCol w="693550"/>
                <a:gridCol w="693550"/>
              </a:tblGrid>
              <a:tr h="186750">
                <a:tc>
                  <a:txBody>
                    <a:bodyPr/>
                    <a:lstStyle/>
                    <a:p>
                      <a:pPr indent="0" lvl="0" marL="0" marR="0" rtl="0" algn="ct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2</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3</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4</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(Intercept)</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-3.37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-3.38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-3.18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-3.30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(0.30)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AGECAT2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0.53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0.57 *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AGECAT3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0.82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0.82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0.73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0.77 **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AGECAT4</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0.65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0.67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0.54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0.61 *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gndr</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(0.15)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eiscedLS2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eiscedLUS3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(0.30)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(0.30)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eiscedUUS4</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0.06</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0.08</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(0.30)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eiscedAV5</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eiscedBA6</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-0.54</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-0.70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eiscedMA7</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-0.18</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eiscedOther8</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-12.17</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-12.29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-12.39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(357.52)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(360.23)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(337.17)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hinctntaR - 2nd decile</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-0.03</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hinctntaC - 3rd decile</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-0.26</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-0.38</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hinctntaM - 4th decile</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-0.48</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-0.46</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(0.28)   </a:t>
                      </a:r>
                      <a:endParaRPr/>
                    </a:p>
                  </a:txBody>
                  <a:tcPr marT="9525" marB="0" marR="9525" marL="9525"/>
                </a:tc>
              </a:tr>
            </a:tbl>
          </a:graphicData>
        </a:graphic>
      </p:graphicFrame>
      <p:graphicFrame>
        <p:nvGraphicFramePr>
          <p:cNvPr id="228" name="Google Shape;228;p21"/>
          <p:cNvGraphicFramePr/>
          <p:nvPr/>
        </p:nvGraphicFramePr>
        <p:xfrm>
          <a:off x="7724695" y="495941"/>
          <a:ext cx="3000000" cy="3000000"/>
        </p:xfrm>
        <a:graphic>
          <a:graphicData uri="http://schemas.openxmlformats.org/drawingml/2006/table">
            <a:tbl>
              <a:tblPr>
                <a:noFill/>
                <a:tableStyleId>{601F4648-74F8-4539-A4FB-230BB43DE04E}</a:tableStyleId>
              </a:tblPr>
              <a:tblGrid>
                <a:gridCol w="1693150"/>
                <a:gridCol w="693550"/>
                <a:gridCol w="693550"/>
                <a:gridCol w="693550"/>
                <a:gridCol w="693550"/>
              </a:tblGrid>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hinctntaF - 5th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-0.50</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-0.51</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-0.51</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-0.47</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hinctntaS - 6th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-0.49</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-0.52</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-0.48</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-0.49</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hinctntaK - 7th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0.19</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0.19</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0.08</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-0.02</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hinctntaP - 8th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hinctntaD - 9th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-1.32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-1.33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-1.16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-1.21 *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(0.65)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(0.65)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(0.57)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hinctntaH - 10th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-1.05</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-1.05</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-1.18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-1.25 *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(0.57)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(0.56)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GDPpc2016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-0.96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-0.93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-0.94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-0.93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GDPpc.5yeargrowth</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-0.47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-0.42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(0.11)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percentage.immigrant</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1.53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1.49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1.53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1.51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(0.11)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ratioUR</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materialthreat</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0.22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 **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(0.07)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symbolicthreat</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N</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2334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2334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2536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2546</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AIC</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1152.14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1151.50</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1252.63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1257.06</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BIC</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1307.54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1301.14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1398.59</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1362.22</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Pseudo R2</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a:t>
                      </a:r>
                      <a:endParaRPr/>
                    </a:p>
                  </a:txBody>
                  <a:tcPr marT="9525" marB="0" marR="9525" marL="9525">
                    <a:solidFill>
                      <a:schemeClr val="lt1"/>
                    </a:solidFill>
                  </a:tcPr>
                </a:tc>
              </a:tr>
              <a:tr h="201650">
                <a:tc gridSpan="5">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 p &lt; 0.001;  ** p &lt; 0.01;  * p &lt; 0.05.</a:t>
                      </a:r>
                      <a:endParaRPr/>
                    </a:p>
                  </a:txBody>
                  <a:tcPr marT="9525" marB="0" marR="9525" marL="9525">
                    <a:solidFill>
                      <a:schemeClr val="lt1"/>
                    </a:solidFill>
                  </a:tcPr>
                </a:tc>
                <a:tc hMerge="1"/>
                <a:tc hMerge="1"/>
                <a:tc hMerge="1"/>
                <a:tc h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32" name="Shape 232"/>
        <p:cNvGrpSpPr/>
        <p:nvPr/>
      </p:nvGrpSpPr>
      <p:grpSpPr>
        <a:xfrm>
          <a:off x="0" y="0"/>
          <a:ext cx="0" cy="0"/>
          <a:chOff x="0" y="0"/>
          <a:chExt cx="0" cy="0"/>
        </a:xfrm>
      </p:grpSpPr>
      <p:sp>
        <p:nvSpPr>
          <p:cNvPr id="233" name="Google Shape;233;g5f3572566b_0_4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34" name="Google Shape;234;g5f3572566b_0_43"/>
          <p:cNvSpPr/>
          <p:nvPr/>
        </p:nvSpPr>
        <p:spPr>
          <a:xfrm>
            <a:off x="1" y="376"/>
            <a:ext cx="3044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5f3572566b_0_43"/>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5f3572566b_0_43"/>
          <p:cNvSpPr txBox="1"/>
          <p:nvPr/>
        </p:nvSpPr>
        <p:spPr>
          <a:xfrm>
            <a:off x="3785937" y="-298383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237" name="Google Shape;237;g5f3572566b_0_43"/>
          <p:cNvSpPr/>
          <p:nvPr/>
        </p:nvSpPr>
        <p:spPr>
          <a:xfrm>
            <a:off x="55118" y="234331"/>
            <a:ext cx="27606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800">
                <a:solidFill>
                  <a:srgbClr val="4A2318"/>
                </a:solidFill>
                <a:latin typeface="Libre Franklin"/>
                <a:ea typeface="Libre Franklin"/>
                <a:cs typeface="Libre Franklin"/>
                <a:sym typeface="Libre Franklin"/>
              </a:rPr>
              <a:t>Immigrant model</a:t>
            </a:r>
            <a:endParaRPr sz="2800">
              <a:solidFill>
                <a:schemeClr val="dk1"/>
              </a:solidFill>
              <a:latin typeface="Libre Franklin"/>
              <a:ea typeface="Libre Franklin"/>
              <a:cs typeface="Libre Franklin"/>
              <a:sym typeface="Libre Franklin"/>
            </a:endParaRPr>
          </a:p>
        </p:txBody>
      </p:sp>
      <p:graphicFrame>
        <p:nvGraphicFramePr>
          <p:cNvPr id="238" name="Google Shape;238;g5f3572566b_0_43"/>
          <p:cNvGraphicFramePr/>
          <p:nvPr/>
        </p:nvGraphicFramePr>
        <p:xfrm>
          <a:off x="3150901" y="535266"/>
          <a:ext cx="3000000" cy="3000000"/>
        </p:xfrm>
        <a:graphic>
          <a:graphicData uri="http://schemas.openxmlformats.org/drawingml/2006/table">
            <a:tbl>
              <a:tblPr firstRow="1">
                <a:noFill/>
                <a:tableStyleId>{ECC3A660-5FC9-4A4A-BE32-12F1991AA663}</a:tableStyleId>
              </a:tblPr>
              <a:tblGrid>
                <a:gridCol w="1693150"/>
                <a:gridCol w="693550"/>
                <a:gridCol w="693550"/>
                <a:gridCol w="693550"/>
                <a:gridCol w="693550"/>
              </a:tblGrid>
              <a:tr h="186750">
                <a:tc>
                  <a:txBody>
                    <a:bodyPr/>
                    <a:lstStyle/>
                    <a:p>
                      <a:pPr indent="0" lvl="0" marL="0" marR="0" rtl="0" algn="ctr">
                        <a:spcBef>
                          <a:spcPts val="0"/>
                        </a:spcBef>
                        <a:spcAft>
                          <a:spcPts val="0"/>
                        </a:spcAft>
                        <a:buNone/>
                      </a:pPr>
                      <a:r>
                        <a:rPr lang="en-GB" sz="1200" u="none" cap="none" strike="noStrike"/>
                        <a:t> </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1</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2</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3</a:t>
                      </a:r>
                      <a:endParaRPr b="0" i="0" sz="1200" u="none" cap="none" strike="noStrike">
                        <a:solidFill>
                          <a:srgbClr val="000000"/>
                        </a:solidFill>
                        <a:latin typeface="Calibri"/>
                        <a:ea typeface="Calibri"/>
                        <a:cs typeface="Calibri"/>
                        <a:sym typeface="Calibri"/>
                      </a:endParaRPr>
                    </a:p>
                  </a:txBody>
                  <a:tcPr marT="5775" marB="0" marR="5775" marL="5775"/>
                </a:tc>
                <a:tc>
                  <a:txBody>
                    <a:bodyPr/>
                    <a:lstStyle/>
                    <a:p>
                      <a:pPr indent="0" lvl="0" marL="0" marR="0" rtl="0" algn="ctr">
                        <a:spcBef>
                          <a:spcPts val="0"/>
                        </a:spcBef>
                        <a:spcAft>
                          <a:spcPts val="0"/>
                        </a:spcAft>
                        <a:buNone/>
                      </a:pPr>
                      <a:r>
                        <a:rPr lang="en-GB" sz="1200" u="none" cap="none" strike="noStrike"/>
                        <a:t>Model 4</a:t>
                      </a:r>
                      <a:endParaRPr b="0" i="0" sz="1200" u="none" cap="none" strike="noStrike">
                        <a:solidFill>
                          <a:srgbClr val="000000"/>
                        </a:solidFill>
                        <a:latin typeface="Calibri"/>
                        <a:ea typeface="Calibri"/>
                        <a:cs typeface="Calibri"/>
                        <a:sym typeface="Calibri"/>
                      </a:endParaRPr>
                    </a:p>
                  </a:txBody>
                  <a:tcPr marT="5775" marB="0" marR="5775" marL="577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(Intercept)</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-3.37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-3.38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-3.18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-3.30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(0.30)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AGECAT2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0.53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0.57 *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AGECAT3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0.82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0.82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0.73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0.77 **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AGECAT4</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0.65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0.67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0.54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0.61 *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gndr</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(0.16)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(0.15)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eiscedLS2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eiscedLUS3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(0.30)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(0.30)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eiscedUUS4</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0.06</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0.08</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(0.30)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eiscedAV5</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eiscedBA6</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-0.54</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-0.70 *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eiscedMA7</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-0.18</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eiscedOther8</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-12.17</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-12.29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-12.39</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(357.52)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(360.23)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(337.17)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hinctntaR - 2nd decile</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0.02</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-0.03</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-0.03</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(0.25)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hinctntaC - 3rd decile</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-0.26</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-0.38</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(0.28)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(0.27)   </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hinctntaM - 4th decile</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-0.50</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-0.48</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-0.46</a:t>
                      </a:r>
                      <a:endParaRPr/>
                    </a:p>
                  </a:txBody>
                  <a:tcPr marT="9525" marB="0" marR="9525" marL="9525"/>
                </a:tc>
              </a:tr>
              <a:tr h="1867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(0.29)   </a:t>
                      </a:r>
                      <a:endParaRPr/>
                    </a:p>
                  </a:txBody>
                  <a:tcPr marT="9525" marB="0" marR="9525" marL="9525"/>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(0.28)   </a:t>
                      </a:r>
                      <a:endParaRPr/>
                    </a:p>
                  </a:txBody>
                  <a:tcPr marT="9525" marB="0" marR="9525" marL="9525"/>
                </a:tc>
              </a:tr>
            </a:tbl>
          </a:graphicData>
        </a:graphic>
      </p:graphicFrame>
      <p:graphicFrame>
        <p:nvGraphicFramePr>
          <p:cNvPr id="239" name="Google Shape;239;g5f3572566b_0_43"/>
          <p:cNvGraphicFramePr/>
          <p:nvPr/>
        </p:nvGraphicFramePr>
        <p:xfrm>
          <a:off x="7724695" y="495941"/>
          <a:ext cx="3000000" cy="3000000"/>
        </p:xfrm>
        <a:graphic>
          <a:graphicData uri="http://schemas.openxmlformats.org/drawingml/2006/table">
            <a:tbl>
              <a:tblPr>
                <a:noFill/>
                <a:tableStyleId>{601F4648-74F8-4539-A4FB-230BB43DE04E}</a:tableStyleId>
              </a:tblPr>
              <a:tblGrid>
                <a:gridCol w="1693150"/>
                <a:gridCol w="693550"/>
                <a:gridCol w="693550"/>
                <a:gridCol w="693550"/>
                <a:gridCol w="693550"/>
              </a:tblGrid>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hinctntaF - 5th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-0.50</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-0.51</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-0.51</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-0.47</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(0.31)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hinctntaS - 6th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-0.49</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-0.52</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-0.48</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-0.49</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hinctntaK - 7th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0.19</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0.19</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0.08</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-0.02</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(0.32)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hinctntaP - 8th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(0.37)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hinctntaD - 9th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-1.32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-1.33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-1.16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-1.21 *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(0.65)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(0.65)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(0.57)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hinctntaH - 10th decile</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-1.05</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-1.05</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-1.18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-1.25 *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(0.57)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(0.56)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GDPpc2016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-0.96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-0.93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-0.94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-0.93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GDPpc.5yeargrowth</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-0.50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-0.47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-0.44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-0.42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(0.11)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percentage.immigrant</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1.53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1.49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1.53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1.51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(0.11)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ratioUR</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materialthreat</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0.22 **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0.24 **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(0.09)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(0.08)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(0.07)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symbolicthreat</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0.12</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(0.10)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N</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2334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2334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2536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2546</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AIC</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1152.14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1151.50</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1252.63</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1257.06</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BIC</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1307.54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1301.14</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1398.59</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1362.22</a:t>
                      </a:r>
                      <a:endParaRPr/>
                    </a:p>
                  </a:txBody>
                  <a:tcPr marT="9525" marB="0" marR="9525" marL="9525">
                    <a:solidFill>
                      <a:schemeClr val="lt1"/>
                    </a:solidFill>
                  </a:tcPr>
                </a:tc>
              </a:tr>
              <a:tr h="201650">
                <a:tc>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Pseudo R2</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0.36</a:t>
                      </a:r>
                      <a:endParaRPr/>
                    </a:p>
                  </a:txBody>
                  <a:tcPr marT="9525" marB="0" marR="9525" marL="9525">
                    <a:solidFill>
                      <a:schemeClr val="lt1"/>
                    </a:solidFill>
                  </a:tcPr>
                </a:tc>
                <a:tc>
                  <a:txBody>
                    <a:bodyPr/>
                    <a:lstStyle/>
                    <a:p>
                      <a:pPr indent="0" lvl="0" marL="0" marR="0" rtl="0" algn="r">
                        <a:spcBef>
                          <a:spcPts val="0"/>
                        </a:spcBef>
                        <a:spcAft>
                          <a:spcPts val="0"/>
                        </a:spcAft>
                        <a:buNone/>
                      </a:pPr>
                      <a:r>
                        <a:rPr b="0" i="0" lang="en-GB" sz="1100" u="none" cap="none" strike="noStrike">
                          <a:solidFill>
                            <a:srgbClr val="000000"/>
                          </a:solidFill>
                          <a:latin typeface="Calibri"/>
                          <a:ea typeface="Calibri"/>
                          <a:cs typeface="Calibri"/>
                          <a:sym typeface="Calibri"/>
                        </a:rPr>
                        <a:t>0.35</a:t>
                      </a:r>
                      <a:endParaRPr/>
                    </a:p>
                  </a:txBody>
                  <a:tcPr marT="9525" marB="0" marR="9525" marL="9525">
                    <a:solidFill>
                      <a:schemeClr val="lt1"/>
                    </a:solidFill>
                  </a:tcPr>
                </a:tc>
              </a:tr>
              <a:tr h="201650">
                <a:tc gridSpan="5">
                  <a:txBody>
                    <a:bodyPr/>
                    <a:lstStyle/>
                    <a:p>
                      <a:pPr indent="0" lvl="0" marL="0" marR="0" rtl="0" algn="l">
                        <a:spcBef>
                          <a:spcPts val="0"/>
                        </a:spcBef>
                        <a:spcAft>
                          <a:spcPts val="0"/>
                        </a:spcAft>
                        <a:buNone/>
                      </a:pPr>
                      <a:r>
                        <a:rPr b="0" i="0" lang="en-GB" sz="1100" u="none" cap="none" strike="noStrike">
                          <a:solidFill>
                            <a:srgbClr val="000000"/>
                          </a:solidFill>
                          <a:latin typeface="Calibri"/>
                          <a:ea typeface="Calibri"/>
                          <a:cs typeface="Calibri"/>
                          <a:sym typeface="Calibri"/>
                        </a:rPr>
                        <a:t> *** p &lt; 0.001;  ** p &lt; 0.01;  * p &lt; 0.05.</a:t>
                      </a:r>
                      <a:endParaRPr/>
                    </a:p>
                  </a:txBody>
                  <a:tcPr marT="9525" marB="0" marR="9525" marL="9525">
                    <a:solidFill>
                      <a:schemeClr val="lt1"/>
                    </a:solidFill>
                  </a:tcPr>
                </a:tc>
                <a:tc hMerge="1"/>
                <a:tc hMerge="1"/>
                <a:tc hMerge="1"/>
                <a:tc hMerge="1"/>
              </a:tr>
            </a:tbl>
          </a:graphicData>
        </a:graphic>
      </p:graphicFrame>
      <p:sp>
        <p:nvSpPr>
          <p:cNvPr id="240" name="Google Shape;240;g5f3572566b_0_43"/>
          <p:cNvSpPr/>
          <p:nvPr/>
        </p:nvSpPr>
        <p:spPr>
          <a:xfrm>
            <a:off x="5537600" y="416250"/>
            <a:ext cx="766800" cy="602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5f3572566b_0_43"/>
          <p:cNvSpPr/>
          <p:nvPr/>
        </p:nvSpPr>
        <p:spPr>
          <a:xfrm>
            <a:off x="10206000" y="407125"/>
            <a:ext cx="766800" cy="602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45" name="Shape 245"/>
        <p:cNvGrpSpPr/>
        <p:nvPr/>
      </p:nvGrpSpPr>
      <p:grpSpPr>
        <a:xfrm>
          <a:off x="0" y="0"/>
          <a:ext cx="0" cy="0"/>
          <a:chOff x="0" y="0"/>
          <a:chExt cx="0" cy="0"/>
        </a:xfrm>
      </p:grpSpPr>
      <p:sp>
        <p:nvSpPr>
          <p:cNvPr id="246" name="Google Shape;246;p2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7" name="Google Shape;247;p23"/>
          <p:cNvSpPr txBox="1"/>
          <p:nvPr>
            <p:ph type="title"/>
          </p:nvPr>
        </p:nvSpPr>
        <p:spPr>
          <a:xfrm>
            <a:off x="5148964" y="366625"/>
            <a:ext cx="7705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GB"/>
              <a:t>Discussion </a:t>
            </a:r>
            <a:endParaRPr/>
          </a:p>
        </p:txBody>
      </p:sp>
      <p:sp>
        <p:nvSpPr>
          <p:cNvPr id="248" name="Google Shape;248;p23"/>
          <p:cNvSpPr/>
          <p:nvPr/>
        </p:nvSpPr>
        <p:spPr>
          <a:xfrm>
            <a:off x="0" y="150"/>
            <a:ext cx="50613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txBox="1"/>
          <p:nvPr>
            <p:ph idx="1" type="body"/>
          </p:nvPr>
        </p:nvSpPr>
        <p:spPr>
          <a:xfrm>
            <a:off x="5148975" y="1436850"/>
            <a:ext cx="6748500" cy="4430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None/>
            </a:pPr>
            <a:r>
              <a:rPr lang="en-GB" sz="1800">
                <a:solidFill>
                  <a:srgbClr val="333333"/>
                </a:solidFill>
              </a:rPr>
              <a:t>As </a:t>
            </a:r>
            <a:r>
              <a:rPr lang="en-GB" sz="1800">
                <a:solidFill>
                  <a:srgbClr val="333333"/>
                </a:solidFill>
              </a:rPr>
              <a:t>mentioned</a:t>
            </a:r>
            <a:r>
              <a:rPr lang="en-GB" sz="1800">
                <a:solidFill>
                  <a:srgbClr val="333333"/>
                </a:solidFill>
              </a:rPr>
              <a:t> before we were mainly interested in knowing which selected factors might predict vote for RWP parties among the immigrant population. </a:t>
            </a:r>
            <a:endParaRPr sz="1800">
              <a:solidFill>
                <a:srgbClr val="333333"/>
              </a:solidFill>
            </a:endParaRPr>
          </a:p>
          <a:p>
            <a:pPr indent="0" lvl="0" marL="0" rtl="0" algn="l">
              <a:lnSpc>
                <a:spcPct val="94000"/>
              </a:lnSpc>
              <a:spcBef>
                <a:spcPts val="0"/>
              </a:spcBef>
              <a:spcAft>
                <a:spcPts val="0"/>
              </a:spcAft>
              <a:buNone/>
            </a:pPr>
            <a:r>
              <a:t/>
            </a:r>
            <a:endParaRPr sz="1800">
              <a:solidFill>
                <a:srgbClr val="333333"/>
              </a:solidFill>
            </a:endParaRPr>
          </a:p>
          <a:p>
            <a:pPr indent="0" lvl="0" marL="0" rtl="0" algn="l">
              <a:lnSpc>
                <a:spcPct val="94000"/>
              </a:lnSpc>
              <a:spcBef>
                <a:spcPts val="0"/>
              </a:spcBef>
              <a:spcAft>
                <a:spcPts val="0"/>
              </a:spcAft>
              <a:buNone/>
            </a:pPr>
            <a:r>
              <a:rPr lang="en-GB" sz="1800">
                <a:solidFill>
                  <a:srgbClr val="333333"/>
                </a:solidFill>
              </a:rPr>
              <a:t>The incidence of immigrants that vote for RWP parties is small but nonetheless, we find that: </a:t>
            </a:r>
            <a:endParaRPr sz="1800">
              <a:solidFill>
                <a:srgbClr val="333333"/>
              </a:solidFill>
            </a:endParaRPr>
          </a:p>
          <a:p>
            <a:pPr indent="0" lvl="0" marL="0" rtl="0" algn="l">
              <a:lnSpc>
                <a:spcPct val="94000"/>
              </a:lnSpc>
              <a:spcBef>
                <a:spcPts val="0"/>
              </a:spcBef>
              <a:spcAft>
                <a:spcPts val="0"/>
              </a:spcAft>
              <a:buNone/>
            </a:pPr>
            <a:r>
              <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GB" sz="1800">
                <a:solidFill>
                  <a:srgbClr val="333333"/>
                </a:solidFill>
              </a:rPr>
              <a:t>as for natives, older immigrants are more likely to vote for RWP than younger ones. </a:t>
            </a:r>
            <a:br>
              <a:rPr lang="en-GB" sz="1800">
                <a:solidFill>
                  <a:srgbClr val="333333"/>
                </a:solidFill>
              </a:rPr>
            </a:br>
            <a:endParaRPr sz="1800">
              <a:solidFill>
                <a:srgbClr val="333333"/>
              </a:solidFill>
            </a:endParaRPr>
          </a:p>
          <a:p>
            <a:pPr indent="0" lvl="0" marL="0" rtl="0" algn="l">
              <a:lnSpc>
                <a:spcPct val="115000"/>
              </a:lnSpc>
              <a:spcBef>
                <a:spcPts val="800"/>
              </a:spcBef>
              <a:spcAft>
                <a:spcPts val="0"/>
              </a:spcAft>
              <a:buNone/>
            </a:pPr>
            <a:r>
              <a:rPr lang="en-GB" sz="1800">
                <a:solidFill>
                  <a:srgbClr val="333333"/>
                </a:solidFill>
              </a:rPr>
              <a:t>Also, in line with the literature about natives voting for RWP (but not confirmed here): </a:t>
            </a:r>
            <a:endParaRPr sz="1800">
              <a:solidFill>
                <a:srgbClr val="333333"/>
              </a:solidFill>
            </a:endParaRPr>
          </a:p>
          <a:p>
            <a:pPr indent="-342900" lvl="0" marL="457200" rtl="0" algn="l">
              <a:lnSpc>
                <a:spcPct val="115000"/>
              </a:lnSpc>
              <a:spcBef>
                <a:spcPts val="800"/>
              </a:spcBef>
              <a:spcAft>
                <a:spcPts val="0"/>
              </a:spcAft>
              <a:buClr>
                <a:srgbClr val="333333"/>
              </a:buClr>
              <a:buSzPts val="1800"/>
              <a:buChar char="-"/>
            </a:pPr>
            <a:r>
              <a:rPr lang="en-GB" sz="1800">
                <a:solidFill>
                  <a:srgbClr val="333333"/>
                </a:solidFill>
              </a:rPr>
              <a:t> immigrants with lower income are more susceptible to vote for RWP than those with higher income </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GB" sz="1800">
                <a:solidFill>
                  <a:srgbClr val="333333"/>
                </a:solidFill>
              </a:rPr>
              <a:t> immigrants in countries with lower average GDP per capita growth are more likely to vote for RWP than those living in countries with higher GDP per capita growth.</a:t>
            </a:r>
            <a:endParaRPr sz="1800">
              <a:solidFill>
                <a:srgbClr val="333333"/>
              </a:solidFill>
            </a:endParaRPr>
          </a:p>
          <a:p>
            <a:pPr indent="0" lvl="0" marL="0" rtl="0" algn="l">
              <a:lnSpc>
                <a:spcPct val="94000"/>
              </a:lnSpc>
              <a:spcBef>
                <a:spcPts val="800"/>
              </a:spcBef>
              <a:spcAft>
                <a:spcPts val="0"/>
              </a:spcAft>
              <a:buNone/>
            </a:pPr>
            <a:r>
              <a:t/>
            </a:r>
            <a:endParaRPr sz="1800">
              <a:solidFill>
                <a:srgbClr val="333333"/>
              </a:solidFill>
            </a:endParaRPr>
          </a:p>
        </p:txBody>
      </p:sp>
      <p:pic>
        <p:nvPicPr>
          <p:cNvPr id="250" name="Google Shape;250;p23"/>
          <p:cNvPicPr preferRelativeResize="0"/>
          <p:nvPr/>
        </p:nvPicPr>
        <p:blipFill>
          <a:blip r:embed="rId3">
            <a:alphaModFix/>
          </a:blip>
          <a:stretch>
            <a:fillRect/>
          </a:stretch>
        </p:blipFill>
        <p:spPr>
          <a:xfrm>
            <a:off x="70900" y="1118213"/>
            <a:ext cx="4919501" cy="4621574"/>
          </a:xfrm>
          <a:prstGeom prst="rect">
            <a:avLst/>
          </a:prstGeom>
          <a:noFill/>
          <a:ln>
            <a:noFill/>
          </a:ln>
        </p:spPr>
      </p:pic>
      <p:sp>
        <p:nvSpPr>
          <p:cNvPr id="251" name="Google Shape;251;p23"/>
          <p:cNvSpPr txBox="1"/>
          <p:nvPr/>
        </p:nvSpPr>
        <p:spPr>
          <a:xfrm>
            <a:off x="1099375" y="6201000"/>
            <a:ext cx="24705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Libre Franklin"/>
                <a:ea typeface="Libre Franklin"/>
                <a:cs typeface="Libre Franklin"/>
                <a:sym typeface="Libre Franklin"/>
              </a:rPr>
              <a:t>Blue = Natives </a:t>
            </a:r>
            <a:endParaRPr>
              <a:latin typeface="Libre Franklin"/>
              <a:ea typeface="Libre Franklin"/>
              <a:cs typeface="Libre Franklin"/>
              <a:sym typeface="Libre Franklin"/>
            </a:endParaRPr>
          </a:p>
          <a:p>
            <a:pPr indent="0" lvl="0" marL="0" rtl="0" algn="ctr">
              <a:spcBef>
                <a:spcPts val="0"/>
              </a:spcBef>
              <a:spcAft>
                <a:spcPts val="0"/>
              </a:spcAft>
              <a:buNone/>
            </a:pPr>
            <a:r>
              <a:rPr lang="en-GB">
                <a:latin typeface="Libre Franklin"/>
                <a:ea typeface="Libre Franklin"/>
                <a:cs typeface="Libre Franklin"/>
                <a:sym typeface="Libre Franklin"/>
              </a:rPr>
              <a:t>Orange = Immigrants</a:t>
            </a:r>
            <a:endParaRPr>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55" name="Shape 255"/>
        <p:cNvGrpSpPr/>
        <p:nvPr/>
      </p:nvGrpSpPr>
      <p:grpSpPr>
        <a:xfrm>
          <a:off x="0" y="0"/>
          <a:ext cx="0" cy="0"/>
          <a:chOff x="0" y="0"/>
          <a:chExt cx="0" cy="0"/>
        </a:xfrm>
      </p:grpSpPr>
      <p:sp>
        <p:nvSpPr>
          <p:cNvPr id="256" name="Google Shape;256;g5f3572566b_0_8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57" name="Google Shape;257;g5f3572566b_0_89"/>
          <p:cNvSpPr txBox="1"/>
          <p:nvPr>
            <p:ph type="title"/>
          </p:nvPr>
        </p:nvSpPr>
        <p:spPr>
          <a:xfrm>
            <a:off x="5148964" y="366625"/>
            <a:ext cx="7705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GB"/>
              <a:t>Discussion </a:t>
            </a:r>
            <a:endParaRPr/>
          </a:p>
        </p:txBody>
      </p:sp>
      <p:sp>
        <p:nvSpPr>
          <p:cNvPr id="258" name="Google Shape;258;g5f3572566b_0_89"/>
          <p:cNvSpPr/>
          <p:nvPr/>
        </p:nvSpPr>
        <p:spPr>
          <a:xfrm>
            <a:off x="0" y="150"/>
            <a:ext cx="50613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5f3572566b_0_89"/>
          <p:cNvSpPr txBox="1"/>
          <p:nvPr>
            <p:ph idx="1" type="body"/>
          </p:nvPr>
        </p:nvSpPr>
        <p:spPr>
          <a:xfrm>
            <a:off x="5148975" y="1546400"/>
            <a:ext cx="6748500" cy="44304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sz="1800">
              <a:solidFill>
                <a:srgbClr val="333333"/>
              </a:solidFill>
            </a:endParaRPr>
          </a:p>
          <a:p>
            <a:pPr indent="-342900" lvl="0" marL="457200" rtl="0" algn="l">
              <a:lnSpc>
                <a:spcPct val="115000"/>
              </a:lnSpc>
              <a:spcBef>
                <a:spcPts val="800"/>
              </a:spcBef>
              <a:spcAft>
                <a:spcPts val="0"/>
              </a:spcAft>
              <a:buClr>
                <a:srgbClr val="333333"/>
              </a:buClr>
              <a:buSzPts val="1800"/>
              <a:buChar char="-"/>
            </a:pPr>
            <a:r>
              <a:rPr lang="en-GB" sz="1800">
                <a:solidFill>
                  <a:srgbClr val="333333"/>
                </a:solidFill>
              </a:rPr>
              <a:t>Another interesting result : while native men are more likely to vote for RWP than native women, among immigrants it is women who are more likely to vote for RWP than men.</a:t>
            </a:r>
            <a:endParaRPr sz="1800">
              <a:solidFill>
                <a:srgbClr val="333333"/>
              </a:solidFill>
            </a:endParaRPr>
          </a:p>
          <a:p>
            <a:pPr indent="0" lvl="0" marL="457200" rtl="0" algn="l">
              <a:lnSpc>
                <a:spcPct val="115000"/>
              </a:lnSpc>
              <a:spcBef>
                <a:spcPts val="800"/>
              </a:spcBef>
              <a:spcAft>
                <a:spcPts val="0"/>
              </a:spcAft>
              <a:buNone/>
            </a:pPr>
            <a:r>
              <a:t/>
            </a:r>
            <a:endParaRPr sz="1800">
              <a:solidFill>
                <a:srgbClr val="333333"/>
              </a:solidFill>
            </a:endParaRPr>
          </a:p>
          <a:p>
            <a:pPr indent="-342900" lvl="0" marL="457200" rtl="0" algn="l">
              <a:lnSpc>
                <a:spcPct val="115000"/>
              </a:lnSpc>
              <a:spcBef>
                <a:spcPts val="800"/>
              </a:spcBef>
              <a:spcAft>
                <a:spcPts val="0"/>
              </a:spcAft>
              <a:buClr>
                <a:srgbClr val="333333"/>
              </a:buClr>
              <a:buSzPts val="1800"/>
              <a:buChar char="-"/>
            </a:pPr>
            <a:r>
              <a:rPr lang="en-GB" sz="1800">
                <a:solidFill>
                  <a:srgbClr val="333333"/>
                </a:solidFill>
              </a:rPr>
              <a:t>A</a:t>
            </a:r>
            <a:r>
              <a:rPr lang="en-GB" sz="1800">
                <a:solidFill>
                  <a:srgbClr val="333333"/>
                </a:solidFill>
              </a:rPr>
              <a:t> surprising result is that immigrants who live in countries with higher percentage of immigrants are more likely to vote for RWP than those living in countries with lowest percentage of immigrants.</a:t>
            </a:r>
            <a:endParaRPr sz="1800">
              <a:solidFill>
                <a:srgbClr val="333333"/>
              </a:solidFill>
            </a:endParaRPr>
          </a:p>
          <a:p>
            <a:pPr indent="0" lvl="0" marL="457200" rtl="0" algn="l">
              <a:lnSpc>
                <a:spcPct val="115000"/>
              </a:lnSpc>
              <a:spcBef>
                <a:spcPts val="800"/>
              </a:spcBef>
              <a:spcAft>
                <a:spcPts val="0"/>
              </a:spcAft>
              <a:buClr>
                <a:schemeClr val="dk1"/>
              </a:buClr>
              <a:buSzPts val="1100"/>
              <a:buFont typeface="Arial"/>
              <a:buNone/>
            </a:pPr>
            <a:r>
              <a:t/>
            </a:r>
            <a:endParaRPr sz="1800">
              <a:solidFill>
                <a:srgbClr val="333333"/>
              </a:solidFill>
            </a:endParaRPr>
          </a:p>
          <a:p>
            <a:pPr indent="0" lvl="0" marL="457200" rtl="0" algn="l">
              <a:lnSpc>
                <a:spcPct val="115000"/>
              </a:lnSpc>
              <a:spcBef>
                <a:spcPts val="800"/>
              </a:spcBef>
              <a:spcAft>
                <a:spcPts val="800"/>
              </a:spcAft>
              <a:buNone/>
            </a:pPr>
            <a:r>
              <a:t/>
            </a:r>
            <a:endParaRPr sz="1800">
              <a:solidFill>
                <a:srgbClr val="333333"/>
              </a:solidFill>
            </a:endParaRPr>
          </a:p>
        </p:txBody>
      </p:sp>
      <p:pic>
        <p:nvPicPr>
          <p:cNvPr id="260" name="Google Shape;260;g5f3572566b_0_89"/>
          <p:cNvPicPr preferRelativeResize="0"/>
          <p:nvPr/>
        </p:nvPicPr>
        <p:blipFill>
          <a:blip r:embed="rId3">
            <a:alphaModFix/>
          </a:blip>
          <a:stretch>
            <a:fillRect/>
          </a:stretch>
        </p:blipFill>
        <p:spPr>
          <a:xfrm>
            <a:off x="101525" y="1095550"/>
            <a:ext cx="4842151" cy="4430399"/>
          </a:xfrm>
          <a:prstGeom prst="rect">
            <a:avLst/>
          </a:prstGeom>
          <a:noFill/>
          <a:ln>
            <a:noFill/>
          </a:ln>
        </p:spPr>
      </p:pic>
      <p:sp>
        <p:nvSpPr>
          <p:cNvPr id="261" name="Google Shape;261;g5f3572566b_0_89"/>
          <p:cNvSpPr txBox="1"/>
          <p:nvPr/>
        </p:nvSpPr>
        <p:spPr>
          <a:xfrm>
            <a:off x="1099375" y="6201000"/>
            <a:ext cx="24705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Libre Franklin"/>
                <a:ea typeface="Libre Franklin"/>
                <a:cs typeface="Libre Franklin"/>
                <a:sym typeface="Libre Franklin"/>
              </a:rPr>
              <a:t>Blue = Natives </a:t>
            </a:r>
            <a:endParaRPr>
              <a:latin typeface="Libre Franklin"/>
              <a:ea typeface="Libre Franklin"/>
              <a:cs typeface="Libre Franklin"/>
              <a:sym typeface="Libre Franklin"/>
            </a:endParaRPr>
          </a:p>
          <a:p>
            <a:pPr indent="0" lvl="0" marL="0" rtl="0" algn="ctr">
              <a:spcBef>
                <a:spcPts val="0"/>
              </a:spcBef>
              <a:spcAft>
                <a:spcPts val="0"/>
              </a:spcAft>
              <a:buNone/>
            </a:pPr>
            <a:r>
              <a:rPr lang="en-GB">
                <a:latin typeface="Libre Franklin"/>
                <a:ea typeface="Libre Franklin"/>
                <a:cs typeface="Libre Franklin"/>
                <a:sym typeface="Libre Franklin"/>
              </a:rPr>
              <a:t>Orange = Immigrants</a:t>
            </a:r>
            <a:endParaRPr>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65" name="Shape 265"/>
        <p:cNvGrpSpPr/>
        <p:nvPr/>
      </p:nvGrpSpPr>
      <p:grpSpPr>
        <a:xfrm>
          <a:off x="0" y="0"/>
          <a:ext cx="0" cy="0"/>
          <a:chOff x="0" y="0"/>
          <a:chExt cx="0" cy="0"/>
        </a:xfrm>
      </p:grpSpPr>
      <p:sp>
        <p:nvSpPr>
          <p:cNvPr id="266" name="Google Shape;266;g5f3572566b_0_6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7" name="Google Shape;267;g5f3572566b_0_68"/>
          <p:cNvSpPr txBox="1"/>
          <p:nvPr>
            <p:ph type="title"/>
          </p:nvPr>
        </p:nvSpPr>
        <p:spPr>
          <a:xfrm>
            <a:off x="3363864" y="685800"/>
            <a:ext cx="7705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GB"/>
              <a:t>Conclusion</a:t>
            </a:r>
            <a:r>
              <a:rPr lang="en-GB"/>
              <a:t> </a:t>
            </a:r>
            <a:endParaRPr/>
          </a:p>
        </p:txBody>
      </p:sp>
      <p:sp>
        <p:nvSpPr>
          <p:cNvPr id="268" name="Google Shape;268;g5f3572566b_0_68"/>
          <p:cNvSpPr/>
          <p:nvPr/>
        </p:nvSpPr>
        <p:spPr>
          <a:xfrm>
            <a:off x="1" y="376"/>
            <a:ext cx="3044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5f3572566b_0_68"/>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5f3572566b_0_68"/>
          <p:cNvSpPr txBox="1"/>
          <p:nvPr>
            <p:ph idx="1" type="body"/>
          </p:nvPr>
        </p:nvSpPr>
        <p:spPr>
          <a:xfrm>
            <a:off x="3363875" y="1436850"/>
            <a:ext cx="8533500" cy="44304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0"/>
              </a:spcBef>
              <a:spcAft>
                <a:spcPts val="0"/>
              </a:spcAft>
              <a:buClr>
                <a:srgbClr val="333333"/>
              </a:buClr>
              <a:buSzPts val="1900"/>
              <a:buChar char="-"/>
            </a:pPr>
            <a:r>
              <a:rPr lang="en-GB" sz="1900">
                <a:solidFill>
                  <a:srgbClr val="333333"/>
                </a:solidFill>
              </a:rPr>
              <a:t>Despite some limitations… </a:t>
            </a:r>
            <a:endParaRPr sz="1900">
              <a:solidFill>
                <a:srgbClr val="333333"/>
              </a:solidFill>
            </a:endParaRPr>
          </a:p>
          <a:p>
            <a:pPr indent="0" lvl="0" marL="457200" rtl="0" algn="l">
              <a:lnSpc>
                <a:spcPct val="115000"/>
              </a:lnSpc>
              <a:spcBef>
                <a:spcPts val="800"/>
              </a:spcBef>
              <a:spcAft>
                <a:spcPts val="0"/>
              </a:spcAft>
              <a:buNone/>
            </a:pPr>
            <a:r>
              <a:rPr lang="en-GB" sz="1500">
                <a:solidFill>
                  <a:srgbClr val="333333"/>
                </a:solidFill>
              </a:rPr>
              <a:t>( survey data, definition of immigrant, Israel with high “immigrant” population, considering European voters for RWP as a whole and not making </a:t>
            </a:r>
            <a:r>
              <a:rPr lang="en-GB" sz="1500">
                <a:solidFill>
                  <a:srgbClr val="333333"/>
                </a:solidFill>
              </a:rPr>
              <a:t>differences</a:t>
            </a:r>
            <a:r>
              <a:rPr lang="en-GB" sz="1500">
                <a:solidFill>
                  <a:srgbClr val="333333"/>
                </a:solidFill>
              </a:rPr>
              <a:t> between countries…)</a:t>
            </a:r>
            <a:br>
              <a:rPr lang="en-GB" sz="1500">
                <a:solidFill>
                  <a:srgbClr val="333333"/>
                </a:solidFill>
              </a:rPr>
            </a:br>
            <a:endParaRPr sz="1500">
              <a:solidFill>
                <a:srgbClr val="333333"/>
              </a:solidFill>
            </a:endParaRPr>
          </a:p>
          <a:p>
            <a:pPr indent="-349250" lvl="0" marL="457200" rtl="0" algn="l">
              <a:lnSpc>
                <a:spcPct val="115000"/>
              </a:lnSpc>
              <a:spcBef>
                <a:spcPts val="800"/>
              </a:spcBef>
              <a:spcAft>
                <a:spcPts val="0"/>
              </a:spcAft>
              <a:buClr>
                <a:srgbClr val="333333"/>
              </a:buClr>
              <a:buSzPts val="1900"/>
              <a:buChar char="-"/>
            </a:pPr>
            <a:r>
              <a:rPr lang="en-GB" sz="1900">
                <a:solidFill>
                  <a:srgbClr val="333333"/>
                </a:solidFill>
              </a:rPr>
              <a:t>… </a:t>
            </a:r>
            <a:r>
              <a:rPr lang="en-GB" sz="1900">
                <a:solidFill>
                  <a:srgbClr val="333333"/>
                </a:solidFill>
              </a:rPr>
              <a:t>insight into the differences and similarities in factors which contribute to the vote of (1) native population and (2) immigrant population </a:t>
            </a:r>
            <a:br>
              <a:rPr lang="en-GB" sz="1900">
                <a:solidFill>
                  <a:srgbClr val="333333"/>
                </a:solidFill>
              </a:rPr>
            </a:br>
            <a:endParaRPr sz="1900">
              <a:solidFill>
                <a:srgbClr val="333333"/>
              </a:solidFill>
            </a:endParaRPr>
          </a:p>
          <a:p>
            <a:pPr indent="-342900" lvl="0" marL="457200" rtl="0" algn="l">
              <a:lnSpc>
                <a:spcPct val="115000"/>
              </a:lnSpc>
              <a:spcBef>
                <a:spcPts val="0"/>
              </a:spcBef>
              <a:spcAft>
                <a:spcPts val="0"/>
              </a:spcAft>
              <a:buClr>
                <a:srgbClr val="333333"/>
              </a:buClr>
              <a:buSzPts val="1800"/>
              <a:buChar char="-"/>
            </a:pPr>
            <a:r>
              <a:rPr lang="en-GB" sz="1800">
                <a:solidFill>
                  <a:srgbClr val="333333"/>
                </a:solidFill>
              </a:rPr>
              <a:t>This leads us to contend that the factors influencing the two groups are adequately varied to warrant further research, with particularly focus on building theory on the drivers of RWP voting for immigrant populations.</a:t>
            </a:r>
            <a:endParaRPr sz="1800">
              <a:solidFill>
                <a:srgbClr val="333333"/>
              </a:solidFill>
            </a:endParaRPr>
          </a:p>
          <a:p>
            <a:pPr indent="0" lvl="0" marL="457200" rtl="0" algn="l">
              <a:lnSpc>
                <a:spcPct val="115000"/>
              </a:lnSpc>
              <a:spcBef>
                <a:spcPts val="800"/>
              </a:spcBef>
              <a:spcAft>
                <a:spcPts val="0"/>
              </a:spcAft>
              <a:buNone/>
            </a:pPr>
            <a:r>
              <a:t/>
            </a:r>
            <a:endParaRPr sz="1800">
              <a:solidFill>
                <a:srgbClr val="333333"/>
              </a:solidFill>
            </a:endParaRPr>
          </a:p>
          <a:p>
            <a:pPr indent="0" lvl="0" marL="457200" rtl="0" algn="l">
              <a:lnSpc>
                <a:spcPct val="115000"/>
              </a:lnSpc>
              <a:spcBef>
                <a:spcPts val="800"/>
              </a:spcBef>
              <a:spcAft>
                <a:spcPts val="0"/>
              </a:spcAft>
              <a:buNone/>
            </a:pPr>
            <a:r>
              <a:t/>
            </a:r>
            <a:endParaRPr sz="1800">
              <a:solidFill>
                <a:srgbClr val="333333"/>
              </a:solidFill>
            </a:endParaRPr>
          </a:p>
          <a:p>
            <a:pPr indent="0" lvl="0" marL="0" rtl="0" algn="l">
              <a:spcBef>
                <a:spcPts val="800"/>
              </a:spcBef>
              <a:spcAft>
                <a:spcPts val="0"/>
              </a:spcAft>
              <a:buNone/>
            </a:pPr>
            <a:r>
              <a:t/>
            </a:r>
            <a:endParaRPr sz="1800">
              <a:solidFill>
                <a:srgbClr val="333333"/>
              </a:solidFill>
            </a:endParaRPr>
          </a:p>
          <a:p>
            <a:pPr indent="0" lvl="0" marL="0" rtl="0" algn="l">
              <a:spcBef>
                <a:spcPts val="0"/>
              </a:spcBef>
              <a:spcAft>
                <a:spcPts val="0"/>
              </a:spcAft>
              <a:buNone/>
            </a:pPr>
            <a:r>
              <a:t/>
            </a:r>
            <a:endParaRPr sz="1800">
              <a:solidFill>
                <a:srgbClr val="333333"/>
              </a:solidFill>
            </a:endParaRPr>
          </a:p>
          <a:p>
            <a:pPr indent="0" lvl="0" marL="0" rtl="0" algn="l">
              <a:lnSpc>
                <a:spcPct val="94000"/>
              </a:lnSpc>
              <a:spcBef>
                <a:spcPts val="0"/>
              </a:spcBef>
              <a:spcAft>
                <a:spcPts val="0"/>
              </a:spcAft>
              <a:buNone/>
            </a:pPr>
            <a:r>
              <a:t/>
            </a:r>
            <a:endParaRPr sz="1800">
              <a:solidFill>
                <a:srgbClr val="33333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74" name="Shape 274"/>
        <p:cNvGrpSpPr/>
        <p:nvPr/>
      </p:nvGrpSpPr>
      <p:grpSpPr>
        <a:xfrm>
          <a:off x="0" y="0"/>
          <a:ext cx="0" cy="0"/>
          <a:chOff x="0" y="0"/>
          <a:chExt cx="0" cy="0"/>
        </a:xfrm>
      </p:grpSpPr>
      <p:sp>
        <p:nvSpPr>
          <p:cNvPr id="275" name="Google Shape;275;g5f3572566b_0_8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76" name="Google Shape;276;g5f3572566b_0_80"/>
          <p:cNvSpPr txBox="1"/>
          <p:nvPr>
            <p:ph type="title"/>
          </p:nvPr>
        </p:nvSpPr>
        <p:spPr>
          <a:xfrm>
            <a:off x="3267601" y="3067425"/>
            <a:ext cx="83505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GB"/>
              <a:t>Thank you for your attention!</a:t>
            </a:r>
            <a:br>
              <a:rPr lang="en-GB"/>
            </a:br>
            <a:endParaRPr/>
          </a:p>
          <a:p>
            <a:pPr indent="0" lvl="0" marL="0" rtl="0" algn="l">
              <a:lnSpc>
                <a:spcPct val="89000"/>
              </a:lnSpc>
              <a:spcBef>
                <a:spcPts val="0"/>
              </a:spcBef>
              <a:spcAft>
                <a:spcPts val="0"/>
              </a:spcAft>
              <a:buClr>
                <a:schemeClr val="dk2"/>
              </a:buClr>
              <a:buSzPts val="4400"/>
              <a:buFont typeface="Libre Franklin"/>
              <a:buNone/>
            </a:pPr>
            <a:r>
              <a:rPr lang="en-GB" sz="3600"/>
              <a:t>Any questions?</a:t>
            </a:r>
            <a:endParaRPr sz="3600"/>
          </a:p>
        </p:txBody>
      </p:sp>
      <p:sp>
        <p:nvSpPr>
          <p:cNvPr id="277" name="Google Shape;277;g5f3572566b_0_80"/>
          <p:cNvSpPr/>
          <p:nvPr/>
        </p:nvSpPr>
        <p:spPr>
          <a:xfrm>
            <a:off x="1" y="376"/>
            <a:ext cx="3044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5f3572566b_0_80"/>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9" name="Shape 109"/>
        <p:cNvGrpSpPr/>
        <p:nvPr/>
      </p:nvGrpSpPr>
      <p:grpSpPr>
        <a:xfrm>
          <a:off x="0" y="0"/>
          <a:ext cx="0" cy="0"/>
          <a:chOff x="0" y="0"/>
          <a:chExt cx="0" cy="0"/>
        </a:xfrm>
      </p:grpSpPr>
      <p:sp>
        <p:nvSpPr>
          <p:cNvPr id="110" name="Google Shape;110;p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2"/>
          <p:cNvSpPr txBox="1"/>
          <p:nvPr>
            <p:ph type="title"/>
          </p:nvPr>
        </p:nvSpPr>
        <p:spPr>
          <a:xfrm>
            <a:off x="3363864" y="685800"/>
            <a:ext cx="7705164"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GB"/>
              <a:t>Project Description</a:t>
            </a:r>
            <a:endParaRPr/>
          </a:p>
        </p:txBody>
      </p:sp>
      <p:sp>
        <p:nvSpPr>
          <p:cNvPr id="112" name="Google Shape;112;p2"/>
          <p:cNvSpPr/>
          <p:nvPr/>
        </p:nvSpPr>
        <p:spPr>
          <a:xfrm>
            <a:off x="1" y="376"/>
            <a:ext cx="304441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ph idx="1" type="body"/>
          </p:nvPr>
        </p:nvSpPr>
        <p:spPr>
          <a:xfrm>
            <a:off x="3363864" y="2286000"/>
            <a:ext cx="7705164" cy="3581400"/>
          </a:xfrm>
          <a:prstGeom prst="rect">
            <a:avLst/>
          </a:prstGeom>
          <a:noFill/>
          <a:ln>
            <a:noFill/>
          </a:ln>
        </p:spPr>
        <p:txBody>
          <a:bodyPr anchorCtr="0" anchor="t" bIns="45700" lIns="91425" spcFirstLastPara="1" rIns="91425" wrap="square" tIns="45700">
            <a:normAutofit/>
          </a:bodyPr>
          <a:lstStyle/>
          <a:p>
            <a:pPr indent="-257048" lvl="0" marL="384048" rtl="0" algn="l">
              <a:lnSpc>
                <a:spcPct val="94000"/>
              </a:lnSpc>
              <a:spcBef>
                <a:spcPts val="0"/>
              </a:spcBef>
              <a:spcAft>
                <a:spcPts val="0"/>
              </a:spcAft>
              <a:buClr>
                <a:schemeClr val="dk2"/>
              </a:buClr>
              <a:buSzPts val="2000"/>
              <a:buNone/>
            </a:pPr>
            <a:r>
              <a:t/>
            </a:r>
            <a:endParaRPr/>
          </a:p>
        </p:txBody>
      </p:sp>
      <p:grpSp>
        <p:nvGrpSpPr>
          <p:cNvPr id="115" name="Google Shape;115;p2"/>
          <p:cNvGrpSpPr/>
          <p:nvPr/>
        </p:nvGrpSpPr>
        <p:grpSpPr>
          <a:xfrm>
            <a:off x="3363862" y="1829514"/>
            <a:ext cx="8555422" cy="4037172"/>
            <a:chOff x="0" y="713"/>
            <a:chExt cx="8555422" cy="4037172"/>
          </a:xfrm>
        </p:grpSpPr>
        <p:sp>
          <p:nvSpPr>
            <p:cNvPr id="116" name="Google Shape;116;p2"/>
            <p:cNvSpPr/>
            <p:nvPr/>
          </p:nvSpPr>
          <p:spPr>
            <a:xfrm>
              <a:off x="0" y="3040067"/>
              <a:ext cx="8555422" cy="997818"/>
            </a:xfrm>
            <a:prstGeom prst="rect">
              <a:avLst/>
            </a:prstGeom>
            <a:solidFill>
              <a:srgbClr val="4A2115"/>
            </a:solidFill>
            <a:ln cap="flat" cmpd="sng" w="349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0" y="3040067"/>
              <a:ext cx="8555422" cy="997818"/>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Libre Franklin"/>
                <a:buNone/>
              </a:pPr>
              <a:r>
                <a:rPr b="0" i="0" lang="en-GB" sz="1900" u="none" cap="none" strike="noStrike">
                  <a:solidFill>
                    <a:schemeClr val="lt1"/>
                  </a:solidFill>
                  <a:latin typeface="Libre Franklin"/>
                  <a:ea typeface="Libre Franklin"/>
                  <a:cs typeface="Libre Franklin"/>
                  <a:sym typeface="Libre Franklin"/>
                </a:rPr>
                <a:t>Give insight into the </a:t>
              </a:r>
              <a:r>
                <a:rPr lang="en-GB" sz="1900">
                  <a:solidFill>
                    <a:schemeClr val="lt1"/>
                  </a:solidFill>
                  <a:latin typeface="Libre Franklin"/>
                  <a:ea typeface="Libre Franklin"/>
                  <a:cs typeface="Libre Franklin"/>
                  <a:sym typeface="Libre Franklin"/>
                </a:rPr>
                <a:t>‘</a:t>
              </a:r>
              <a:r>
                <a:rPr b="0" i="0" lang="en-GB" sz="1900" u="none" cap="none" strike="noStrike">
                  <a:solidFill>
                    <a:schemeClr val="lt1"/>
                  </a:solidFill>
                  <a:latin typeface="Libre Franklin"/>
                  <a:ea typeface="Libre Franklin"/>
                  <a:cs typeface="Libre Franklin"/>
                  <a:sym typeface="Libre Franklin"/>
                </a:rPr>
                <a:t>hot topic</a:t>
              </a:r>
              <a:r>
                <a:rPr lang="en-GB" sz="1900">
                  <a:solidFill>
                    <a:schemeClr val="lt1"/>
                  </a:solidFill>
                  <a:latin typeface="Libre Franklin"/>
                  <a:ea typeface="Libre Franklin"/>
                  <a:cs typeface="Libre Franklin"/>
                  <a:sym typeface="Libre Franklin"/>
                </a:rPr>
                <a:t>’</a:t>
              </a:r>
              <a:r>
                <a:rPr b="0" i="0" lang="en-GB" sz="1900" u="none" cap="none" strike="noStrike">
                  <a:solidFill>
                    <a:schemeClr val="lt1"/>
                  </a:solidFill>
                  <a:latin typeface="Libre Franklin"/>
                  <a:ea typeface="Libre Franklin"/>
                  <a:cs typeface="Libre Franklin"/>
                  <a:sym typeface="Libre Franklin"/>
                </a:rPr>
                <a:t> that is the ascendance of RWP around the world by identifying varying factors that contribute towards it popularity,</a:t>
              </a:r>
              <a:r>
                <a:rPr lang="en-GB" sz="1900">
                  <a:solidFill>
                    <a:schemeClr val="lt1"/>
                  </a:solidFill>
                  <a:latin typeface="Libre Franklin"/>
                  <a:ea typeface="Libre Franklin"/>
                  <a:cs typeface="Libre Franklin"/>
                  <a:sym typeface="Libre Franklin"/>
                </a:rPr>
                <a:t> especially in the under-researched topics of immigrants voting RWP</a:t>
              </a:r>
              <a:r>
                <a:rPr b="0" i="0" lang="en-GB" sz="1900" u="none" cap="none" strike="noStrike">
                  <a:solidFill>
                    <a:schemeClr val="lt1"/>
                  </a:solidFill>
                  <a:latin typeface="Libre Franklin"/>
                  <a:ea typeface="Libre Franklin"/>
                  <a:cs typeface="Libre Franklin"/>
                  <a:sym typeface="Libre Franklin"/>
                </a:rPr>
                <a:t>.</a:t>
              </a:r>
              <a:endParaRPr b="0" i="0" sz="1900" u="none" cap="none" strike="noStrike">
                <a:solidFill>
                  <a:schemeClr val="lt1"/>
                </a:solidFill>
                <a:latin typeface="Libre Franklin"/>
                <a:ea typeface="Libre Franklin"/>
                <a:cs typeface="Libre Franklin"/>
                <a:sym typeface="Libre Franklin"/>
              </a:endParaRPr>
            </a:p>
          </p:txBody>
        </p:sp>
        <p:sp>
          <p:nvSpPr>
            <p:cNvPr id="118" name="Google Shape;118;p2"/>
            <p:cNvSpPr/>
            <p:nvPr/>
          </p:nvSpPr>
          <p:spPr>
            <a:xfrm rot="10800000">
              <a:off x="0" y="1520390"/>
              <a:ext cx="8555422" cy="1534644"/>
            </a:xfrm>
            <a:prstGeom prst="upArrowCallout">
              <a:avLst>
                <a:gd fmla="val 25000" name="adj1"/>
                <a:gd fmla="val 25000" name="adj2"/>
                <a:gd fmla="val 25000" name="adj3"/>
                <a:gd fmla="val 64977" name="adj4"/>
              </a:avLst>
            </a:prstGeom>
            <a:solidFill>
              <a:srgbClr val="4A2115"/>
            </a:solidFill>
            <a:ln cap="flat" cmpd="sng" w="349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0" y="1520390"/>
              <a:ext cx="8555422" cy="99716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Libre Franklin"/>
                <a:buNone/>
              </a:pPr>
              <a:r>
                <a:rPr b="0" i="0" lang="en-GB" sz="1900" u="none" cap="none" strike="noStrike">
                  <a:solidFill>
                    <a:schemeClr val="lt1"/>
                  </a:solidFill>
                  <a:latin typeface="Libre Franklin"/>
                  <a:ea typeface="Libre Franklin"/>
                  <a:cs typeface="Libre Franklin"/>
                  <a:sym typeface="Libre Franklin"/>
                </a:rPr>
                <a:t>Uses ESS 2016 Survey data to build logistic regression models of the probability to vote RWP to see what factors explain this, and investigate the differences.</a:t>
              </a:r>
              <a:endParaRPr b="0" i="0" sz="1900" u="none" cap="none" strike="noStrike">
                <a:solidFill>
                  <a:schemeClr val="lt1"/>
                </a:solidFill>
                <a:latin typeface="Libre Franklin"/>
                <a:ea typeface="Libre Franklin"/>
                <a:cs typeface="Libre Franklin"/>
                <a:sym typeface="Libre Franklin"/>
              </a:endParaRPr>
            </a:p>
          </p:txBody>
        </p:sp>
        <p:sp>
          <p:nvSpPr>
            <p:cNvPr id="120" name="Google Shape;120;p2"/>
            <p:cNvSpPr/>
            <p:nvPr/>
          </p:nvSpPr>
          <p:spPr>
            <a:xfrm rot="10800000">
              <a:off x="0" y="713"/>
              <a:ext cx="8555422" cy="1534644"/>
            </a:xfrm>
            <a:prstGeom prst="upArrowCallout">
              <a:avLst>
                <a:gd fmla="val 25000" name="adj1"/>
                <a:gd fmla="val 25000" name="adj2"/>
                <a:gd fmla="val 25000" name="adj3"/>
                <a:gd fmla="val 64977" name="adj4"/>
              </a:avLst>
            </a:prstGeom>
            <a:solidFill>
              <a:srgbClr val="4A2115"/>
            </a:solidFill>
            <a:ln cap="flat" cmpd="sng" w="349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0" y="713"/>
              <a:ext cx="8555422" cy="99716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Libre Franklin"/>
                <a:buNone/>
              </a:pPr>
              <a:r>
                <a:rPr b="0" i="0" lang="en-GB" sz="1900" u="none" cap="none" strike="noStrike">
                  <a:solidFill>
                    <a:schemeClr val="lt1"/>
                  </a:solidFill>
                  <a:latin typeface="Libre Franklin"/>
                  <a:ea typeface="Libre Franklin"/>
                  <a:cs typeface="Libre Franklin"/>
                  <a:sym typeface="Libre Franklin"/>
                </a:rPr>
                <a:t>Aim to analyse the factors involved in voting for Right-Wing populist parties for native- and foreign-born populations. </a:t>
              </a:r>
              <a:endParaRPr b="0" i="0" sz="19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25" name="Shape 125"/>
        <p:cNvGrpSpPr/>
        <p:nvPr/>
      </p:nvGrpSpPr>
      <p:grpSpPr>
        <a:xfrm>
          <a:off x="0" y="0"/>
          <a:ext cx="0" cy="0"/>
          <a:chOff x="0" y="0"/>
          <a:chExt cx="0" cy="0"/>
        </a:xfrm>
      </p:grpSpPr>
      <p:sp>
        <p:nvSpPr>
          <p:cNvPr id="126" name="Google Shape;126;p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27" name="Google Shape;127;p3"/>
          <p:cNvSpPr txBox="1"/>
          <p:nvPr>
            <p:ph type="title"/>
          </p:nvPr>
        </p:nvSpPr>
        <p:spPr>
          <a:xfrm>
            <a:off x="3363864" y="685800"/>
            <a:ext cx="7705164"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GB"/>
              <a:t>Motivation &amp; Theory</a:t>
            </a:r>
            <a:endParaRPr/>
          </a:p>
        </p:txBody>
      </p:sp>
      <p:sp>
        <p:nvSpPr>
          <p:cNvPr id="128" name="Google Shape;128;p3"/>
          <p:cNvSpPr/>
          <p:nvPr/>
        </p:nvSpPr>
        <p:spPr>
          <a:xfrm>
            <a:off x="1" y="376"/>
            <a:ext cx="304441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txBox="1"/>
          <p:nvPr>
            <p:ph idx="1" type="body"/>
          </p:nvPr>
        </p:nvSpPr>
        <p:spPr>
          <a:xfrm>
            <a:off x="3363875" y="1651575"/>
            <a:ext cx="8401800" cy="5026800"/>
          </a:xfrm>
          <a:prstGeom prst="rect">
            <a:avLst/>
          </a:prstGeom>
          <a:noFill/>
          <a:ln>
            <a:noFill/>
          </a:ln>
        </p:spPr>
        <p:txBody>
          <a:bodyPr anchorCtr="0" anchor="t" bIns="45700" lIns="91425" spcFirstLastPara="1" rIns="91425" wrap="square" tIns="45700">
            <a:normAutofit/>
          </a:bodyPr>
          <a:lstStyle/>
          <a:p>
            <a:pPr indent="-342900" lvl="0" marL="457200" rtl="0" algn="l">
              <a:lnSpc>
                <a:spcPct val="94000"/>
              </a:lnSpc>
              <a:spcBef>
                <a:spcPts val="0"/>
              </a:spcBef>
              <a:spcAft>
                <a:spcPts val="0"/>
              </a:spcAft>
              <a:buClr>
                <a:srgbClr val="000000"/>
              </a:buClr>
              <a:buSzPts val="1800"/>
              <a:buChar char="-"/>
            </a:pPr>
            <a:r>
              <a:rPr lang="en-GB" sz="1800">
                <a:solidFill>
                  <a:srgbClr val="000000"/>
                </a:solidFill>
              </a:rPr>
              <a:t>Past studies : “Social Psychology of Opinion Formation”  (Prof. Staerklé - UNIL) → </a:t>
            </a:r>
            <a:r>
              <a:rPr lang="en-GB" sz="1800">
                <a:solidFill>
                  <a:srgbClr val="000000"/>
                </a:solidFill>
              </a:rPr>
              <a:t>Personal</a:t>
            </a:r>
            <a:r>
              <a:rPr lang="en-GB" sz="1800">
                <a:solidFill>
                  <a:srgbClr val="000000"/>
                </a:solidFill>
              </a:rPr>
              <a:t> </a:t>
            </a:r>
            <a:r>
              <a:rPr lang="en-GB" sz="1800">
                <a:solidFill>
                  <a:schemeClr val="dk1"/>
                </a:solidFill>
              </a:rPr>
              <a:t>i</a:t>
            </a:r>
            <a:r>
              <a:rPr lang="en-GB" sz="1800">
                <a:solidFill>
                  <a:schemeClr val="dk1"/>
                </a:solidFill>
              </a:rPr>
              <a:t>nterest for Right Wing Populism and factors that promote their current rise. </a:t>
            </a:r>
            <a:endParaRPr sz="1800">
              <a:solidFill>
                <a:srgbClr val="000000"/>
              </a:solidFill>
            </a:endParaRPr>
          </a:p>
          <a:p>
            <a:pPr indent="0" lvl="0" marL="457200" rtl="0" algn="l">
              <a:lnSpc>
                <a:spcPct val="94000"/>
              </a:lnSpc>
              <a:spcBef>
                <a:spcPts val="0"/>
              </a:spcBef>
              <a:spcAft>
                <a:spcPts val="0"/>
              </a:spcAft>
              <a:buNone/>
            </a:pPr>
            <a:r>
              <a:t/>
            </a:r>
            <a:endParaRPr sz="1800">
              <a:solidFill>
                <a:srgbClr val="000000"/>
              </a:solidFill>
            </a:endParaRPr>
          </a:p>
          <a:p>
            <a:pPr indent="-342900" lvl="0" marL="457200" rtl="0" algn="l">
              <a:lnSpc>
                <a:spcPct val="94000"/>
              </a:lnSpc>
              <a:spcBef>
                <a:spcPts val="0"/>
              </a:spcBef>
              <a:spcAft>
                <a:spcPts val="0"/>
              </a:spcAft>
              <a:buClr>
                <a:srgbClr val="000000"/>
              </a:buClr>
              <a:buSzPts val="1800"/>
              <a:buChar char="-"/>
            </a:pPr>
            <a:r>
              <a:rPr lang="en-GB" sz="1800">
                <a:solidFill>
                  <a:srgbClr val="000000"/>
                </a:solidFill>
              </a:rPr>
              <a:t>The existing  literature suggests  that the following factors tend to impact the probability to vote for RWP parties </a:t>
            </a:r>
            <a:r>
              <a:rPr b="1" lang="en-GB" sz="1800">
                <a:solidFill>
                  <a:srgbClr val="000000"/>
                </a:solidFill>
              </a:rPr>
              <a:t>among native population</a:t>
            </a:r>
            <a:r>
              <a:rPr lang="en-GB" sz="1800">
                <a:solidFill>
                  <a:srgbClr val="000000"/>
                </a:solidFill>
              </a:rPr>
              <a:t> :</a:t>
            </a:r>
            <a:endParaRPr sz="1800">
              <a:solidFill>
                <a:srgbClr val="000000"/>
              </a:solidFill>
            </a:endParaRPr>
          </a:p>
          <a:p>
            <a:pPr indent="0" lvl="0" marL="457200" rtl="0" algn="l">
              <a:lnSpc>
                <a:spcPct val="94000"/>
              </a:lnSpc>
              <a:spcBef>
                <a:spcPts val="0"/>
              </a:spcBef>
              <a:spcAft>
                <a:spcPts val="0"/>
              </a:spcAft>
              <a:buNone/>
            </a:pPr>
            <a:r>
              <a:t/>
            </a:r>
            <a:endParaRPr sz="1800">
              <a:solidFill>
                <a:srgbClr val="000000"/>
              </a:solidFill>
            </a:endParaRPr>
          </a:p>
          <a:p>
            <a:pPr indent="-342900" lvl="1" marL="914400" rtl="0" algn="l">
              <a:lnSpc>
                <a:spcPct val="94000"/>
              </a:lnSpc>
              <a:spcBef>
                <a:spcPts val="0"/>
              </a:spcBef>
              <a:spcAft>
                <a:spcPts val="0"/>
              </a:spcAft>
              <a:buClr>
                <a:srgbClr val="000000"/>
              </a:buClr>
              <a:buSzPts val="1800"/>
              <a:buChar char="-"/>
            </a:pPr>
            <a:r>
              <a:rPr lang="en-GB" sz="1800">
                <a:solidFill>
                  <a:srgbClr val="000000"/>
                </a:solidFill>
              </a:rPr>
              <a:t>Men, low income,  low level of education, low GDP, live in rural regions, feel materially and/or </a:t>
            </a:r>
            <a:r>
              <a:rPr lang="en-GB" sz="1800">
                <a:solidFill>
                  <a:srgbClr val="000000"/>
                </a:solidFill>
              </a:rPr>
              <a:t>symbolically threatened</a:t>
            </a:r>
            <a:endParaRPr sz="1800">
              <a:solidFill>
                <a:srgbClr val="000000"/>
              </a:solidFill>
            </a:endParaRPr>
          </a:p>
          <a:p>
            <a:pPr indent="0" lvl="0" marL="914400" rtl="0" algn="l">
              <a:lnSpc>
                <a:spcPct val="94000"/>
              </a:lnSpc>
              <a:spcBef>
                <a:spcPts val="0"/>
              </a:spcBef>
              <a:spcAft>
                <a:spcPts val="0"/>
              </a:spcAft>
              <a:buNone/>
            </a:pPr>
            <a:r>
              <a:t/>
            </a:r>
            <a:endParaRPr sz="1800">
              <a:solidFill>
                <a:srgbClr val="000000"/>
              </a:solidFill>
            </a:endParaRPr>
          </a:p>
          <a:p>
            <a:pPr indent="-342900" lvl="1" marL="914400" rtl="0" algn="l">
              <a:lnSpc>
                <a:spcPct val="94000"/>
              </a:lnSpc>
              <a:spcBef>
                <a:spcPts val="0"/>
              </a:spcBef>
              <a:spcAft>
                <a:spcPts val="0"/>
              </a:spcAft>
              <a:buClr>
                <a:srgbClr val="000000"/>
              </a:buClr>
              <a:buSzPts val="1800"/>
              <a:buChar char="-"/>
            </a:pPr>
            <a:r>
              <a:rPr lang="en-GB" sz="1800">
                <a:solidFill>
                  <a:srgbClr val="000000"/>
                </a:solidFill>
              </a:rPr>
              <a:t>Findings on the impact of age are contradictory.  </a:t>
            </a:r>
            <a:endParaRPr sz="1800">
              <a:solidFill>
                <a:srgbClr val="000000"/>
              </a:solidFill>
            </a:endParaRPr>
          </a:p>
          <a:p>
            <a:pPr indent="0" lvl="0" marL="914400" rtl="0" algn="l">
              <a:lnSpc>
                <a:spcPct val="94000"/>
              </a:lnSpc>
              <a:spcBef>
                <a:spcPts val="0"/>
              </a:spcBef>
              <a:spcAft>
                <a:spcPts val="0"/>
              </a:spcAft>
              <a:buNone/>
            </a:pPr>
            <a:r>
              <a:t/>
            </a:r>
            <a:endParaRPr sz="1800">
              <a:solidFill>
                <a:srgbClr val="000000"/>
              </a:solidFill>
            </a:endParaRPr>
          </a:p>
          <a:p>
            <a:pPr indent="-342900" lvl="1" marL="914400" rtl="0" algn="l">
              <a:lnSpc>
                <a:spcPct val="94000"/>
              </a:lnSpc>
              <a:spcBef>
                <a:spcPts val="0"/>
              </a:spcBef>
              <a:spcAft>
                <a:spcPts val="0"/>
              </a:spcAft>
              <a:buClr>
                <a:srgbClr val="000000"/>
              </a:buClr>
              <a:buSzPts val="1800"/>
              <a:buChar char="-"/>
            </a:pPr>
            <a:r>
              <a:rPr lang="en-GB" sz="1800">
                <a:solidFill>
                  <a:srgbClr val="000000"/>
                </a:solidFill>
              </a:rPr>
              <a:t>Percentage of immigrants in country either promote (contact theory) or impede (threat theory) votes for RWP.  </a:t>
            </a:r>
            <a:endParaRPr sz="1800">
              <a:solidFill>
                <a:srgbClr val="000000"/>
              </a:solidFill>
            </a:endParaRPr>
          </a:p>
          <a:p>
            <a:pPr indent="0" lvl="0" marL="0" rtl="0" algn="l">
              <a:lnSpc>
                <a:spcPct val="94000"/>
              </a:lnSpc>
              <a:spcBef>
                <a:spcPts val="0"/>
              </a:spcBef>
              <a:spcAft>
                <a:spcPts val="0"/>
              </a:spcAft>
              <a:buNone/>
            </a:pPr>
            <a:r>
              <a:t/>
            </a:r>
            <a:endParaRPr sz="1800">
              <a:solidFill>
                <a:srgbClr val="000000"/>
              </a:solidFill>
            </a:endParaRPr>
          </a:p>
          <a:p>
            <a:pPr indent="0" lvl="0" marL="0" rtl="0" algn="l">
              <a:lnSpc>
                <a:spcPct val="94000"/>
              </a:lnSpc>
              <a:spcBef>
                <a:spcPts val="0"/>
              </a:spcBef>
              <a:spcAft>
                <a:spcPts val="0"/>
              </a:spcAft>
              <a:buNone/>
            </a:pPr>
            <a:r>
              <a:rPr lang="en-GB" sz="1800">
                <a:solidFill>
                  <a:srgbClr val="000000"/>
                </a:solidFill>
              </a:rPr>
              <a:t>⇒ We are interested here to investigate whether those factors also predict votes for RWP among  </a:t>
            </a:r>
            <a:r>
              <a:rPr b="1" lang="en-GB" sz="1800">
                <a:solidFill>
                  <a:schemeClr val="dk1"/>
                </a:solidFill>
              </a:rPr>
              <a:t>among immigrant population</a:t>
            </a:r>
            <a:r>
              <a:rPr lang="en-GB" sz="1800">
                <a:solidFill>
                  <a:schemeClr val="dk1"/>
                </a:solidFill>
              </a:rPr>
              <a:t>.</a:t>
            </a:r>
            <a:r>
              <a:rPr lang="en-GB" sz="1800">
                <a:solidFill>
                  <a:srgbClr val="000000"/>
                </a:solidFill>
              </a:rPr>
              <a:t>To our knowledge, no existing literature </a:t>
            </a:r>
            <a:r>
              <a:rPr lang="en-GB" sz="1800">
                <a:solidFill>
                  <a:srgbClr val="000000"/>
                </a:solidFill>
              </a:rPr>
              <a:t>addressed</a:t>
            </a:r>
            <a:r>
              <a:rPr lang="en-GB" sz="1800">
                <a:solidFill>
                  <a:srgbClr val="000000"/>
                </a:solidFill>
              </a:rPr>
              <a:t> this issue yet. </a:t>
            </a:r>
            <a:endParaRPr sz="1800">
              <a:solidFill>
                <a:srgbClr val="000000"/>
              </a:solidFill>
            </a:endParaRPr>
          </a:p>
          <a:p>
            <a:pPr indent="0" lvl="0" marL="179999" rtl="0" algn="l">
              <a:lnSpc>
                <a:spcPct val="94000"/>
              </a:lnSpc>
              <a:spcBef>
                <a:spcPts val="0"/>
              </a:spcBef>
              <a:spcAft>
                <a:spcPts val="0"/>
              </a:spcAft>
              <a:buClr>
                <a:schemeClr val="dk2"/>
              </a:buClr>
              <a:buSzPts val="2000"/>
              <a:buNone/>
            </a:pPr>
            <a:r>
              <a:t/>
            </a:r>
            <a:endParaRPr sz="1800">
              <a:solidFill>
                <a:srgbClr val="000000"/>
              </a:solidFill>
            </a:endParaRPr>
          </a:p>
          <a:p>
            <a:pPr indent="0" lvl="0" marL="179999" rtl="0" algn="l">
              <a:lnSpc>
                <a:spcPct val="94000"/>
              </a:lnSpc>
              <a:spcBef>
                <a:spcPts val="0"/>
              </a:spcBef>
              <a:spcAft>
                <a:spcPts val="0"/>
              </a:spcAft>
              <a:buClr>
                <a:schemeClr val="dk2"/>
              </a:buClr>
              <a:buSzPts val="2000"/>
              <a:buNone/>
            </a:pPr>
            <a:r>
              <a:t/>
            </a:r>
            <a:endParaRPr sz="1800">
              <a:solidFill>
                <a:srgbClr val="000000"/>
              </a:solidFill>
            </a:endParaRPr>
          </a:p>
          <a:p>
            <a:pPr indent="0" lvl="0" marL="179999" rtl="0" algn="l">
              <a:lnSpc>
                <a:spcPct val="94000"/>
              </a:lnSpc>
              <a:spcBef>
                <a:spcPts val="0"/>
              </a:spcBef>
              <a:spcAft>
                <a:spcPts val="0"/>
              </a:spcAft>
              <a:buClr>
                <a:schemeClr val="dk2"/>
              </a:buClr>
              <a:buSzPts val="2000"/>
              <a:buNone/>
            </a:pPr>
            <a:r>
              <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34" name="Shape 134"/>
        <p:cNvGrpSpPr/>
        <p:nvPr/>
      </p:nvGrpSpPr>
      <p:grpSpPr>
        <a:xfrm>
          <a:off x="0" y="0"/>
          <a:ext cx="0" cy="0"/>
          <a:chOff x="0" y="0"/>
          <a:chExt cx="0" cy="0"/>
        </a:xfrm>
      </p:grpSpPr>
      <p:sp>
        <p:nvSpPr>
          <p:cNvPr id="135" name="Google Shape;135;p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36" name="Google Shape;136;p4"/>
          <p:cNvSpPr/>
          <p:nvPr>
            <p:ph type="title"/>
          </p:nvPr>
        </p:nvSpPr>
        <p:spPr>
          <a:xfrm>
            <a:off x="3363864" y="685800"/>
            <a:ext cx="7705164" cy="1485900"/>
          </a:xfrm>
          <a:prstGeom prst="ellipse">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GB"/>
              <a:t>Data</a:t>
            </a:r>
            <a:endParaRPr/>
          </a:p>
        </p:txBody>
      </p:sp>
      <p:sp>
        <p:nvSpPr>
          <p:cNvPr id="137" name="Google Shape;137;p4"/>
          <p:cNvSpPr/>
          <p:nvPr/>
        </p:nvSpPr>
        <p:spPr>
          <a:xfrm>
            <a:off x="1" y="376"/>
            <a:ext cx="304441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txBox="1"/>
          <p:nvPr>
            <p:ph idx="1" type="body"/>
          </p:nvPr>
        </p:nvSpPr>
        <p:spPr>
          <a:xfrm>
            <a:off x="3363864" y="2286000"/>
            <a:ext cx="7705164"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1700"/>
              <a:buChar char="■"/>
            </a:pPr>
            <a:r>
              <a:rPr lang="en-GB" sz="1700"/>
              <a:t>European Social Survey data from 2016. </a:t>
            </a:r>
            <a:endParaRPr/>
          </a:p>
          <a:p>
            <a:pPr indent="-384048" lvl="0" marL="384048" rtl="0" algn="l">
              <a:lnSpc>
                <a:spcPct val="94000"/>
              </a:lnSpc>
              <a:spcBef>
                <a:spcPts val="1200"/>
              </a:spcBef>
              <a:spcAft>
                <a:spcPts val="0"/>
              </a:spcAft>
              <a:buClr>
                <a:schemeClr val="dk2"/>
              </a:buClr>
              <a:buSzPts val="1700"/>
              <a:buChar char="■"/>
            </a:pPr>
            <a:r>
              <a:rPr lang="en-GB" sz="1700"/>
              <a:t>44,387 cases over 534 variables</a:t>
            </a:r>
            <a:endParaRPr/>
          </a:p>
          <a:p>
            <a:pPr indent="-384048" lvl="0" marL="384048" rtl="0" algn="l">
              <a:lnSpc>
                <a:spcPct val="94000"/>
              </a:lnSpc>
              <a:spcBef>
                <a:spcPts val="1200"/>
              </a:spcBef>
              <a:spcAft>
                <a:spcPts val="0"/>
              </a:spcAft>
              <a:buClr>
                <a:schemeClr val="dk2"/>
              </a:buClr>
              <a:buSzPts val="1700"/>
              <a:buChar char="■"/>
            </a:pPr>
            <a:r>
              <a:rPr lang="en-GB" sz="1700"/>
              <a:t>Variables, such as: “Born in country”,  “Party voted for in last national election”, “Household income decile”, “Whether one thinks immigrants worsen the economy”</a:t>
            </a:r>
            <a:endParaRPr/>
          </a:p>
          <a:p>
            <a:pPr indent="-384048" lvl="0" marL="384048" rtl="0" algn="l">
              <a:lnSpc>
                <a:spcPct val="94000"/>
              </a:lnSpc>
              <a:spcBef>
                <a:spcPts val="1200"/>
              </a:spcBef>
              <a:spcAft>
                <a:spcPts val="0"/>
              </a:spcAft>
              <a:buClr>
                <a:schemeClr val="dk2"/>
              </a:buClr>
              <a:buSzPts val="1700"/>
              <a:buChar char="■"/>
            </a:pPr>
            <a:r>
              <a:rPr lang="en-GB" sz="1700"/>
              <a:t>We thus filtered down the data frame to countries who have a RWP party (this ruled out Spain and Ireland in 2016)</a:t>
            </a:r>
            <a:endParaRPr/>
          </a:p>
          <a:p>
            <a:pPr indent="-384048" lvl="0" marL="384048" rtl="0" algn="l">
              <a:lnSpc>
                <a:spcPct val="94000"/>
              </a:lnSpc>
              <a:spcBef>
                <a:spcPts val="1200"/>
              </a:spcBef>
              <a:spcAft>
                <a:spcPts val="0"/>
              </a:spcAft>
              <a:buClr>
                <a:schemeClr val="dk2"/>
              </a:buClr>
              <a:buSzPts val="1700"/>
              <a:buChar char="■"/>
            </a:pPr>
            <a:r>
              <a:rPr lang="en-GB" sz="1700"/>
              <a:t>Created new variable on whether the individual voted for the countries RWP party, based on their vote in the last national election.</a:t>
            </a:r>
            <a:endParaRPr/>
          </a:p>
          <a:p>
            <a:pPr indent="-384048" lvl="0" marL="384048" rtl="0" algn="l">
              <a:lnSpc>
                <a:spcPct val="94000"/>
              </a:lnSpc>
              <a:spcBef>
                <a:spcPts val="1200"/>
              </a:spcBef>
              <a:spcAft>
                <a:spcPts val="0"/>
              </a:spcAft>
              <a:buClr>
                <a:schemeClr val="dk2"/>
              </a:buClr>
              <a:buSzPts val="1700"/>
              <a:buChar char="■"/>
            </a:pPr>
            <a:r>
              <a:rPr lang="en-GB" sz="1700"/>
              <a:t>Also, merged data from the World Bank on national-level variables such as GDP per capita and Urban/Rural populations. </a:t>
            </a:r>
            <a:endParaRPr/>
          </a:p>
          <a:p>
            <a:pPr indent="-276098" lvl="0" marL="384048" rtl="0" algn="l">
              <a:lnSpc>
                <a:spcPct val="94000"/>
              </a:lnSpc>
              <a:spcBef>
                <a:spcPts val="1200"/>
              </a:spcBef>
              <a:spcAft>
                <a:spcPts val="0"/>
              </a:spcAft>
              <a:buClr>
                <a:schemeClr val="dk2"/>
              </a:buClr>
              <a:buSzPts val="1700"/>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accent1"/>
              </a:buClr>
              <a:buSzPts val="4400"/>
              <a:buFont typeface="Libre Franklin"/>
              <a:buNone/>
            </a:pPr>
            <a:r>
              <a:rPr lang="en-GB">
                <a:solidFill>
                  <a:schemeClr val="accent1"/>
                </a:solidFill>
              </a:rPr>
              <a:t>Exploratory Analysis</a:t>
            </a:r>
            <a:endParaRPr/>
          </a:p>
        </p:txBody>
      </p:sp>
      <p:pic>
        <p:nvPicPr>
          <p:cNvPr id="145" name="Google Shape;145;p6"/>
          <p:cNvPicPr preferRelativeResize="0"/>
          <p:nvPr>
            <p:ph idx="1" type="body"/>
          </p:nvPr>
        </p:nvPicPr>
        <p:blipFill rotWithShape="1">
          <a:blip r:embed="rId3">
            <a:alphaModFix/>
          </a:blip>
          <a:srcRect b="0" l="0" r="0" t="0"/>
          <a:stretch/>
        </p:blipFill>
        <p:spPr>
          <a:xfrm>
            <a:off x="3245449" y="2171697"/>
            <a:ext cx="6931500" cy="4277700"/>
          </a:xfrm>
          <a:prstGeom prst="rect">
            <a:avLst/>
          </a:prstGeom>
          <a:noFill/>
          <a:ln>
            <a:noFill/>
          </a:ln>
        </p:spPr>
      </p:pic>
      <p:sp>
        <p:nvSpPr>
          <p:cNvPr id="146" name="Google Shape;146;p6"/>
          <p:cNvSpPr txBox="1"/>
          <p:nvPr/>
        </p:nvSpPr>
        <p:spPr>
          <a:xfrm>
            <a:off x="1371600" y="1244084"/>
            <a:ext cx="43298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Proportion of immigrants and natives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accent1"/>
              </a:buClr>
              <a:buSzPts val="4400"/>
              <a:buFont typeface="Libre Franklin"/>
              <a:buNone/>
            </a:pPr>
            <a:r>
              <a:rPr lang="en-GB">
                <a:solidFill>
                  <a:schemeClr val="accent1"/>
                </a:solidFill>
              </a:rPr>
              <a:t>Exploratory</a:t>
            </a:r>
            <a:r>
              <a:rPr lang="en-GB"/>
              <a:t> </a:t>
            </a:r>
            <a:r>
              <a:rPr lang="en-GB">
                <a:solidFill>
                  <a:schemeClr val="accent1"/>
                </a:solidFill>
              </a:rPr>
              <a:t>Analysis</a:t>
            </a:r>
            <a:endParaRPr/>
          </a:p>
        </p:txBody>
      </p:sp>
      <p:sp>
        <p:nvSpPr>
          <p:cNvPr id="152" name="Google Shape;152;p8"/>
          <p:cNvSpPr txBox="1"/>
          <p:nvPr/>
        </p:nvSpPr>
        <p:spPr>
          <a:xfrm>
            <a:off x="1371600" y="1244075"/>
            <a:ext cx="4589700" cy="36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RWP voters relativity per country</a:t>
            </a:r>
            <a:endParaRPr/>
          </a:p>
        </p:txBody>
      </p:sp>
      <p:pic>
        <p:nvPicPr>
          <p:cNvPr id="153" name="Google Shape;153;p8"/>
          <p:cNvPicPr preferRelativeResize="0"/>
          <p:nvPr/>
        </p:nvPicPr>
        <p:blipFill rotWithShape="1">
          <a:blip r:embed="rId3">
            <a:alphaModFix/>
          </a:blip>
          <a:srcRect b="0" l="0" r="0" t="0"/>
          <a:stretch/>
        </p:blipFill>
        <p:spPr>
          <a:xfrm>
            <a:off x="2922587" y="1830106"/>
            <a:ext cx="7035800" cy="43420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accent1"/>
              </a:buClr>
              <a:buSzPts val="4400"/>
              <a:buFont typeface="Libre Franklin"/>
              <a:buNone/>
            </a:pPr>
            <a:r>
              <a:rPr lang="en-GB">
                <a:solidFill>
                  <a:schemeClr val="accent1"/>
                </a:solidFill>
              </a:rPr>
              <a:t>Exploratory Analysis</a:t>
            </a:r>
            <a:endParaRPr/>
          </a:p>
        </p:txBody>
      </p:sp>
      <p:sp>
        <p:nvSpPr>
          <p:cNvPr id="159" name="Google Shape;159;p9"/>
          <p:cNvSpPr txBox="1"/>
          <p:nvPr/>
        </p:nvSpPr>
        <p:spPr>
          <a:xfrm>
            <a:off x="1371600" y="1244075"/>
            <a:ext cx="4416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RWP voters in both subpopulations</a:t>
            </a:r>
            <a:endParaRPr/>
          </a:p>
        </p:txBody>
      </p:sp>
      <p:pic>
        <p:nvPicPr>
          <p:cNvPr id="160" name="Google Shape;160;p9"/>
          <p:cNvPicPr preferRelativeResize="0"/>
          <p:nvPr/>
        </p:nvPicPr>
        <p:blipFill rotWithShape="1">
          <a:blip r:embed="rId3">
            <a:alphaModFix/>
          </a:blip>
          <a:srcRect b="0" l="0" r="0" t="0"/>
          <a:stretch/>
        </p:blipFill>
        <p:spPr>
          <a:xfrm>
            <a:off x="764976" y="2243137"/>
            <a:ext cx="5461910" cy="3370779"/>
          </a:xfrm>
          <a:prstGeom prst="rect">
            <a:avLst/>
          </a:prstGeom>
          <a:noFill/>
          <a:ln>
            <a:noFill/>
          </a:ln>
        </p:spPr>
      </p:pic>
      <p:pic>
        <p:nvPicPr>
          <p:cNvPr id="161" name="Google Shape;161;p9"/>
          <p:cNvPicPr preferRelativeResize="0"/>
          <p:nvPr/>
        </p:nvPicPr>
        <p:blipFill rotWithShape="1">
          <a:blip r:embed="rId4">
            <a:alphaModFix/>
          </a:blip>
          <a:srcRect b="0" l="0" r="0" t="0"/>
          <a:stretch/>
        </p:blipFill>
        <p:spPr>
          <a:xfrm>
            <a:off x="6515777" y="2243137"/>
            <a:ext cx="5461910" cy="33707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DEB"/>
        </a:solidFill>
      </p:bgPr>
    </p:bg>
    <p:spTree>
      <p:nvGrpSpPr>
        <p:cNvPr id="165" name="Shape 165"/>
        <p:cNvGrpSpPr/>
        <p:nvPr/>
      </p:nvGrpSpPr>
      <p:grpSpPr>
        <a:xfrm>
          <a:off x="0" y="0"/>
          <a:ext cx="0" cy="0"/>
          <a:chOff x="0" y="0"/>
          <a:chExt cx="0" cy="0"/>
        </a:xfrm>
      </p:grpSpPr>
      <p:sp>
        <p:nvSpPr>
          <p:cNvPr id="166" name="Google Shape;166;p1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ctr">
              <a:lnSpc>
                <a:spcPct val="89000"/>
              </a:lnSpc>
              <a:spcBef>
                <a:spcPts val="0"/>
              </a:spcBef>
              <a:spcAft>
                <a:spcPts val="0"/>
              </a:spcAft>
              <a:buClr>
                <a:schemeClr val="dk2"/>
              </a:buClr>
              <a:buSzPts val="7200"/>
              <a:buFont typeface="Libre Franklin"/>
              <a:buNone/>
            </a:pPr>
            <a:r>
              <a:rPr lang="en-GB">
                <a:solidFill>
                  <a:schemeClr val="dk2"/>
                </a:solidFill>
              </a:rPr>
              <a:t>Models and Findings</a:t>
            </a:r>
            <a:endParaRPr/>
          </a:p>
        </p:txBody>
      </p:sp>
      <p:sp>
        <p:nvSpPr>
          <p:cNvPr id="167" name="Google Shape;167;p1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dk2"/>
              </a:buClr>
              <a:buSzPts val="2400"/>
              <a:buNone/>
            </a:pPr>
            <a:r>
              <a:rPr lang="en-GB"/>
              <a:t>Logistic regressions for both sub-populations </a:t>
            </a:r>
            <a:endParaRPr/>
          </a:p>
          <a:p>
            <a:pPr indent="0" lvl="0" marL="0" rtl="0" algn="r">
              <a:lnSpc>
                <a:spcPct val="112000"/>
              </a:lnSpc>
              <a:spcBef>
                <a:spcPts val="0"/>
              </a:spcBef>
              <a:spcAft>
                <a:spcPts val="0"/>
              </a:spcAft>
              <a:buClr>
                <a:schemeClr val="dk2"/>
              </a:buClr>
              <a:buSzPts val="2400"/>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71" name="Shape 171"/>
        <p:cNvGrpSpPr/>
        <p:nvPr/>
      </p:nvGrpSpPr>
      <p:grpSpPr>
        <a:xfrm>
          <a:off x="0" y="0"/>
          <a:ext cx="0" cy="0"/>
          <a:chOff x="0" y="0"/>
          <a:chExt cx="0" cy="0"/>
        </a:xfrm>
      </p:grpSpPr>
      <p:sp>
        <p:nvSpPr>
          <p:cNvPr id="172" name="Google Shape;172;p11"/>
          <p:cNvSpPr txBox="1"/>
          <p:nvPr>
            <p:ph type="title"/>
          </p:nvPr>
        </p:nvSpPr>
        <p:spPr>
          <a:xfrm>
            <a:off x="640074" y="639700"/>
            <a:ext cx="3638400" cy="557790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en-GB" sz="4400"/>
              <a:t>Independent Variables used in modelling</a:t>
            </a:r>
            <a:endParaRPr/>
          </a:p>
        </p:txBody>
      </p:sp>
      <p:grpSp>
        <p:nvGrpSpPr>
          <p:cNvPr id="173" name="Google Shape;173;p11"/>
          <p:cNvGrpSpPr/>
          <p:nvPr/>
        </p:nvGrpSpPr>
        <p:grpSpPr>
          <a:xfrm>
            <a:off x="6036925" y="924927"/>
            <a:ext cx="5935578" cy="5008144"/>
            <a:chOff x="0" y="284848"/>
            <a:chExt cx="5935578" cy="5008144"/>
          </a:xfrm>
        </p:grpSpPr>
        <p:sp>
          <p:nvSpPr>
            <p:cNvPr id="174" name="Google Shape;174;p11"/>
            <p:cNvSpPr/>
            <p:nvPr/>
          </p:nvSpPr>
          <p:spPr>
            <a:xfrm>
              <a:off x="0" y="284848"/>
              <a:ext cx="1854868" cy="1112921"/>
            </a:xfrm>
            <a:prstGeom prst="rect">
              <a:avLst/>
            </a:prstGeom>
            <a:solidFill>
              <a:srgbClr val="A25E76"/>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txBox="1"/>
            <p:nvPr/>
          </p:nvSpPr>
          <p:spPr>
            <a:xfrm>
              <a:off x="0" y="284848"/>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Age</a:t>
              </a:r>
              <a:endParaRPr sz="1800">
                <a:solidFill>
                  <a:schemeClr val="lt1"/>
                </a:solidFill>
                <a:latin typeface="Libre Franklin"/>
                <a:ea typeface="Libre Franklin"/>
                <a:cs typeface="Libre Franklin"/>
                <a:sym typeface="Libre Franklin"/>
              </a:endParaRPr>
            </a:p>
          </p:txBody>
        </p:sp>
        <p:sp>
          <p:nvSpPr>
            <p:cNvPr id="176" name="Google Shape;176;p11"/>
            <p:cNvSpPr/>
            <p:nvPr/>
          </p:nvSpPr>
          <p:spPr>
            <a:xfrm>
              <a:off x="2040355" y="284848"/>
              <a:ext cx="1854868" cy="1112921"/>
            </a:xfrm>
            <a:prstGeom prst="rect">
              <a:avLst/>
            </a:prstGeom>
            <a:solidFill>
              <a:srgbClr val="A25D92"/>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txBox="1"/>
            <p:nvPr/>
          </p:nvSpPr>
          <p:spPr>
            <a:xfrm>
              <a:off x="2040355" y="284848"/>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Gender</a:t>
              </a:r>
              <a:endParaRPr sz="1800">
                <a:solidFill>
                  <a:schemeClr val="lt1"/>
                </a:solidFill>
                <a:latin typeface="Libre Franklin"/>
                <a:ea typeface="Libre Franklin"/>
                <a:cs typeface="Libre Franklin"/>
                <a:sym typeface="Libre Franklin"/>
              </a:endParaRPr>
            </a:p>
          </p:txBody>
        </p:sp>
        <p:sp>
          <p:nvSpPr>
            <p:cNvPr id="178" name="Google Shape;178;p11"/>
            <p:cNvSpPr/>
            <p:nvPr/>
          </p:nvSpPr>
          <p:spPr>
            <a:xfrm>
              <a:off x="4080710" y="284848"/>
              <a:ext cx="1854868" cy="1112921"/>
            </a:xfrm>
            <a:prstGeom prst="rect">
              <a:avLst/>
            </a:prstGeom>
            <a:solidFill>
              <a:srgbClr val="915AA3"/>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txBox="1"/>
            <p:nvPr/>
          </p:nvSpPr>
          <p:spPr>
            <a:xfrm>
              <a:off x="4080710" y="284848"/>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Education</a:t>
              </a:r>
              <a:endParaRPr sz="1800">
                <a:solidFill>
                  <a:schemeClr val="lt1"/>
                </a:solidFill>
                <a:latin typeface="Libre Franklin"/>
                <a:ea typeface="Libre Franklin"/>
                <a:cs typeface="Libre Franklin"/>
                <a:sym typeface="Libre Franklin"/>
              </a:endParaRPr>
            </a:p>
          </p:txBody>
        </p:sp>
        <p:sp>
          <p:nvSpPr>
            <p:cNvPr id="180" name="Google Shape;180;p11"/>
            <p:cNvSpPr/>
            <p:nvPr/>
          </p:nvSpPr>
          <p:spPr>
            <a:xfrm>
              <a:off x="0" y="1583256"/>
              <a:ext cx="1854868" cy="1112921"/>
            </a:xfrm>
            <a:prstGeom prst="rect">
              <a:avLst/>
            </a:prstGeom>
            <a:solidFill>
              <a:srgbClr val="7159A4"/>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txBox="1"/>
            <p:nvPr/>
          </p:nvSpPr>
          <p:spPr>
            <a:xfrm>
              <a:off x="0" y="1583256"/>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Household income decile (Proxy for income level)</a:t>
              </a:r>
              <a:endParaRPr sz="1800">
                <a:solidFill>
                  <a:schemeClr val="lt1"/>
                </a:solidFill>
                <a:latin typeface="Libre Franklin"/>
                <a:ea typeface="Libre Franklin"/>
                <a:cs typeface="Libre Franklin"/>
                <a:sym typeface="Libre Franklin"/>
              </a:endParaRPr>
            </a:p>
          </p:txBody>
        </p:sp>
        <p:sp>
          <p:nvSpPr>
            <p:cNvPr id="182" name="Google Shape;182;p11"/>
            <p:cNvSpPr/>
            <p:nvPr/>
          </p:nvSpPr>
          <p:spPr>
            <a:xfrm>
              <a:off x="2040355" y="1583256"/>
              <a:ext cx="1854868" cy="1112921"/>
            </a:xfrm>
            <a:prstGeom prst="rect">
              <a:avLst/>
            </a:prstGeom>
            <a:solidFill>
              <a:srgbClr val="5662A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txBox="1"/>
            <p:nvPr/>
          </p:nvSpPr>
          <p:spPr>
            <a:xfrm>
              <a:off x="2040355" y="1583256"/>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Material threat </a:t>
              </a:r>
              <a:endParaRPr sz="1800">
                <a:solidFill>
                  <a:schemeClr val="lt1"/>
                </a:solidFill>
                <a:latin typeface="Libre Franklin"/>
                <a:ea typeface="Libre Franklin"/>
                <a:cs typeface="Libre Franklin"/>
                <a:sym typeface="Libre Franklin"/>
              </a:endParaRPr>
            </a:p>
          </p:txBody>
        </p:sp>
        <p:sp>
          <p:nvSpPr>
            <p:cNvPr id="184" name="Google Shape;184;p11"/>
            <p:cNvSpPr/>
            <p:nvPr/>
          </p:nvSpPr>
          <p:spPr>
            <a:xfrm>
              <a:off x="4080710" y="1583256"/>
              <a:ext cx="1854868" cy="1112921"/>
            </a:xfrm>
            <a:prstGeom prst="rect">
              <a:avLst/>
            </a:prstGeom>
            <a:solidFill>
              <a:srgbClr val="5584A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txBox="1"/>
            <p:nvPr/>
          </p:nvSpPr>
          <p:spPr>
            <a:xfrm>
              <a:off x="4080710" y="1583256"/>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Symbolic threat</a:t>
              </a:r>
              <a:endParaRPr sz="1800">
                <a:solidFill>
                  <a:schemeClr val="lt1"/>
                </a:solidFill>
                <a:latin typeface="Libre Franklin"/>
                <a:ea typeface="Libre Franklin"/>
                <a:cs typeface="Libre Franklin"/>
                <a:sym typeface="Libre Franklin"/>
              </a:endParaRPr>
            </a:p>
          </p:txBody>
        </p:sp>
        <p:sp>
          <p:nvSpPr>
            <p:cNvPr id="186" name="Google Shape;186;p11"/>
            <p:cNvSpPr/>
            <p:nvPr/>
          </p:nvSpPr>
          <p:spPr>
            <a:xfrm>
              <a:off x="0" y="2881663"/>
              <a:ext cx="1854868" cy="1112921"/>
            </a:xfrm>
            <a:prstGeom prst="rect">
              <a:avLst/>
            </a:prstGeom>
            <a:solidFill>
              <a:srgbClr val="52A6A1"/>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txBox="1"/>
            <p:nvPr/>
          </p:nvSpPr>
          <p:spPr>
            <a:xfrm>
              <a:off x="0" y="2881663"/>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GDP in 2016</a:t>
              </a:r>
              <a:endParaRPr sz="1800">
                <a:solidFill>
                  <a:schemeClr val="lt1"/>
                </a:solidFill>
                <a:latin typeface="Libre Franklin"/>
                <a:ea typeface="Libre Franklin"/>
                <a:cs typeface="Libre Franklin"/>
                <a:sym typeface="Libre Franklin"/>
              </a:endParaRPr>
            </a:p>
          </p:txBody>
        </p:sp>
        <p:sp>
          <p:nvSpPr>
            <p:cNvPr id="188" name="Google Shape;188;p11"/>
            <p:cNvSpPr/>
            <p:nvPr/>
          </p:nvSpPr>
          <p:spPr>
            <a:xfrm>
              <a:off x="2040355" y="2881663"/>
              <a:ext cx="1854868" cy="1112921"/>
            </a:xfrm>
            <a:prstGeom prst="rect">
              <a:avLst/>
            </a:prstGeom>
            <a:solidFill>
              <a:srgbClr val="51A67A"/>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txBox="1"/>
            <p:nvPr/>
          </p:nvSpPr>
          <p:spPr>
            <a:xfrm>
              <a:off x="2040355" y="2881663"/>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Average GDP growth over last 5 years</a:t>
              </a:r>
              <a:endParaRPr sz="1800">
                <a:solidFill>
                  <a:schemeClr val="lt1"/>
                </a:solidFill>
                <a:latin typeface="Libre Franklin"/>
                <a:ea typeface="Libre Franklin"/>
                <a:cs typeface="Libre Franklin"/>
                <a:sym typeface="Libre Franklin"/>
              </a:endParaRPr>
            </a:p>
          </p:txBody>
        </p:sp>
        <p:sp>
          <p:nvSpPr>
            <p:cNvPr id="190" name="Google Shape;190;p11"/>
            <p:cNvSpPr/>
            <p:nvPr/>
          </p:nvSpPr>
          <p:spPr>
            <a:xfrm>
              <a:off x="4080710" y="2881663"/>
              <a:ext cx="1854868" cy="1112921"/>
            </a:xfrm>
            <a:prstGeom prst="rect">
              <a:avLst/>
            </a:prstGeom>
            <a:solidFill>
              <a:srgbClr val="4EA752"/>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txBox="1"/>
            <p:nvPr/>
          </p:nvSpPr>
          <p:spPr>
            <a:xfrm>
              <a:off x="4080710" y="2881663"/>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Urban/Rural population ratio</a:t>
              </a:r>
              <a:endParaRPr sz="1800">
                <a:solidFill>
                  <a:schemeClr val="lt1"/>
                </a:solidFill>
                <a:latin typeface="Libre Franklin"/>
                <a:ea typeface="Libre Franklin"/>
                <a:cs typeface="Libre Franklin"/>
                <a:sym typeface="Libre Franklin"/>
              </a:endParaRPr>
            </a:p>
          </p:txBody>
        </p:sp>
        <p:sp>
          <p:nvSpPr>
            <p:cNvPr id="192" name="Google Shape;192;p11"/>
            <p:cNvSpPr/>
            <p:nvPr/>
          </p:nvSpPr>
          <p:spPr>
            <a:xfrm>
              <a:off x="2040355" y="4180071"/>
              <a:ext cx="1854868" cy="1112921"/>
            </a:xfrm>
            <a:prstGeom prst="rect">
              <a:avLst/>
            </a:prstGeom>
            <a:solidFill>
              <a:srgbClr val="73A74D"/>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nvSpPr>
          <p:spPr>
            <a:xfrm>
              <a:off x="2040355" y="4180071"/>
              <a:ext cx="1854868" cy="111292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Libre Franklin"/>
                <a:buNone/>
              </a:pPr>
              <a:r>
                <a:rPr lang="en-GB" sz="1800">
                  <a:solidFill>
                    <a:schemeClr val="lt1"/>
                  </a:solidFill>
                  <a:latin typeface="Libre Franklin"/>
                  <a:ea typeface="Libre Franklin"/>
                  <a:cs typeface="Libre Franklin"/>
                  <a:sym typeface="Libre Franklin"/>
                </a:rPr>
                <a:t>Percentage of immigrants in population</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2019-08-19T15:14:59Z</dcterms:created>
  <dc:creator>Shane Johnson</dc:creator>
</cp:coreProperties>
</file>