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  <p:sldId id="273" r:id="rId6"/>
    <p:sldId id="261" r:id="rId7"/>
    <p:sldId id="267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3" autoAdjust="0"/>
    <p:restoredTop sz="94660"/>
  </p:normalViewPr>
  <p:slideViewPr>
    <p:cSldViewPr snapToGrid="0">
      <p:cViewPr varScale="1">
        <p:scale>
          <a:sx n="45" d="100"/>
          <a:sy n="45" d="100"/>
        </p:scale>
        <p:origin x="34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4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395AAB-A487-4E63-8CF8-EFECD1FF15D7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310366-65DC-44CF-9FBC-A040C6FF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CA9-A7B5-4B77-8EB9-E402A21B5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Identification and the </a:t>
            </a:r>
            <a:r>
              <a:rPr lang="en-US" dirty="0" err="1"/>
              <a:t>textcat</a:t>
            </a:r>
            <a:r>
              <a:rPr lang="en-US" dirty="0"/>
              <a:t>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3562A-33BE-4A5A-99DE-1C6BA445F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94631"/>
            <a:ext cx="8825658" cy="861420"/>
          </a:xfrm>
        </p:spPr>
        <p:txBody>
          <a:bodyPr/>
          <a:lstStyle/>
          <a:p>
            <a:r>
              <a:rPr lang="en-US" dirty="0"/>
              <a:t>INFO 523</a:t>
            </a:r>
          </a:p>
          <a:p>
            <a:r>
              <a:rPr lang="en-US" dirty="0"/>
              <a:t>Shane Freeborn, Robert Gray</a:t>
            </a:r>
          </a:p>
        </p:txBody>
      </p:sp>
    </p:spTree>
    <p:extLst>
      <p:ext uri="{BB962C8B-B14F-4D97-AF65-F5344CB8AC3E}">
        <p14:creationId xmlns:p14="http://schemas.microsoft.com/office/powerpoint/2010/main" val="27183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8226-406A-4F7E-8A6F-2066E7D5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Vietnamese and Quechua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E8FE4-0C8B-4A1E-A275-6E2F6EBE1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3" y="3894372"/>
            <a:ext cx="10118940" cy="753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7BB83-EE6B-4ACD-A8D5-4A4FA8E7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3" y="4818771"/>
            <a:ext cx="10118940" cy="747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B2523-78E4-4131-95CA-8192B3AD1733}"/>
              </a:ext>
            </a:extLst>
          </p:cNvPr>
          <p:cNvSpPr txBox="1"/>
          <p:nvPr/>
        </p:nvSpPr>
        <p:spPr>
          <a:xfrm>
            <a:off x="648070" y="2625814"/>
            <a:ext cx="8666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 was possible only by manipulating the function parameter “p”:</a:t>
            </a:r>
          </a:p>
          <a:p>
            <a:endParaRPr lang="en-US" dirty="0"/>
          </a:p>
          <a:p>
            <a:r>
              <a:rPr lang="en-US" dirty="0"/>
              <a:t>	p=</a:t>
            </a:r>
            <a:r>
              <a:rPr lang="en-US" dirty="0" err="1"/>
              <a:t>textcat</a:t>
            </a:r>
            <a:r>
              <a:rPr lang="en-US" dirty="0"/>
              <a:t>::</a:t>
            </a:r>
            <a:r>
              <a:rPr lang="en-US" dirty="0" err="1"/>
              <a:t>TC_byte_profiles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05A25-CB5C-45F3-A22B-C1B65072564C}"/>
              </a:ext>
            </a:extLst>
          </p:cNvPr>
          <p:cNvSpPr txBox="1"/>
          <p:nvPr/>
        </p:nvSpPr>
        <p:spPr>
          <a:xfrm>
            <a:off x="578653" y="5884332"/>
            <a:ext cx="83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Vietnamese was identified as Scots, and Quechua as Tagalog</a:t>
            </a:r>
          </a:p>
        </p:txBody>
      </p:sp>
    </p:spTree>
    <p:extLst>
      <p:ext uri="{BB962C8B-B14F-4D97-AF65-F5344CB8AC3E}">
        <p14:creationId xmlns:p14="http://schemas.microsoft.com/office/powerpoint/2010/main" val="203052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857C-F260-4A3B-BEE2-BB9750B3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textcat</a:t>
            </a:r>
            <a:r>
              <a:rPr lang="en-US" dirty="0"/>
              <a:t>: Cyrillic alphabet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2910-B2F9-4BDF-BC22-81B7DEE3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63411"/>
            <a:ext cx="9799857" cy="3416300"/>
          </a:xfrm>
        </p:spPr>
        <p:txBody>
          <a:bodyPr/>
          <a:lstStyle/>
          <a:p>
            <a:r>
              <a:rPr lang="en-US" dirty="0"/>
              <a:t>4 out of 5 languages using the Cyrillic alphabet were correctly identified.</a:t>
            </a:r>
          </a:p>
          <a:p>
            <a:endParaRPr lang="en-US" dirty="0"/>
          </a:p>
          <a:p>
            <a:r>
              <a:rPr lang="en-US" dirty="0"/>
              <a:t>Serbian was identified either as Bulgarian or Russian (surprising)</a:t>
            </a:r>
          </a:p>
          <a:p>
            <a:pPr lvl="1"/>
            <a:r>
              <a:rPr lang="en-US" dirty="0"/>
              <a:t>Modifying the “p” parameter did not help either: it simply identified Serbian as Chinese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75D5B-083B-4152-AE7B-F6B58847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1" y="4644831"/>
            <a:ext cx="9731688" cy="89517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FF76F6-A7EF-4C78-A8B8-387A5CB2D559}"/>
              </a:ext>
            </a:extLst>
          </p:cNvPr>
          <p:cNvCxnSpPr>
            <a:cxnSpLocks/>
          </p:cNvCxnSpPr>
          <p:nvPr/>
        </p:nvCxnSpPr>
        <p:spPr>
          <a:xfrm>
            <a:off x="10890565" y="4753544"/>
            <a:ext cx="532660" cy="535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4E6CCE-F054-4F88-9165-1EDD609F840A}"/>
              </a:ext>
            </a:extLst>
          </p:cNvPr>
          <p:cNvCxnSpPr>
            <a:cxnSpLocks/>
          </p:cNvCxnSpPr>
          <p:nvPr/>
        </p:nvCxnSpPr>
        <p:spPr>
          <a:xfrm flipV="1">
            <a:off x="10890565" y="4753544"/>
            <a:ext cx="488272" cy="535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6D105B-C390-499F-8B85-BE1E051BFF6F}"/>
              </a:ext>
            </a:extLst>
          </p:cNvPr>
          <p:cNvSpPr txBox="1"/>
          <p:nvPr/>
        </p:nvSpPr>
        <p:spPr>
          <a:xfrm>
            <a:off x="1784413" y="5772452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be Serbian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E111648-3164-40BB-A709-05BDF73EDE61}"/>
              </a:ext>
            </a:extLst>
          </p:cNvPr>
          <p:cNvCxnSpPr>
            <a:cxnSpLocks/>
          </p:cNvCxnSpPr>
          <p:nvPr/>
        </p:nvCxnSpPr>
        <p:spPr>
          <a:xfrm rot="10800000">
            <a:off x="1455939" y="5606642"/>
            <a:ext cx="328474" cy="37306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4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3633-9B88-458C-91DC-EB46642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textcat</a:t>
            </a:r>
            <a:r>
              <a:rPr lang="en-US" dirty="0"/>
              <a:t>: Greek and Hebrew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734A-1F7D-4A87-9DDE-3D0685D9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69271" cy="3416300"/>
          </a:xfrm>
        </p:spPr>
        <p:txBody>
          <a:bodyPr/>
          <a:lstStyle/>
          <a:p>
            <a:r>
              <a:rPr lang="en-US" dirty="0"/>
              <a:t>Greek was correctly identified</a:t>
            </a:r>
          </a:p>
          <a:p>
            <a:endParaRPr lang="en-US" dirty="0"/>
          </a:p>
          <a:p>
            <a:r>
              <a:rPr lang="en-US" dirty="0"/>
              <a:t>Hebrew was correctly identified</a:t>
            </a:r>
          </a:p>
          <a:p>
            <a:endParaRPr lang="en-US" dirty="0"/>
          </a:p>
          <a:p>
            <a:r>
              <a:rPr lang="en-US" dirty="0"/>
              <a:t>Yiddish (which uses the Hebrew alphabet) texts were classified as Hebrew</a:t>
            </a:r>
          </a:p>
          <a:p>
            <a:pPr lvl="1"/>
            <a:r>
              <a:rPr lang="en-US" dirty="0"/>
              <a:t>There are unique glyphs/glyph combinations used in Yiddish which make this surprising</a:t>
            </a:r>
          </a:p>
        </p:txBody>
      </p:sp>
    </p:spTree>
    <p:extLst>
      <p:ext uri="{BB962C8B-B14F-4D97-AF65-F5344CB8AC3E}">
        <p14:creationId xmlns:p14="http://schemas.microsoft.com/office/powerpoint/2010/main" val="366466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64C-B19C-411D-92F9-6BF1CBB3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textcat</a:t>
            </a:r>
            <a:r>
              <a:rPr lang="en-US" dirty="0"/>
              <a:t>: All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E10B-5D6A-42FC-9CB5-60C8380C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the other languages supposedly supported were identified:</a:t>
            </a:r>
          </a:p>
          <a:p>
            <a:endParaRPr lang="en-US" dirty="0"/>
          </a:p>
          <a:p>
            <a:pPr lvl="1"/>
            <a:r>
              <a:rPr lang="en-US" dirty="0"/>
              <a:t>Devanagari languages (Hindi, Marathi, Nepali, Sanskrit)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Languages using Arabic script (Arabic, Persian)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Chinese and Japanese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Others (Amharic, Armenian, Georgian, Korean, Tamil, Thai)</a:t>
            </a:r>
          </a:p>
        </p:txBody>
      </p:sp>
    </p:spTree>
    <p:extLst>
      <p:ext uri="{BB962C8B-B14F-4D97-AF65-F5344CB8AC3E}">
        <p14:creationId xmlns:p14="http://schemas.microsoft.com/office/powerpoint/2010/main" val="200979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B725-4B7B-45FE-A7AD-3AA81ED9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character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ADA6C-7B79-42F4-83F7-884964B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242" y="3737569"/>
            <a:ext cx="4133503" cy="2967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5F62B-F24E-4AE8-B1DE-A8137F3F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17" y="2496064"/>
            <a:ext cx="4273315" cy="308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62E3B-CBE6-4C20-9781-9DDAF9097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604" y="3737569"/>
            <a:ext cx="4115686" cy="2967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4FDD5-FE17-4E06-92AD-B668FBF13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5" y="2469501"/>
            <a:ext cx="3938803" cy="28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2E87-06DA-4394-8608-0512E95F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71B7-4277-4556-8EA5-C926A991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Downloading </a:t>
            </a:r>
            <a:r>
              <a:rPr lang="en-US" dirty="0" err="1"/>
              <a:t>textcat</a:t>
            </a:r>
            <a:r>
              <a:rPr lang="en-US" dirty="0"/>
              <a:t> requires:</a:t>
            </a:r>
          </a:p>
          <a:p>
            <a:pPr lvl="1"/>
            <a:r>
              <a:rPr lang="en-US" dirty="0"/>
              <a:t>In Terminal (if using Linux):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liblapack</a:t>
            </a:r>
            <a:r>
              <a:rPr lang="en-US" dirty="0"/>
              <a:t>-dev </a:t>
            </a:r>
            <a:r>
              <a:rPr lang="en-US" dirty="0" err="1"/>
              <a:t>libblas</a:t>
            </a:r>
            <a:r>
              <a:rPr lang="en-US" dirty="0"/>
              <a:t>-dev </a:t>
            </a:r>
            <a:r>
              <a:rPr lang="en-US" dirty="0" err="1"/>
              <a:t>gfortran</a:t>
            </a:r>
            <a:endParaRPr lang="en-US" dirty="0"/>
          </a:p>
          <a:p>
            <a:pPr lvl="1"/>
            <a:r>
              <a:rPr lang="en-US" dirty="0"/>
              <a:t>R packages (dependencies):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devtools</a:t>
            </a:r>
            <a:r>
              <a:rPr lang="en-US" dirty="0"/>
              <a:t>”, “slam”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textcat</a:t>
            </a:r>
            <a:r>
              <a:rPr lang="en-US" dirty="0"/>
              <a:t> package in R is best suited for languages using the Latin, Cyrillic, and Greek alphabets.</a:t>
            </a:r>
          </a:p>
          <a:p>
            <a:endParaRPr lang="en-US" dirty="0"/>
          </a:p>
          <a:p>
            <a:r>
              <a:rPr lang="en-US" dirty="0"/>
              <a:t>Other languages might be better identified through a unique-character counting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764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3783-C82A-4318-B4CE-FF8352B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82B1-4F48-47CD-A0B1-DDDD199D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quick language detection of a large body of text by analyzing strings of text and comparing them to the texts stored in its database</a:t>
            </a:r>
          </a:p>
          <a:p>
            <a:r>
              <a:rPr lang="en-US" dirty="0"/>
              <a:t>Useful for optimized translation applications that take a string of text and give a direct translation back to the user</a:t>
            </a:r>
          </a:p>
          <a:p>
            <a:r>
              <a:rPr lang="en-US" dirty="0"/>
              <a:t>Can also be used to identify languages within texts that may be unknown to the reader</a:t>
            </a:r>
          </a:p>
        </p:txBody>
      </p:sp>
    </p:spTree>
    <p:extLst>
      <p:ext uri="{BB962C8B-B14F-4D97-AF65-F5344CB8AC3E}">
        <p14:creationId xmlns:p14="http://schemas.microsoft.com/office/powerpoint/2010/main" val="194488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C1C-B278-44E7-BC6C-84671B14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E5CD-B08D-48FD-A3ED-A82E36AD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effort (someone who knows the language)</a:t>
            </a:r>
          </a:p>
          <a:p>
            <a:endParaRPr lang="en-US" dirty="0"/>
          </a:p>
          <a:p>
            <a:r>
              <a:rPr lang="en-US" dirty="0"/>
              <a:t>Lists of unique characters or combinations thereof</a:t>
            </a:r>
          </a:p>
        </p:txBody>
      </p:sp>
    </p:spTree>
    <p:extLst>
      <p:ext uri="{BB962C8B-B14F-4D97-AF65-F5344CB8AC3E}">
        <p14:creationId xmlns:p14="http://schemas.microsoft.com/office/powerpoint/2010/main" val="111831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5F7-34D6-4097-A884-AF96A53F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1778-756E-4AAF-A6FC-32988DEE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nets (Batchelder, 1992)</a:t>
            </a:r>
          </a:p>
          <a:p>
            <a:endParaRPr lang="en-US" dirty="0"/>
          </a:p>
          <a:p>
            <a:r>
              <a:rPr lang="en-US" dirty="0"/>
              <a:t>Markov chain model (Dunning, 1994)</a:t>
            </a:r>
          </a:p>
          <a:p>
            <a:endParaRPr lang="en-US" dirty="0"/>
          </a:p>
          <a:p>
            <a:r>
              <a:rPr lang="en-US" dirty="0"/>
              <a:t>Mutual cross entropy (</a:t>
            </a:r>
            <a:r>
              <a:rPr lang="en-US" dirty="0" err="1"/>
              <a:t>Sibun</a:t>
            </a:r>
            <a:r>
              <a:rPr lang="en-US" dirty="0"/>
              <a:t> et al., 1996)</a:t>
            </a:r>
          </a:p>
          <a:p>
            <a:endParaRPr lang="en-US" dirty="0"/>
          </a:p>
          <a:p>
            <a:r>
              <a:rPr lang="en-US" dirty="0"/>
              <a:t>Cumulative frequency addition (Ahmed et al., 2004)</a:t>
            </a:r>
          </a:p>
          <a:p>
            <a:endParaRPr lang="en-US" dirty="0"/>
          </a:p>
          <a:p>
            <a:r>
              <a:rPr lang="en-US" dirty="0"/>
              <a:t>Hidden Markov models (Murray, 2002)</a:t>
            </a:r>
          </a:p>
        </p:txBody>
      </p:sp>
    </p:spTree>
    <p:extLst>
      <p:ext uri="{BB962C8B-B14F-4D97-AF65-F5344CB8AC3E}">
        <p14:creationId xmlns:p14="http://schemas.microsoft.com/office/powerpoint/2010/main" val="291066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414E-DDC5-4664-8617-91A9FB3F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997F-3948-40A7-BEF2-3304C3F1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8292"/>
            <a:ext cx="8825659" cy="3416300"/>
          </a:xfrm>
        </p:spPr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ngram</a:t>
            </a:r>
            <a:r>
              <a:rPr lang="en-US" dirty="0"/>
              <a:t>” package: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132FE-156F-49D8-923B-FB4E9741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68" y="2847800"/>
            <a:ext cx="9704078" cy="37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EE9C-6864-45CC-B66F-956262C7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N-gram-based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EEE3-4CB8-4D11-B81C-1911B627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Cavnar and </a:t>
            </a:r>
            <a:r>
              <a:rPr lang="en-US" dirty="0" err="1"/>
              <a:t>Trenkle</a:t>
            </a:r>
            <a:r>
              <a:rPr lang="en-US" dirty="0"/>
              <a:t> (1994)</a:t>
            </a:r>
          </a:p>
          <a:p>
            <a:endParaRPr lang="en-US" dirty="0"/>
          </a:p>
          <a:p>
            <a:r>
              <a:rPr lang="en-US" dirty="0"/>
              <a:t>Reduced version of the above (</a:t>
            </a:r>
            <a:r>
              <a:rPr lang="en-US" dirty="0" err="1"/>
              <a:t>Hornik</a:t>
            </a:r>
            <a:r>
              <a:rPr lang="en-US" dirty="0"/>
              <a:t> et al., 2013)</a:t>
            </a:r>
          </a:p>
          <a:p>
            <a:endParaRPr lang="en-US" dirty="0"/>
          </a:p>
          <a:p>
            <a:r>
              <a:rPr lang="en-US" dirty="0" err="1"/>
              <a:t>textcat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35765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BDDF-8FDA-4802-90FE-6ABBCE1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textcat</a:t>
            </a:r>
            <a:r>
              <a:rPr lang="en-US" dirty="0"/>
              <a:t>: Latin alphabet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667C-EB84-440D-A26F-BD75E04C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(93.2%) languages using the Latin alphabet were correctly identified.</a:t>
            </a:r>
          </a:p>
          <a:p>
            <a:endParaRPr lang="en-US" dirty="0"/>
          </a:p>
          <a:p>
            <a:r>
              <a:rPr lang="en-US" dirty="0"/>
              <a:t>Even very similar languages were identified (most of the time).</a:t>
            </a:r>
          </a:p>
          <a:p>
            <a:endParaRPr lang="en-US" dirty="0"/>
          </a:p>
          <a:p>
            <a:r>
              <a:rPr lang="en-US" dirty="0"/>
              <a:t>Suitable texts could not be found for Middle Frisian or Mingo</a:t>
            </a:r>
          </a:p>
          <a:p>
            <a:endParaRPr lang="en-US" dirty="0"/>
          </a:p>
          <a:p>
            <a:r>
              <a:rPr lang="en-US" dirty="0"/>
              <a:t>Problems with Vietnamese and Quechua</a:t>
            </a:r>
          </a:p>
        </p:txBody>
      </p:sp>
    </p:spTree>
    <p:extLst>
      <p:ext uri="{BB962C8B-B14F-4D97-AF65-F5344CB8AC3E}">
        <p14:creationId xmlns:p14="http://schemas.microsoft.com/office/powerpoint/2010/main" val="183399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250D-215C-4A32-8979-318BF370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of similar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71E34-CE7C-461C-8423-3FA14DD7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7" y="2483218"/>
            <a:ext cx="8367704" cy="1343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7FDA0-3DE3-4FA1-8631-2AA29FFE5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75" y="3989179"/>
            <a:ext cx="8637650" cy="1279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D4E51-CF81-4F17-8834-82DB60A50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95" y="5431447"/>
            <a:ext cx="8791852" cy="12823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9A72ED-7BD8-42EB-93C4-C2574957D699}"/>
              </a:ext>
            </a:extLst>
          </p:cNvPr>
          <p:cNvCxnSpPr>
            <a:cxnSpLocks/>
          </p:cNvCxnSpPr>
          <p:nvPr/>
        </p:nvCxnSpPr>
        <p:spPr>
          <a:xfrm>
            <a:off x="9108489" y="3222594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EFF13C-48A0-4B39-822B-5C8BCB3DC12A}"/>
              </a:ext>
            </a:extLst>
          </p:cNvPr>
          <p:cNvCxnSpPr>
            <a:cxnSpLocks/>
          </p:cNvCxnSpPr>
          <p:nvPr/>
        </p:nvCxnSpPr>
        <p:spPr>
          <a:xfrm flipV="1">
            <a:off x="9330431" y="2823099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647D8-BA16-478D-8516-0D2BF838FEF8}"/>
              </a:ext>
            </a:extLst>
          </p:cNvPr>
          <p:cNvCxnSpPr>
            <a:cxnSpLocks/>
          </p:cNvCxnSpPr>
          <p:nvPr/>
        </p:nvCxnSpPr>
        <p:spPr>
          <a:xfrm>
            <a:off x="933012" y="4725406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B9B09B-E747-4A00-839F-66F332F14FFD}"/>
              </a:ext>
            </a:extLst>
          </p:cNvPr>
          <p:cNvCxnSpPr>
            <a:cxnSpLocks/>
          </p:cNvCxnSpPr>
          <p:nvPr/>
        </p:nvCxnSpPr>
        <p:spPr>
          <a:xfrm flipV="1">
            <a:off x="1154954" y="4325911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226496-5C98-4071-A63A-36CEC14CB15A}"/>
              </a:ext>
            </a:extLst>
          </p:cNvPr>
          <p:cNvCxnSpPr>
            <a:cxnSpLocks/>
          </p:cNvCxnSpPr>
          <p:nvPr/>
        </p:nvCxnSpPr>
        <p:spPr>
          <a:xfrm>
            <a:off x="2327428" y="6228218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638C8-EC1C-4788-BAE1-667C3674B8B9}"/>
              </a:ext>
            </a:extLst>
          </p:cNvPr>
          <p:cNvCxnSpPr>
            <a:cxnSpLocks/>
          </p:cNvCxnSpPr>
          <p:nvPr/>
        </p:nvCxnSpPr>
        <p:spPr>
          <a:xfrm flipV="1">
            <a:off x="2549370" y="5828723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8A86-B9C6-4624-AAA9-DEC9688A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of similar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5D617-BC80-40E3-8A4C-6D5A831B8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2" y="2990187"/>
            <a:ext cx="8463655" cy="1225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86D94-5A41-4DAE-AE03-C846EC92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10" y="4699646"/>
            <a:ext cx="8172358" cy="14465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0C4913-EE9E-4FA3-BEB9-22D809B2FA50}"/>
              </a:ext>
            </a:extLst>
          </p:cNvPr>
          <p:cNvCxnSpPr>
            <a:cxnSpLocks/>
          </p:cNvCxnSpPr>
          <p:nvPr/>
        </p:nvCxnSpPr>
        <p:spPr>
          <a:xfrm>
            <a:off x="10164942" y="3596565"/>
            <a:ext cx="221942" cy="2064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90DB01-F1FC-43D9-BA40-F4892EBA1241}"/>
              </a:ext>
            </a:extLst>
          </p:cNvPr>
          <p:cNvCxnSpPr>
            <a:cxnSpLocks/>
          </p:cNvCxnSpPr>
          <p:nvPr/>
        </p:nvCxnSpPr>
        <p:spPr>
          <a:xfrm flipV="1">
            <a:off x="10386884" y="3197070"/>
            <a:ext cx="292963" cy="6059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ADC2EE-6E58-4AE9-A08E-A3247D8878DC}"/>
              </a:ext>
            </a:extLst>
          </p:cNvPr>
          <p:cNvCxnSpPr>
            <a:cxnSpLocks/>
          </p:cNvCxnSpPr>
          <p:nvPr/>
        </p:nvCxnSpPr>
        <p:spPr>
          <a:xfrm>
            <a:off x="1571348" y="5046508"/>
            <a:ext cx="532660" cy="535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F5D87-0757-4E85-8AB1-373FA86BB543}"/>
              </a:ext>
            </a:extLst>
          </p:cNvPr>
          <p:cNvCxnSpPr>
            <a:cxnSpLocks/>
          </p:cNvCxnSpPr>
          <p:nvPr/>
        </p:nvCxnSpPr>
        <p:spPr>
          <a:xfrm flipV="1">
            <a:off x="1571348" y="5046508"/>
            <a:ext cx="488272" cy="5355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3F4B23-7B68-4B70-A153-FEF89F5C8834}"/>
              </a:ext>
            </a:extLst>
          </p:cNvPr>
          <p:cNvSpPr txBox="1"/>
          <p:nvPr/>
        </p:nvSpPr>
        <p:spPr>
          <a:xfrm>
            <a:off x="3915053" y="6260729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should be Croatian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A6F80D5-4C7C-4EC9-9D5A-087270C9457B}"/>
              </a:ext>
            </a:extLst>
          </p:cNvPr>
          <p:cNvCxnSpPr>
            <a:cxnSpLocks/>
          </p:cNvCxnSpPr>
          <p:nvPr/>
        </p:nvCxnSpPr>
        <p:spPr>
          <a:xfrm rot="10800000">
            <a:off x="3586579" y="6094919"/>
            <a:ext cx="328474" cy="37306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1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351</TotalTime>
  <Words>473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Language Identification and the textcat Package</vt:lpstr>
      <vt:lpstr>Purpose</vt:lpstr>
      <vt:lpstr>Early methods</vt:lpstr>
      <vt:lpstr>Contemporary methods</vt:lpstr>
      <vt:lpstr>N-grams from scratch</vt:lpstr>
      <vt:lpstr>N-gram-based approaches</vt:lpstr>
      <vt:lpstr>textcat: Latin alphabet languages</vt:lpstr>
      <vt:lpstr>Disambiguation of similar languages</vt:lpstr>
      <vt:lpstr>Disambiguation of similar languages</vt:lpstr>
      <vt:lpstr>Vietnamese and Quechua</vt:lpstr>
      <vt:lpstr>textcat: Cyrillic alphabet languages</vt:lpstr>
      <vt:lpstr>textcat: Greek and Hebrew</vt:lpstr>
      <vt:lpstr>textcat: All other languages</vt:lpstr>
      <vt:lpstr>Unique character algorithm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Identification and the textcat Package</dc:title>
  <dc:creator>Robert Gray</dc:creator>
  <cp:lastModifiedBy>Robert Gray</cp:lastModifiedBy>
  <cp:revision>6</cp:revision>
  <dcterms:created xsi:type="dcterms:W3CDTF">2021-11-24T21:19:20Z</dcterms:created>
  <dcterms:modified xsi:type="dcterms:W3CDTF">2021-12-01T20:07:18Z</dcterms:modified>
</cp:coreProperties>
</file>