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ontserrat" charset="0"/>
      <p:regular r:id="rId16"/>
      <p:bold r:id="rId17"/>
      <p:italic r:id="rId18"/>
      <p:boldItalic r:id="rId19"/>
    </p:embeddedFont>
    <p:embeddedFont>
      <p:font typeface="La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4943f3d1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4943f3d1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4943f3d1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4943f3d1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943f3d1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943f3d1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4943f3d1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4943f3d1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49115fb59_3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49115fb59_3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49115fb59_3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49115fb59_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49115fb59_3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49115fb59_3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9115fb59_3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49115fb59_3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2ddd1a6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2ddd1a6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2ddd1a6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2ddd1a6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ddd1a63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2ddd1a6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2ddd1a63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2ddd1a6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INDOOR NAVIGATION SYSTEM</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CHALLENGES</a:t>
            </a:r>
            <a:endParaRPr>
              <a:solidFill>
                <a:srgbClr val="FFFFFF"/>
              </a:solidFill>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b="1">
                <a:solidFill>
                  <a:srgbClr val="FFFFFF"/>
                </a:solidFill>
              </a:rPr>
              <a:t>Built-in sensor variation</a:t>
            </a:r>
            <a:endParaRPr b="1">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Different smartphones consist of different models of built-in magnetic field sensors that vary in their sensitivities</a:t>
            </a:r>
            <a:endParaRPr sz="1800">
              <a:solidFill>
                <a:srgbClr val="FFFFFF"/>
              </a:solidFill>
            </a:endParaRPr>
          </a:p>
          <a:p>
            <a:pPr marL="914400" lvl="0" indent="0" algn="l" rtl="0">
              <a:spcBef>
                <a:spcPts val="1600"/>
              </a:spcBef>
              <a:spcAft>
                <a:spcPts val="0"/>
              </a:spcAft>
              <a:buNone/>
            </a:pPr>
            <a:endParaRPr>
              <a:solidFill>
                <a:srgbClr val="FFFFFF"/>
              </a:solidFill>
            </a:endParaRPr>
          </a:p>
          <a:p>
            <a:pPr marL="457200" lvl="0" indent="-311150" algn="l" rtl="0">
              <a:spcBef>
                <a:spcPts val="1600"/>
              </a:spcBef>
              <a:spcAft>
                <a:spcPts val="0"/>
              </a:spcAft>
              <a:buClr>
                <a:srgbClr val="FFFFFF"/>
              </a:buClr>
              <a:buSzPts val="1300"/>
              <a:buChar char="●"/>
            </a:pPr>
            <a:r>
              <a:rPr lang="en" b="1">
                <a:solidFill>
                  <a:srgbClr val="FFFFFF"/>
                </a:solidFill>
              </a:rPr>
              <a:t>Long-term variation</a:t>
            </a:r>
            <a:endParaRPr b="1">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Long-term variations in the environment itself could be a cause for changes in the magnetic signatures. Long-term variation is the change in the magnetic field magnitudes over a certain period of time.</a:t>
            </a:r>
            <a:endParaRPr sz="1800">
              <a:solidFill>
                <a:srgbClr val="FFFFFF"/>
              </a:solidFill>
            </a:endParaRPr>
          </a:p>
          <a:p>
            <a:pPr marL="457200" lvl="0" indent="0" algn="l" rtl="0">
              <a:spcBef>
                <a:spcPts val="1600"/>
              </a:spcBef>
              <a:spcAft>
                <a:spcPts val="0"/>
              </a:spcAft>
              <a:buNone/>
            </a:pPr>
            <a:endParaRPr>
              <a:solidFill>
                <a:schemeClr val="dk1"/>
              </a:solidFill>
            </a:endParaRPr>
          </a:p>
          <a:p>
            <a:pPr marL="914400" lvl="0" indent="0" algn="l" rtl="0">
              <a:spcBef>
                <a:spcPts val="1600"/>
              </a:spcBef>
              <a:spcAft>
                <a:spcPts val="1600"/>
              </a:spcAft>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CHALLENGES</a:t>
            </a:r>
            <a:endParaRPr>
              <a:solidFill>
                <a:srgbClr val="FFFFFF"/>
              </a:solidFill>
            </a:endParaRPr>
          </a:p>
        </p:txBody>
      </p:sp>
      <p:sp>
        <p:nvSpPr>
          <p:cNvPr id="195" name="Google Shape;195;p23"/>
          <p:cNvSpPr txBox="1">
            <a:spLocks noGrp="1"/>
          </p:cNvSpPr>
          <p:nvPr>
            <p:ph type="body" idx="1"/>
          </p:nvPr>
        </p:nvSpPr>
        <p:spPr>
          <a:xfrm>
            <a:off x="1297500" y="1406425"/>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b="1">
                <a:solidFill>
                  <a:srgbClr val="FFFFFF"/>
                </a:solidFill>
              </a:rPr>
              <a:t>Presence of personal metallic objects</a:t>
            </a:r>
            <a:endParaRPr>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Presence of small metallic objects (key chains, coins) in the user’s pocket along with the smartphone could affect the magnetic signatures</a:t>
            </a:r>
            <a:endParaRPr sz="1800">
              <a:solidFill>
                <a:srgbClr val="FFFFFF"/>
              </a:solidFill>
            </a:endParaRPr>
          </a:p>
          <a:p>
            <a:pPr marL="457200" lvl="0" indent="0" algn="l" rtl="0">
              <a:spcBef>
                <a:spcPts val="1600"/>
              </a:spcBef>
              <a:spcAft>
                <a:spcPts val="0"/>
              </a:spcAft>
              <a:buNone/>
            </a:pPr>
            <a:endParaRPr>
              <a:solidFill>
                <a:srgbClr val="FFFFFF"/>
              </a:solidFill>
            </a:endParaRPr>
          </a:p>
          <a:p>
            <a:pPr marL="457200" lvl="0" indent="-311150" algn="l" rtl="0">
              <a:spcBef>
                <a:spcPts val="1600"/>
              </a:spcBef>
              <a:spcAft>
                <a:spcPts val="0"/>
              </a:spcAft>
              <a:buClr>
                <a:srgbClr val="FFFFFF"/>
              </a:buClr>
              <a:buSzPts val="1300"/>
              <a:buChar char="●"/>
            </a:pPr>
            <a:r>
              <a:rPr lang="en" b="1">
                <a:solidFill>
                  <a:srgbClr val="FFFFFF"/>
                </a:solidFill>
              </a:rPr>
              <a:t>Device placement</a:t>
            </a:r>
            <a:endParaRPr b="1">
              <a:solidFill>
                <a:srgbClr val="FFFFFF"/>
              </a:solidFill>
            </a:endParaRPr>
          </a:p>
          <a:p>
            <a:pPr marL="914400" lvl="1" indent="-342900" algn="l" rtl="0">
              <a:spcBef>
                <a:spcPts val="0"/>
              </a:spcBef>
              <a:spcAft>
                <a:spcPts val="0"/>
              </a:spcAft>
              <a:buClr>
                <a:srgbClr val="FFFFFF"/>
              </a:buClr>
              <a:buSzPts val="1800"/>
              <a:buChar char="○"/>
            </a:pPr>
            <a:r>
              <a:rPr lang="en" sz="1800">
                <a:solidFill>
                  <a:srgbClr val="FFFFFF"/>
                </a:solidFill>
              </a:rPr>
              <a:t>Since we are only considering the overall squared magnitude of the magnetic field and not the magnitude of individual axes, the placement of the phone should not cause any problems in our work</a:t>
            </a:r>
            <a:endParaRPr sz="1800">
              <a:solidFill>
                <a:srgbClr val="FFFFFF"/>
              </a:solidFill>
            </a:endParaRPr>
          </a:p>
          <a:p>
            <a:pPr marL="914400" lvl="0" indent="0" algn="l" rtl="0">
              <a:spcBef>
                <a:spcPts val="1600"/>
              </a:spcBef>
              <a:spcAft>
                <a:spcPts val="1600"/>
              </a:spcAft>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201" name="Google Shape;201;p24"/>
          <p:cNvSpPr txBox="1">
            <a:spLocks noGrp="1"/>
          </p:cNvSpPr>
          <p:nvPr>
            <p:ph type="body" idx="1"/>
          </p:nvPr>
        </p:nvSpPr>
        <p:spPr>
          <a:xfrm>
            <a:off x="311700" y="1204850"/>
            <a:ext cx="85206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b="1">
                <a:solidFill>
                  <a:schemeClr val="dk1"/>
                </a:solidFill>
              </a:rPr>
              <a:t>Presence of furniture</a:t>
            </a:r>
            <a:endParaRPr b="1">
              <a:solidFill>
                <a:schemeClr val="dk1"/>
              </a:solidFill>
            </a:endParaRPr>
          </a:p>
          <a:p>
            <a:pPr marL="914400" lvl="1" indent="-342900" algn="l" rtl="0">
              <a:spcBef>
                <a:spcPts val="0"/>
              </a:spcBef>
              <a:spcAft>
                <a:spcPts val="0"/>
              </a:spcAft>
              <a:buSzPts val="1800"/>
              <a:buChar char="○"/>
            </a:pPr>
            <a:r>
              <a:rPr lang="en" sz="1800"/>
              <a:t>The other factor that we speculated would affect the magnetic signatures is the presence of furniture along hallways. Unless the furniture consists of heavy metallic objects that are frequently replaced, we believe there would not be any issue with the system</a:t>
            </a:r>
            <a:endParaRPr sz="1800"/>
          </a:p>
          <a:p>
            <a:pPr marL="91440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REFERENCES</a:t>
            </a:r>
            <a:endParaRPr>
              <a:solidFill>
                <a:srgbClr val="FFFFFF"/>
              </a:solidFill>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a:solidFill>
                  <a:srgbClr val="FFFFFF"/>
                </a:solidFill>
              </a:rPr>
              <a:t>LocateMe: Magnetic-fields-based Indoor localization using  smartphones  </a:t>
            </a:r>
            <a:endParaRPr>
              <a:solidFill>
                <a:srgbClr val="FFFFFF"/>
              </a:solidFill>
            </a:endParaRPr>
          </a:p>
          <a:p>
            <a:pPr marL="457200" lvl="0" indent="0" algn="l" rtl="0">
              <a:spcBef>
                <a:spcPts val="1600"/>
              </a:spcBef>
              <a:spcAft>
                <a:spcPts val="0"/>
              </a:spcAft>
              <a:buNone/>
            </a:pPr>
            <a:r>
              <a:rPr lang="en">
                <a:solidFill>
                  <a:srgbClr val="FFFFFF"/>
                </a:solidFill>
              </a:rPr>
              <a:t>KALYAN PATHAPATI SUBBU, BRANDON GOZICK, and RAM DANTU (2013)</a:t>
            </a:r>
            <a:endParaRPr>
              <a:solidFill>
                <a:srgbClr val="FFFFFF"/>
              </a:solidFill>
            </a:endParaRPr>
          </a:p>
          <a:p>
            <a:pPr marL="457200" lvl="0" indent="-311150" algn="l" rtl="0">
              <a:spcBef>
                <a:spcPts val="1800"/>
              </a:spcBef>
              <a:spcAft>
                <a:spcPts val="0"/>
              </a:spcAft>
              <a:buClr>
                <a:srgbClr val="FFFFFF"/>
              </a:buClr>
              <a:buSzPts val="1300"/>
              <a:buFont typeface="Arial"/>
              <a:buChar char="●"/>
            </a:pPr>
            <a:r>
              <a:rPr lang="en">
                <a:solidFill>
                  <a:srgbClr val="FFFFFF"/>
                </a:solidFill>
                <a:latin typeface="Arial"/>
                <a:ea typeface="Arial"/>
                <a:cs typeface="Arial"/>
                <a:sym typeface="Arial"/>
              </a:rPr>
              <a:t>The Design and Implementation of Indoor Localization System Using Magnetic Field Based on Smartphone - Liu Jiaxing, Jiang Congshi, Shi Zhongcai</a:t>
            </a:r>
            <a:endParaRPr>
              <a:solidFill>
                <a:srgbClr val="FFFFFF"/>
              </a:solidFill>
              <a:latin typeface="Arial"/>
              <a:ea typeface="Arial"/>
              <a:cs typeface="Arial"/>
              <a:sym typeface="Arial"/>
            </a:endParaRPr>
          </a:p>
          <a:p>
            <a:pPr marL="457200" lvl="0" indent="-311150" algn="l" rtl="0">
              <a:spcBef>
                <a:spcPts val="1000"/>
              </a:spcBef>
              <a:spcAft>
                <a:spcPts val="0"/>
              </a:spcAft>
              <a:buClr>
                <a:srgbClr val="FFFFFF"/>
              </a:buClr>
              <a:buSzPts val="1300"/>
              <a:buFont typeface="Arial"/>
              <a:buChar char="●"/>
            </a:pPr>
            <a:r>
              <a:rPr lang="en">
                <a:solidFill>
                  <a:srgbClr val="FFFFFF"/>
                </a:solidFill>
                <a:latin typeface="Arial"/>
                <a:ea typeface="Arial"/>
                <a:cs typeface="Arial"/>
                <a:sym typeface="Arial"/>
              </a:rPr>
              <a:t>How feasible is the use of magnetic field alone for indoor positioning? Binghao Li, Thomas Gallagher, Andrew G Dempster, Chris Rizos</a:t>
            </a:r>
            <a:endParaRPr>
              <a:solidFill>
                <a:srgbClr val="FFFFFF"/>
              </a:solidFill>
              <a:latin typeface="Arial"/>
              <a:ea typeface="Arial"/>
              <a:cs typeface="Arial"/>
              <a:sym typeface="Arial"/>
            </a:endParaRPr>
          </a:p>
          <a:p>
            <a:pPr marL="0" lvl="0" indent="0" algn="l" rtl="0">
              <a:spcBef>
                <a:spcPts val="1000"/>
              </a:spcBef>
              <a:spcAft>
                <a:spcPts val="16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Mechanics of Magnetic Positioning</a:t>
            </a:r>
            <a:endParaRPr>
              <a:solidFill>
                <a:srgbClr val="FFFFFF"/>
              </a:solidFill>
            </a:endParaRPr>
          </a:p>
        </p:txBody>
      </p:sp>
      <p:sp>
        <p:nvSpPr>
          <p:cNvPr id="140" name="Google Shape;140;p14"/>
          <p:cNvSpPr txBox="1">
            <a:spLocks noGrp="1"/>
          </p:cNvSpPr>
          <p:nvPr>
            <p:ph type="body" idx="1"/>
          </p:nvPr>
        </p:nvSpPr>
        <p:spPr>
          <a:xfrm>
            <a:off x="1297500" y="1307850"/>
            <a:ext cx="7038900" cy="3409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sz="1400">
                <a:solidFill>
                  <a:srgbClr val="FFFFFF"/>
                </a:solidFill>
              </a:rPr>
              <a:t>Magnetic positioning was inspired by animal wayfinding in nature (e.g., birds, bats, bees, salmon, foxes, etc.)</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 Smartphones are similarly able to detect and respond to magnetic field variations inside buildings. </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Each building or structure has a unique magnetic “fingerprint,” based on the way building materials affect and “distort” the otherwise persistent magnetic field generated by the Earth</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Those patterns can be precisely assigned to a building floor plan</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Smartphone owners (iOS and Android) can then be accurately located inside retail stores, hospitals, malls, airports and other indoor spaces.</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444175" y="4566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Why Magnetic Field?</a:t>
            </a:r>
            <a:endParaRPr>
              <a:solidFill>
                <a:srgbClr val="FFFFFF"/>
              </a:solidFill>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a:solidFill>
                  <a:srgbClr val="FFFFFF"/>
                </a:solidFill>
              </a:rPr>
              <a:t>Gps is inaccurate indoors.</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No External Hardware required.</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Minimum Cost</a:t>
            </a:r>
            <a:endParaRPr>
              <a:solidFill>
                <a:srgbClr val="FFFFFF"/>
              </a:solidFill>
            </a:endParaRPr>
          </a:p>
          <a:p>
            <a:pPr marL="457200" lvl="0" indent="-311150" algn="l" rtl="0">
              <a:spcBef>
                <a:spcPts val="1000"/>
              </a:spcBef>
              <a:spcAft>
                <a:spcPts val="1000"/>
              </a:spcAft>
              <a:buClr>
                <a:srgbClr val="FFFFFF"/>
              </a:buClr>
              <a:buSzPts val="1300"/>
              <a:buChar char="●"/>
            </a:pPr>
            <a:r>
              <a:rPr lang="en">
                <a:solidFill>
                  <a:srgbClr val="FFFFFF"/>
                </a:solidFill>
              </a:rPr>
              <a:t>Accurate</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Comparing Technologies: WiFi, BLE and Magnetic </a:t>
            </a:r>
            <a:endParaRPr>
              <a:solidFill>
                <a:srgbClr val="FFFFFF"/>
              </a:solidFill>
            </a:endParaRPr>
          </a:p>
        </p:txBody>
      </p:sp>
      <p:pic>
        <p:nvPicPr>
          <p:cNvPr id="152" name="Google Shape;152;p16"/>
          <p:cNvPicPr preferRelativeResize="0"/>
          <p:nvPr/>
        </p:nvPicPr>
        <p:blipFill>
          <a:blip r:embed="rId3">
            <a:alphaModFix/>
          </a:blip>
          <a:stretch>
            <a:fillRect/>
          </a:stretch>
        </p:blipFill>
        <p:spPr>
          <a:xfrm>
            <a:off x="1478025" y="1456025"/>
            <a:ext cx="5818050" cy="335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Magnetic Fields Inside Buildings</a:t>
            </a:r>
            <a:endParaRPr>
              <a:solidFill>
                <a:srgbClr val="FFFFFF"/>
              </a:solidFill>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
                <a:solidFill>
                  <a:srgbClr val="FFFFFF"/>
                </a:solidFill>
              </a:rPr>
              <a:t>Earth’s magnetic field is present everywhere</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Ambient magnetic fields </a:t>
            </a:r>
            <a:r>
              <a:rPr lang="en" b="1">
                <a:solidFill>
                  <a:srgbClr val="FFFFFF"/>
                </a:solidFill>
              </a:rPr>
              <a:t>indoors</a:t>
            </a:r>
            <a:r>
              <a:rPr lang="en">
                <a:solidFill>
                  <a:srgbClr val="FFFFFF"/>
                </a:solidFill>
              </a:rPr>
              <a:t> comprise of disturbances in the Earth’s magnetic caused by the ferromagnetic nature steel structure</a:t>
            </a:r>
            <a:endParaRPr>
              <a:solidFill>
                <a:srgbClr val="FFFFFF"/>
              </a:solidFill>
            </a:endParaRPr>
          </a:p>
          <a:p>
            <a:pPr marL="457200" lvl="0" indent="-311150" algn="l" rtl="0">
              <a:spcBef>
                <a:spcPts val="1000"/>
              </a:spcBef>
              <a:spcAft>
                <a:spcPts val="0"/>
              </a:spcAft>
              <a:buClr>
                <a:srgbClr val="FFFFFF"/>
              </a:buClr>
              <a:buSzPts val="1300"/>
              <a:buChar char="●"/>
            </a:pPr>
            <a:r>
              <a:rPr lang="en">
                <a:solidFill>
                  <a:srgbClr val="FFFFFF"/>
                </a:solidFill>
              </a:rPr>
              <a:t>This distortion of the magnetic field is precisely what enables it to locate people indoors. </a:t>
            </a:r>
            <a:endParaRPr>
              <a:solidFill>
                <a:srgbClr val="FFFFFF"/>
              </a:solidFill>
            </a:endParaRPr>
          </a:p>
          <a:p>
            <a:pPr marL="457200" lvl="0" indent="-311150" algn="l" rtl="0">
              <a:spcBef>
                <a:spcPts val="1000"/>
              </a:spcBef>
              <a:spcAft>
                <a:spcPts val="1000"/>
              </a:spcAft>
              <a:buClr>
                <a:srgbClr val="FFFFFF"/>
              </a:buClr>
              <a:buSzPts val="1300"/>
              <a:buChar char="●"/>
            </a:pPr>
            <a:r>
              <a:rPr lang="en">
                <a:solidFill>
                  <a:srgbClr val="FFFFFF"/>
                </a:solidFill>
              </a:rPr>
              <a:t>Steel and concrete help create the unique magnetic fingerprints or signatures of buildings.</a:t>
            </a:r>
            <a:endParaRPr>
              <a:solidFill>
                <a:srgbClr val="FFFFFF"/>
              </a:solidFil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3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The essence of indoor localization based on geomagnetic field is geomagnetic matching.</a:t>
            </a:r>
            <a:endParaRPr sz="1500">
              <a:solidFill>
                <a:srgbClr val="FFFFFF"/>
              </a:solidFill>
              <a:latin typeface="Arial"/>
              <a:ea typeface="Arial"/>
              <a:cs typeface="Arial"/>
              <a:sym typeface="Arial"/>
            </a:endParaRPr>
          </a:p>
          <a:p>
            <a:pPr marL="0" lvl="0" indent="0" algn="l" rtl="0">
              <a:spcBef>
                <a:spcPts val="0"/>
              </a:spcBef>
              <a:spcAft>
                <a:spcPts val="0"/>
              </a:spcAft>
              <a:buNone/>
            </a:pPr>
            <a:endParaRPr sz="1500">
              <a:solidFill>
                <a:srgbClr val="FFFFFF"/>
              </a:solidFill>
              <a:latin typeface="Arial"/>
              <a:ea typeface="Arial"/>
              <a:cs typeface="Arial"/>
              <a:sym typeface="Arial"/>
            </a:endParaRPr>
          </a:p>
          <a:p>
            <a:pPr marL="0" lvl="0" indent="0" algn="l" rtl="0">
              <a:spcBef>
                <a:spcPts val="0"/>
              </a:spcBef>
              <a:spcAft>
                <a:spcPts val="0"/>
              </a:spcAft>
              <a:buNone/>
            </a:pPr>
            <a:endParaRPr sz="1500">
              <a:solidFill>
                <a:srgbClr val="FFFFFF"/>
              </a:solidFill>
              <a:latin typeface="Arial"/>
              <a:ea typeface="Arial"/>
              <a:cs typeface="Arial"/>
              <a:sym typeface="Arial"/>
            </a:endParaRPr>
          </a:p>
          <a:p>
            <a:pPr marL="457200" lvl="0" indent="-323850" algn="l" rtl="0">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Geomagnetic Matching - Magnetic data collected by the user will be matched against the magnetic map of the building which is stored on a cloud, in order to accurately position the user.</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170" name="Google Shape;170;p19"/>
          <p:cNvSpPr txBox="1">
            <a:spLocks noGrp="1"/>
          </p:cNvSpPr>
          <p:nvPr>
            <p:ph type="body" idx="1"/>
          </p:nvPr>
        </p:nvSpPr>
        <p:spPr>
          <a:xfrm>
            <a:off x="1297500" y="1542775"/>
            <a:ext cx="37716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dirty="0"/>
              <a:t>GEOMAGNETIC POSITIONING</a:t>
            </a:r>
            <a:endParaRPr sz="1500"/>
          </a:p>
          <a:p>
            <a:pPr marL="457200" lvl="0" indent="0" algn="l" rtl="0">
              <a:spcBef>
                <a:spcPts val="0"/>
              </a:spcBef>
              <a:spcAft>
                <a:spcPts val="0"/>
              </a:spcAft>
              <a:buNone/>
            </a:pPr>
            <a:r>
              <a:rPr lang="en" dirty="0">
                <a:solidFill>
                  <a:srgbClr val="FFFFFF"/>
                </a:solidFill>
                <a:latin typeface="Arial"/>
                <a:ea typeface="Arial"/>
                <a:cs typeface="Arial"/>
                <a:sym typeface="Arial"/>
              </a:rPr>
              <a:t>Geomagnetic </a:t>
            </a:r>
            <a:r>
              <a:rPr lang="en" dirty="0" smtClean="0">
                <a:solidFill>
                  <a:srgbClr val="FFFFFF"/>
                </a:solidFill>
                <a:latin typeface="Arial"/>
                <a:ea typeface="Arial"/>
                <a:cs typeface="Arial"/>
                <a:sym typeface="Arial"/>
              </a:rPr>
              <a:t>positioning can </a:t>
            </a:r>
            <a:r>
              <a:rPr lang="en" dirty="0">
                <a:solidFill>
                  <a:srgbClr val="FFFFFF"/>
                </a:solidFill>
                <a:latin typeface="Arial"/>
                <a:ea typeface="Arial"/>
                <a:cs typeface="Arial"/>
                <a:sym typeface="Arial"/>
              </a:rPr>
              <a:t>be divided into two stages: </a:t>
            </a:r>
            <a:r>
              <a:rPr lang="en" b="1" dirty="0">
                <a:solidFill>
                  <a:srgbClr val="FFFFFF"/>
                </a:solidFill>
                <a:latin typeface="Arial"/>
                <a:ea typeface="Arial"/>
                <a:cs typeface="Arial"/>
                <a:sym typeface="Arial"/>
              </a:rPr>
              <a:t>offline training</a:t>
            </a:r>
            <a:r>
              <a:rPr lang="en" dirty="0">
                <a:solidFill>
                  <a:srgbClr val="FFFFFF"/>
                </a:solidFill>
                <a:latin typeface="Arial"/>
                <a:ea typeface="Arial"/>
                <a:cs typeface="Arial"/>
                <a:sym typeface="Arial"/>
              </a:rPr>
              <a:t> and </a:t>
            </a:r>
            <a:r>
              <a:rPr lang="en" b="1" dirty="0">
                <a:solidFill>
                  <a:srgbClr val="FFFFFF"/>
                </a:solidFill>
                <a:latin typeface="Arial"/>
                <a:ea typeface="Arial"/>
                <a:cs typeface="Arial"/>
                <a:sym typeface="Arial"/>
              </a:rPr>
              <a:t>online matching</a:t>
            </a:r>
            <a:r>
              <a:rPr lang="en" dirty="0">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dirty="0">
                <a:solidFill>
                  <a:srgbClr val="FFFFFF"/>
                </a:solidFill>
                <a:latin typeface="Arial"/>
                <a:ea typeface="Arial"/>
                <a:cs typeface="Arial"/>
                <a:sym typeface="Arial"/>
              </a:rPr>
              <a:t>OFFLINE TRAINING</a:t>
            </a:r>
            <a:endParaRPr>
              <a:solidFill>
                <a:srgbClr val="FFFFFF"/>
              </a:solidFill>
              <a:latin typeface="Arial"/>
              <a:ea typeface="Arial"/>
              <a:cs typeface="Arial"/>
              <a:sym typeface="Arial"/>
            </a:endParaRPr>
          </a:p>
          <a:p>
            <a:pPr marL="457200" lvl="0" indent="0" algn="l" rtl="0">
              <a:spcBef>
                <a:spcPts val="0"/>
              </a:spcBef>
              <a:spcAft>
                <a:spcPts val="0"/>
              </a:spcAft>
              <a:buNone/>
            </a:pPr>
            <a:r>
              <a:rPr lang="en" dirty="0">
                <a:solidFill>
                  <a:srgbClr val="FFFFFF"/>
                </a:solidFill>
                <a:latin typeface="Arial"/>
                <a:ea typeface="Arial"/>
                <a:cs typeface="Arial"/>
                <a:sym typeface="Arial"/>
              </a:rPr>
              <a:t>The main purpose of the offline training is to generate </a:t>
            </a:r>
            <a:r>
              <a:rPr lang="en" b="1" dirty="0">
                <a:solidFill>
                  <a:srgbClr val="FFFFFF"/>
                </a:solidFill>
                <a:latin typeface="Arial"/>
                <a:ea typeface="Arial"/>
                <a:cs typeface="Arial"/>
                <a:sym typeface="Arial"/>
              </a:rPr>
              <a:t>geomagnetic fingerprints</a:t>
            </a:r>
            <a:r>
              <a:rPr lang="en" dirty="0">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dirty="0">
                <a:solidFill>
                  <a:srgbClr val="FFFFFF"/>
                </a:solidFill>
                <a:latin typeface="Arial"/>
                <a:ea typeface="Arial"/>
                <a:cs typeface="Arial"/>
                <a:sym typeface="Arial"/>
              </a:rPr>
              <a:t>ONLINE MATCHING</a:t>
            </a:r>
            <a:endParaRPr>
              <a:solidFill>
                <a:srgbClr val="FFFFFF"/>
              </a:solidFill>
              <a:latin typeface="Arial"/>
              <a:ea typeface="Arial"/>
              <a:cs typeface="Arial"/>
              <a:sym typeface="Arial"/>
            </a:endParaRPr>
          </a:p>
          <a:p>
            <a:pPr marL="457200" lvl="0" indent="0" algn="l" rtl="0">
              <a:spcBef>
                <a:spcPts val="0"/>
              </a:spcBef>
              <a:spcAft>
                <a:spcPts val="0"/>
              </a:spcAft>
              <a:buNone/>
            </a:pPr>
            <a:r>
              <a:rPr lang="en" dirty="0">
                <a:solidFill>
                  <a:srgbClr val="FFFFFF"/>
                </a:solidFill>
                <a:latin typeface="Arial"/>
                <a:ea typeface="Arial"/>
                <a:cs typeface="Arial"/>
                <a:sym typeface="Arial"/>
              </a:rPr>
              <a:t>The main purpose of online matching is for </a:t>
            </a:r>
            <a:r>
              <a:rPr lang="en" b="1" dirty="0">
                <a:solidFill>
                  <a:srgbClr val="FFFFFF"/>
                </a:solidFill>
                <a:latin typeface="Arial"/>
                <a:ea typeface="Arial"/>
                <a:cs typeface="Arial"/>
                <a:sym typeface="Arial"/>
              </a:rPr>
              <a:t>real-time positioning</a:t>
            </a:r>
            <a:r>
              <a:rPr lang="en" dirty="0">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l" rtl="0">
              <a:spcBef>
                <a:spcPts val="0"/>
              </a:spcBef>
              <a:spcAft>
                <a:spcPts val="0"/>
              </a:spcAft>
              <a:buNone/>
            </a:pP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p:txBody>
      </p:sp>
      <p:pic>
        <p:nvPicPr>
          <p:cNvPr id="171" name="Google Shape;171;p19"/>
          <p:cNvPicPr preferRelativeResize="0"/>
          <p:nvPr/>
        </p:nvPicPr>
        <p:blipFill>
          <a:blip r:embed="rId3">
            <a:alphaModFix/>
          </a:blip>
          <a:stretch>
            <a:fillRect/>
          </a:stretch>
        </p:blipFill>
        <p:spPr>
          <a:xfrm>
            <a:off x="5173875" y="1542775"/>
            <a:ext cx="3620075" cy="283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GEOMAGNETIC FINGERPRINTS</a:t>
            </a:r>
            <a:r>
              <a:rPr lang="en"/>
              <a:t> - </a:t>
            </a:r>
            <a:r>
              <a:rPr lang="en">
                <a:solidFill>
                  <a:srgbClr val="FFFFFF"/>
                </a:solidFill>
                <a:latin typeface="Arial"/>
                <a:ea typeface="Arial"/>
                <a:cs typeface="Arial"/>
                <a:sym typeface="Arial"/>
              </a:rPr>
              <a:t>anomalies caused by magnetic disturbances of the Earth’s geomagnetic field can be used as a “fingerprint” to describe the environment - the more variable the local anomalies, the more unique is the fingerprint.</a:t>
            </a:r>
            <a:endParaRPr>
              <a:solidFill>
                <a:srgbClr val="FFFFFF"/>
              </a:solidFill>
              <a:latin typeface="Arial"/>
              <a:ea typeface="Arial"/>
              <a:cs typeface="Arial"/>
              <a:sym typeface="Arial"/>
            </a:endParaRPr>
          </a:p>
          <a:p>
            <a:pPr marL="0" lvl="0" indent="0" algn="l" rtl="0">
              <a:spcBef>
                <a:spcPts val="1600"/>
              </a:spcBef>
              <a:spcAft>
                <a:spcPts val="0"/>
              </a:spcAft>
              <a:buNone/>
            </a:pPr>
            <a:r>
              <a:rPr lang="en" sz="1500" b="1">
                <a:solidFill>
                  <a:srgbClr val="FFFFFF"/>
                </a:solidFill>
                <a:latin typeface="Arial"/>
                <a:ea typeface="Arial"/>
                <a:cs typeface="Arial"/>
                <a:sym typeface="Arial"/>
              </a:rPr>
              <a:t>MODULES</a:t>
            </a:r>
            <a:endParaRPr sz="1500"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DATA COLLECTION</a:t>
            </a:r>
            <a:endParaRPr>
              <a:solidFill>
                <a:srgbClr val="FFFFFF"/>
              </a:solidFill>
              <a:latin typeface="Arial"/>
              <a:ea typeface="Arial"/>
              <a:cs typeface="Arial"/>
              <a:sym typeface="Arial"/>
            </a:endParaRPr>
          </a:p>
          <a:p>
            <a:pPr marL="457200" lvl="0" indent="0" algn="l" rtl="0">
              <a:spcBef>
                <a:spcPts val="0"/>
              </a:spcBef>
              <a:spcAft>
                <a:spcPts val="0"/>
              </a:spcAft>
              <a:buNone/>
            </a:pPr>
            <a:r>
              <a:rPr lang="en">
                <a:solidFill>
                  <a:srgbClr val="FFFFFF"/>
                </a:solidFill>
                <a:latin typeface="Arial"/>
                <a:ea typeface="Arial"/>
                <a:cs typeface="Arial"/>
                <a:sym typeface="Arial"/>
              </a:rPr>
              <a:t>This module collects the geomagnetic signals of the current location through the mobile device at the time of data pre-acquisition and positioning.</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DATA PROCESSING</a:t>
            </a:r>
            <a:endParaRPr>
              <a:solidFill>
                <a:srgbClr val="FFFFFF"/>
              </a:solidFill>
              <a:latin typeface="Arial"/>
              <a:ea typeface="Arial"/>
              <a:cs typeface="Arial"/>
              <a:sym typeface="Arial"/>
            </a:endParaRPr>
          </a:p>
          <a:p>
            <a:pPr marL="457200" lvl="0" indent="0" algn="l" rtl="0">
              <a:spcBef>
                <a:spcPts val="0"/>
              </a:spcBef>
              <a:spcAft>
                <a:spcPts val="0"/>
              </a:spcAft>
              <a:buNone/>
            </a:pPr>
            <a:r>
              <a:rPr lang="en">
                <a:solidFill>
                  <a:srgbClr val="FFFFFF"/>
                </a:solidFill>
                <a:latin typeface="Arial"/>
                <a:ea typeface="Arial"/>
                <a:cs typeface="Arial"/>
                <a:sym typeface="Arial"/>
              </a:rPr>
              <a:t>This module is responsible for preprocessing the collected data, such as using the filtering algorithm and other methods to reduce the error.</a:t>
            </a:r>
            <a:endParaRPr>
              <a:solidFill>
                <a:srgbClr val="FFFFFF"/>
              </a:solidFill>
              <a:latin typeface="Arial"/>
              <a:ea typeface="Arial"/>
              <a:cs typeface="Arial"/>
              <a:sym typeface="Arial"/>
            </a:endParaRPr>
          </a:p>
          <a:p>
            <a:pPr marL="0" lvl="0" indent="0" algn="l" rtl="0">
              <a:spcBef>
                <a:spcPts val="0"/>
              </a:spcBef>
              <a:spcAft>
                <a:spcPts val="1600"/>
              </a:spcAft>
              <a:buNone/>
            </a:pPr>
            <a:endParaRPr>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a:t>
            </a:r>
            <a:endParaRPr/>
          </a:p>
        </p:txBody>
      </p:sp>
      <p:sp>
        <p:nvSpPr>
          <p:cNvPr id="183" name="Google Shape;183;p21"/>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GEOMAGNETIC MATCHING</a:t>
            </a:r>
            <a:endParaRPr>
              <a:solidFill>
                <a:srgbClr val="FFFFFF"/>
              </a:solidFill>
              <a:latin typeface="Arial"/>
              <a:ea typeface="Arial"/>
              <a:cs typeface="Arial"/>
              <a:sym typeface="Arial"/>
            </a:endParaRPr>
          </a:p>
          <a:p>
            <a:pPr marL="457200" lvl="0" indent="0" algn="l" rtl="0">
              <a:spcBef>
                <a:spcPts val="0"/>
              </a:spcBef>
              <a:spcAft>
                <a:spcPts val="0"/>
              </a:spcAft>
              <a:buNone/>
            </a:pPr>
            <a:r>
              <a:rPr lang="en">
                <a:solidFill>
                  <a:srgbClr val="FFFFFF"/>
                </a:solidFill>
                <a:latin typeface="Arial"/>
                <a:ea typeface="Arial"/>
                <a:cs typeface="Arial"/>
                <a:sym typeface="Arial"/>
              </a:rPr>
              <a:t>This module is responsible for operation when receiving the current geomagnetic signal from smart phone, and return the positioning result</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DISPLAY</a:t>
            </a:r>
            <a:endParaRPr>
              <a:solidFill>
                <a:srgbClr val="FFFFFF"/>
              </a:solidFill>
              <a:latin typeface="Arial"/>
              <a:ea typeface="Arial"/>
              <a:cs typeface="Arial"/>
              <a:sym typeface="Arial"/>
            </a:endParaRPr>
          </a:p>
          <a:p>
            <a:pPr marL="457200" lvl="0" indent="0" algn="l" rtl="0">
              <a:spcBef>
                <a:spcPts val="0"/>
              </a:spcBef>
              <a:spcAft>
                <a:spcPts val="0"/>
              </a:spcAft>
              <a:buNone/>
            </a:pPr>
            <a:r>
              <a:rPr lang="en">
                <a:solidFill>
                  <a:srgbClr val="FFFFFF"/>
                </a:solidFill>
                <a:latin typeface="Arial"/>
                <a:ea typeface="Arial"/>
                <a:cs typeface="Arial"/>
                <a:sym typeface="Arial"/>
              </a:rPr>
              <a:t>This module mainly displays the map and the position of the collection, the positioning interface and the display of the positioning result when the data is collected.</a:t>
            </a:r>
            <a:endParaRPr>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677</Words>
  <PresentationFormat>On-screen Show (16:9)</PresentationFormat>
  <Paragraphs>69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Montserrat</vt:lpstr>
      <vt:lpstr>Lato</vt:lpstr>
      <vt:lpstr>Focus</vt:lpstr>
      <vt:lpstr>INDOOR NAVIGATION SYSTEM</vt:lpstr>
      <vt:lpstr>Mechanics of Magnetic Positioning</vt:lpstr>
      <vt:lpstr>Why Magnetic Field?</vt:lpstr>
      <vt:lpstr>Comparing Technologies: WiFi, BLE and Magnetic </vt:lpstr>
      <vt:lpstr>Magnetic Fields Inside Buildings</vt:lpstr>
      <vt:lpstr>WORKING</vt:lpstr>
      <vt:lpstr>WORKING</vt:lpstr>
      <vt:lpstr>WORKING</vt:lpstr>
      <vt:lpstr>WORKING</vt:lpstr>
      <vt:lpstr>CHALLENGES</vt:lpstr>
      <vt:lpstr>CHALLENGES</vt:lpstr>
      <vt:lpstr>CHALLENGES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NAVIGATION SYSTEM</dc:title>
  <cp:lastModifiedBy>user</cp:lastModifiedBy>
  <cp:revision>3</cp:revision>
  <dcterms:modified xsi:type="dcterms:W3CDTF">2019-10-04T10:11:49Z</dcterms:modified>
</cp:coreProperties>
</file>