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9144000" cy="5143500" type="screen16x9"/>
  <p:notesSz cx="6858000" cy="9144000"/>
  <p:embeddedFontLst>
    <p:embeddedFont>
      <p:font typeface="Montserrat" charset="0"/>
      <p:regular r:id="rId21"/>
      <p:bold r:id="rId22"/>
      <p:italic r:id="rId23"/>
      <p:boldItalic r:id="rId24"/>
    </p:embeddedFont>
    <p:embeddedFont>
      <p:font typeface="Lato"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4943f3d1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4943f3d1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2ddd1a63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2ddd1a63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2ddd1a6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2ddd1a6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2ddd1a63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2ddd1a6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515e0f63d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515e0f63d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2ddd1a63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2ddd1a63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515e0f63d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515e0f63d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64943f3d1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64943f3d1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515e0f63d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515e0f63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49115fb59_3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49115fb59_3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49115fb59_3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49115fb59_3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515e0f63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515e0f63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49115fb59_3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49115fb59_3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49115fb59_3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49115fb59_3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4943f3d1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4943f3d1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4943f3d1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4943f3d1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itstillworks.com/doesnt-gps-work-inside-building-18659.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i.viglink.com/?key=535fb381c276aba2df16c56f4cdce13c&amp;insertId=1774aed38c9a6227&amp;type=M&amp;exp=60:CI1C55A:10&amp;libId=k1ti956001021li9000DAb20gu1t8&amp;loc=https://itstillworks.com/doesnt-gps-work-inside-building-18659.html&amp;v=1&amp;iid=1774aed38c9a6227&amp;opt=true&amp;out=http://www.newegg.com/Product/ProductList.aspx?Submit=ENE&amp;DEPA=0&amp;Order=BESTMATCH&amp;Description=gps&amp;N=-1&amp;isNodeId=1&amp;ref=https://www.google.com/&amp;title=Why%20Doesn't%20GPS%20Work%20Inside%20a%20Building?%20|%20It%20Still%20Works&amp;txt=%3cspan%3eGPS%20%3c/span%3e%3cspan%3edevice%3c/span%3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9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INDOOR NAVIGATION SYSTEM</a:t>
            </a:r>
            <a:endParaRPr>
              <a:solidFill>
                <a:srgbClr val="FFFFFF"/>
              </a:solidFill>
            </a:endParaRPr>
          </a:p>
        </p:txBody>
      </p:sp>
      <p:sp>
        <p:nvSpPr>
          <p:cNvPr id="135" name="Google Shape;135;p13"/>
          <p:cNvSpPr txBox="1"/>
          <p:nvPr/>
        </p:nvSpPr>
        <p:spPr>
          <a:xfrm>
            <a:off x="6832050" y="3569500"/>
            <a:ext cx="2156400" cy="13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Clyde Noronha</a:t>
            </a: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Mustafa Zaki</a:t>
            </a: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Shane Gracias</a:t>
            </a: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Ruman Mulla</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sp>
        <p:nvSpPr>
          <p:cNvPr id="189" name="Google Shape;189;p22"/>
          <p:cNvSpPr txBox="1">
            <a:spLocks noGrp="1"/>
          </p:cNvSpPr>
          <p:nvPr>
            <p:ph type="body" idx="1"/>
          </p:nvPr>
        </p:nvSpPr>
        <p:spPr>
          <a:xfrm>
            <a:off x="1117325" y="1613850"/>
            <a:ext cx="7583100" cy="3416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Char char="●"/>
            </a:pPr>
            <a:r>
              <a:rPr lang="en" b="1" dirty="0">
                <a:solidFill>
                  <a:schemeClr val="dk1"/>
                </a:solidFill>
              </a:rPr>
              <a:t>Presence of furniture</a:t>
            </a:r>
            <a:endParaRPr b="1">
              <a:solidFill>
                <a:schemeClr val="dk1"/>
              </a:solidFill>
            </a:endParaRPr>
          </a:p>
          <a:p>
            <a:pPr marL="457200" lvl="0" indent="-342900" algn="l" rtl="0">
              <a:spcBef>
                <a:spcPts val="0"/>
              </a:spcBef>
              <a:spcAft>
                <a:spcPts val="0"/>
              </a:spcAft>
              <a:buSzPts val="1800"/>
              <a:buChar char="●"/>
            </a:pPr>
            <a:r>
              <a:rPr lang="en" sz="1800" b="1" dirty="0"/>
              <a:t>Presence of furniture</a:t>
            </a:r>
            <a:endParaRPr sz="1800" b="1"/>
          </a:p>
          <a:p>
            <a:pPr marL="914400" lvl="1" indent="-330200" algn="l" rtl="0">
              <a:spcBef>
                <a:spcPts val="0"/>
              </a:spcBef>
              <a:spcAft>
                <a:spcPts val="0"/>
              </a:spcAft>
              <a:buSzPts val="1600"/>
              <a:buChar char="○"/>
            </a:pPr>
            <a:r>
              <a:rPr lang="en" sz="1600" dirty="0"/>
              <a:t>The other factor that we speculate </a:t>
            </a:r>
            <a:r>
              <a:rPr lang="en" sz="1600" dirty="0" smtClean="0"/>
              <a:t>could </a:t>
            </a:r>
            <a:r>
              <a:rPr lang="en" sz="1600" dirty="0"/>
              <a:t>affect the magnetic signatures is the presence of furniture along hallways. Unless the furniture consists of heavy metallic objects that are frequently replaced, we believe there would not be any issue with the </a:t>
            </a:r>
            <a:r>
              <a:rPr lang="en" sz="1600" dirty="0" smtClean="0"/>
              <a:t>system.</a:t>
            </a:r>
            <a:endParaRPr sz="1600"/>
          </a:p>
          <a:p>
            <a:pPr marL="91440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WORKING  </a:t>
            </a:r>
            <a:r>
              <a:rPr lang="en" sz="1400" dirty="0"/>
              <a:t>[2]</a:t>
            </a:r>
            <a:endParaRPr/>
          </a:p>
        </p:txBody>
      </p:sp>
      <p:sp>
        <p:nvSpPr>
          <p:cNvPr id="195" name="Google Shape;195;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Montserrat" charset="0"/>
                <a:ea typeface="Montserrat"/>
                <a:cs typeface="Montserrat"/>
                <a:sym typeface="Montserrat"/>
              </a:rPr>
              <a:t>Key Concept</a:t>
            </a:r>
            <a:endParaRPr sz="1800" b="1">
              <a:latin typeface="Montserrat" charset="0"/>
              <a:ea typeface="Montserrat"/>
              <a:cs typeface="Montserrat"/>
              <a:sym typeface="Montserrat"/>
            </a:endParaRPr>
          </a:p>
          <a:p>
            <a:pPr marL="0" lvl="0" indent="0" algn="l" rtl="0">
              <a:spcBef>
                <a:spcPts val="1600"/>
              </a:spcBef>
              <a:spcAft>
                <a:spcPts val="0"/>
              </a:spcAft>
              <a:buNone/>
            </a:pPr>
            <a:endParaRPr sz="1600" b="1"/>
          </a:p>
          <a:p>
            <a:pPr marL="0" lvl="0" indent="0" algn="l" rtl="0">
              <a:spcBef>
                <a:spcPts val="0"/>
              </a:spcBef>
              <a:spcAft>
                <a:spcPts val="0"/>
              </a:spcAft>
              <a:buNone/>
            </a:pPr>
            <a:r>
              <a:rPr lang="en" sz="1600" b="1" dirty="0"/>
              <a:t>GEOMAGNETIC FINGERPRINTS</a:t>
            </a:r>
            <a:endParaRPr sz="1600"/>
          </a:p>
          <a:p>
            <a:pPr marL="0" lvl="0" indent="0" algn="l" rtl="0">
              <a:spcBef>
                <a:spcPts val="0"/>
              </a:spcBef>
              <a:spcAft>
                <a:spcPts val="0"/>
              </a:spcAft>
              <a:buNone/>
            </a:pPr>
            <a:r>
              <a:rPr lang="en" sz="1600" dirty="0"/>
              <a:t> </a:t>
            </a:r>
            <a:r>
              <a:rPr lang="en" sz="1600" dirty="0">
                <a:solidFill>
                  <a:srgbClr val="FFFFFF"/>
                </a:solidFill>
                <a:latin typeface="Arial"/>
                <a:ea typeface="Arial"/>
                <a:cs typeface="Arial"/>
                <a:sym typeface="Arial"/>
              </a:rPr>
              <a:t>Anomalies caused by magnetic disturbances </a:t>
            </a:r>
            <a:endParaRPr lang="en" sz="1600" dirty="0" smtClean="0">
              <a:solidFill>
                <a:srgbClr val="FFFFFF"/>
              </a:solidFill>
              <a:latin typeface="Arial"/>
              <a:ea typeface="Arial"/>
              <a:cs typeface="Arial"/>
              <a:sym typeface="Arial"/>
            </a:endParaRPr>
          </a:p>
          <a:p>
            <a:pPr marL="0" lvl="0" indent="0" algn="l" rtl="0">
              <a:spcBef>
                <a:spcPts val="0"/>
              </a:spcBef>
              <a:spcAft>
                <a:spcPts val="0"/>
              </a:spcAft>
              <a:buNone/>
            </a:pPr>
            <a:r>
              <a:rPr lang="en" sz="1600" dirty="0" smtClean="0">
                <a:solidFill>
                  <a:srgbClr val="FFFFFF"/>
                </a:solidFill>
                <a:latin typeface="Arial"/>
                <a:ea typeface="Arial"/>
                <a:cs typeface="Arial"/>
                <a:sym typeface="Arial"/>
              </a:rPr>
              <a:t>of </a:t>
            </a:r>
            <a:r>
              <a:rPr lang="en" sz="1600" dirty="0">
                <a:solidFill>
                  <a:srgbClr val="FFFFFF"/>
                </a:solidFill>
                <a:latin typeface="Arial"/>
                <a:ea typeface="Arial"/>
                <a:cs typeface="Arial"/>
                <a:sym typeface="Arial"/>
              </a:rPr>
              <a:t>the Earth’s geomagnetic field can be used as </a:t>
            </a:r>
            <a:endParaRPr lang="en" sz="1600" dirty="0" smtClean="0">
              <a:solidFill>
                <a:srgbClr val="FFFFFF"/>
              </a:solidFill>
              <a:latin typeface="Arial"/>
              <a:ea typeface="Arial"/>
              <a:cs typeface="Arial"/>
              <a:sym typeface="Arial"/>
            </a:endParaRPr>
          </a:p>
          <a:p>
            <a:pPr marL="0" lvl="0" indent="0" algn="l" rtl="0">
              <a:spcBef>
                <a:spcPts val="0"/>
              </a:spcBef>
              <a:spcAft>
                <a:spcPts val="0"/>
              </a:spcAft>
              <a:buNone/>
            </a:pPr>
            <a:r>
              <a:rPr lang="en" sz="1600" dirty="0" smtClean="0">
                <a:solidFill>
                  <a:srgbClr val="FFFFFF"/>
                </a:solidFill>
                <a:latin typeface="Arial"/>
                <a:ea typeface="Arial"/>
                <a:cs typeface="Arial"/>
                <a:sym typeface="Arial"/>
              </a:rPr>
              <a:t>a </a:t>
            </a:r>
            <a:r>
              <a:rPr lang="en" sz="1600" dirty="0">
                <a:solidFill>
                  <a:srgbClr val="FFFFFF"/>
                </a:solidFill>
                <a:latin typeface="Arial"/>
                <a:ea typeface="Arial"/>
                <a:cs typeface="Arial"/>
                <a:sym typeface="Arial"/>
              </a:rPr>
              <a:t>“fingerprint” to describe the environment - the </a:t>
            </a:r>
            <a:endParaRPr lang="en" sz="1600" dirty="0" smtClean="0">
              <a:solidFill>
                <a:srgbClr val="FFFFFF"/>
              </a:solidFill>
              <a:latin typeface="Arial"/>
              <a:ea typeface="Arial"/>
              <a:cs typeface="Arial"/>
              <a:sym typeface="Arial"/>
            </a:endParaRPr>
          </a:p>
          <a:p>
            <a:pPr marL="0" lvl="0" indent="0" algn="l" rtl="0">
              <a:spcBef>
                <a:spcPts val="0"/>
              </a:spcBef>
              <a:spcAft>
                <a:spcPts val="0"/>
              </a:spcAft>
              <a:buNone/>
            </a:pPr>
            <a:r>
              <a:rPr lang="en" sz="1600" dirty="0" smtClean="0">
                <a:solidFill>
                  <a:srgbClr val="FFFFFF"/>
                </a:solidFill>
                <a:latin typeface="Arial"/>
                <a:ea typeface="Arial"/>
                <a:cs typeface="Arial"/>
                <a:sym typeface="Arial"/>
              </a:rPr>
              <a:t>more </a:t>
            </a:r>
            <a:r>
              <a:rPr lang="en" sz="1600" dirty="0">
                <a:solidFill>
                  <a:srgbClr val="FFFFFF"/>
                </a:solidFill>
                <a:latin typeface="Arial"/>
                <a:ea typeface="Arial"/>
                <a:cs typeface="Arial"/>
                <a:sym typeface="Arial"/>
              </a:rPr>
              <a:t>variable the local anomalies, the more </a:t>
            </a:r>
            <a:endParaRPr lang="en" sz="1600" dirty="0" smtClean="0">
              <a:solidFill>
                <a:srgbClr val="FFFFFF"/>
              </a:solidFill>
              <a:latin typeface="Arial"/>
              <a:ea typeface="Arial"/>
              <a:cs typeface="Arial"/>
              <a:sym typeface="Arial"/>
            </a:endParaRPr>
          </a:p>
          <a:p>
            <a:pPr marL="0" lvl="0" indent="0" algn="l" rtl="0">
              <a:spcBef>
                <a:spcPts val="0"/>
              </a:spcBef>
              <a:spcAft>
                <a:spcPts val="0"/>
              </a:spcAft>
              <a:buNone/>
            </a:pPr>
            <a:r>
              <a:rPr lang="en" sz="1600" dirty="0" smtClean="0">
                <a:solidFill>
                  <a:srgbClr val="FFFFFF"/>
                </a:solidFill>
                <a:latin typeface="Arial"/>
                <a:ea typeface="Arial"/>
                <a:cs typeface="Arial"/>
                <a:sym typeface="Arial"/>
              </a:rPr>
              <a:t>unique </a:t>
            </a:r>
            <a:r>
              <a:rPr lang="en" sz="1600" dirty="0">
                <a:solidFill>
                  <a:srgbClr val="FFFFFF"/>
                </a:solidFill>
                <a:latin typeface="Arial"/>
                <a:ea typeface="Arial"/>
                <a:cs typeface="Arial"/>
                <a:sym typeface="Arial"/>
              </a:rPr>
              <a:t>is the fingerprint.</a:t>
            </a:r>
            <a:endParaRPr sz="1600">
              <a:solidFill>
                <a:srgbClr val="FFFFFF"/>
              </a:solidFill>
              <a:latin typeface="Arial"/>
              <a:ea typeface="Arial"/>
              <a:cs typeface="Arial"/>
              <a:sym typeface="Arial"/>
            </a:endParaRPr>
          </a:p>
          <a:p>
            <a:pPr marL="0" lvl="0" indent="0" algn="l" rtl="0">
              <a:spcBef>
                <a:spcPts val="1600"/>
              </a:spcBef>
              <a:spcAft>
                <a:spcPts val="1600"/>
              </a:spcAft>
              <a:buNone/>
            </a:pPr>
            <a:endParaRPr>
              <a:solidFill>
                <a:srgbClr val="FFFFFF"/>
              </a:solidFill>
              <a:latin typeface="Arial"/>
              <a:ea typeface="Arial"/>
              <a:cs typeface="Arial"/>
              <a:sym typeface="Arial"/>
            </a:endParaRPr>
          </a:p>
        </p:txBody>
      </p:sp>
      <p:pic>
        <p:nvPicPr>
          <p:cNvPr id="1026" name="Picture 2"/>
          <p:cNvPicPr>
            <a:picLocks noChangeAspect="1" noChangeArrowheads="1"/>
          </p:cNvPicPr>
          <p:nvPr/>
        </p:nvPicPr>
        <p:blipFill>
          <a:blip r:embed="rId3"/>
          <a:srcRect/>
          <a:stretch>
            <a:fillRect/>
          </a:stretch>
        </p:blipFill>
        <p:spPr bwMode="auto">
          <a:xfrm>
            <a:off x="5872328" y="1747017"/>
            <a:ext cx="2850783" cy="282498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a:t>
            </a:r>
            <a:endParaRPr sz="1400"/>
          </a:p>
        </p:txBody>
      </p:sp>
      <p:sp>
        <p:nvSpPr>
          <p:cNvPr id="201" name="Google Shape;201;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FFFFFF"/>
              </a:buClr>
              <a:buSzPts val="1600"/>
              <a:buChar char="●"/>
            </a:pPr>
            <a:r>
              <a:rPr lang="en" sz="1600" dirty="0">
                <a:solidFill>
                  <a:srgbClr val="FFFFFF"/>
                </a:solidFill>
              </a:rPr>
              <a:t>The essence of indoor </a:t>
            </a:r>
            <a:r>
              <a:rPr lang="en" sz="1600" dirty="0" smtClean="0">
                <a:solidFill>
                  <a:srgbClr val="FFFFFF"/>
                </a:solidFill>
              </a:rPr>
              <a:t>positioning based </a:t>
            </a:r>
            <a:r>
              <a:rPr lang="en" sz="1600" dirty="0">
                <a:solidFill>
                  <a:srgbClr val="FFFFFF"/>
                </a:solidFill>
              </a:rPr>
              <a:t>on geomagnetic field is </a:t>
            </a:r>
            <a:r>
              <a:rPr lang="en" sz="1600" b="1" dirty="0">
                <a:solidFill>
                  <a:srgbClr val="FFFFFF"/>
                </a:solidFill>
              </a:rPr>
              <a:t>geomagnetic matching</a:t>
            </a:r>
            <a:r>
              <a:rPr lang="en" sz="1600" dirty="0">
                <a:solidFill>
                  <a:srgbClr val="FFFFFF"/>
                </a:solidFill>
              </a:rPr>
              <a:t>.</a:t>
            </a:r>
            <a:endParaRPr sz="1600">
              <a:solidFill>
                <a:srgbClr val="FFFFFF"/>
              </a:solidFill>
            </a:endParaRPr>
          </a:p>
          <a:p>
            <a:pPr marL="0" lvl="0" indent="0" algn="l" rtl="0">
              <a:spcBef>
                <a:spcPts val="0"/>
              </a:spcBef>
              <a:spcAft>
                <a:spcPts val="0"/>
              </a:spcAft>
              <a:buNone/>
            </a:pPr>
            <a:endParaRPr sz="1600">
              <a:solidFill>
                <a:srgbClr val="FFFFFF"/>
              </a:solidFill>
            </a:endParaRPr>
          </a:p>
          <a:p>
            <a:pPr marL="0" lvl="0" indent="0" algn="l" rtl="0">
              <a:spcBef>
                <a:spcPts val="0"/>
              </a:spcBef>
              <a:spcAft>
                <a:spcPts val="0"/>
              </a:spcAft>
              <a:buNone/>
            </a:pPr>
            <a:endParaRPr sz="1600">
              <a:solidFill>
                <a:srgbClr val="FFFFFF"/>
              </a:solidFill>
            </a:endParaRPr>
          </a:p>
          <a:p>
            <a:pPr marL="457200" lvl="0" indent="-330200" algn="l" rtl="0">
              <a:spcBef>
                <a:spcPts val="0"/>
              </a:spcBef>
              <a:spcAft>
                <a:spcPts val="0"/>
              </a:spcAft>
              <a:buClr>
                <a:srgbClr val="FFFFFF"/>
              </a:buClr>
              <a:buSzPts val="1600"/>
              <a:buFont typeface="Arial"/>
              <a:buChar char="●"/>
            </a:pPr>
            <a:r>
              <a:rPr lang="en" sz="1600" b="1" dirty="0">
                <a:solidFill>
                  <a:srgbClr val="FFFFFF"/>
                </a:solidFill>
              </a:rPr>
              <a:t>Geomagnetic Matching</a:t>
            </a:r>
            <a:r>
              <a:rPr lang="en" sz="1600" dirty="0">
                <a:solidFill>
                  <a:srgbClr val="FFFFFF"/>
                </a:solidFill>
              </a:rPr>
              <a:t> - Magnetic data collected by the user will be matched against the magnetic map of the building which is stored on a cloud, in order to accurately position the user.</a:t>
            </a:r>
            <a:endParaRPr sz="16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a:t>
            </a:r>
            <a:endParaRPr/>
          </a:p>
        </p:txBody>
      </p:sp>
      <p:sp>
        <p:nvSpPr>
          <p:cNvPr id="207" name="Google Shape;207;p25"/>
          <p:cNvSpPr txBox="1">
            <a:spLocks noGrp="1"/>
          </p:cNvSpPr>
          <p:nvPr>
            <p:ph type="body" idx="1"/>
          </p:nvPr>
        </p:nvSpPr>
        <p:spPr>
          <a:xfrm>
            <a:off x="1297500" y="1542775"/>
            <a:ext cx="3771600" cy="3355046"/>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400" b="1" dirty="0"/>
              <a:t>GEOMAGNETIC POSITIONING</a:t>
            </a:r>
            <a:endParaRPr sz="1400" b="1"/>
          </a:p>
          <a:p>
            <a:pPr marL="457200" lvl="0" indent="0" algn="l" rtl="0">
              <a:spcBef>
                <a:spcPts val="0"/>
              </a:spcBef>
              <a:spcAft>
                <a:spcPts val="0"/>
              </a:spcAft>
              <a:buNone/>
            </a:pPr>
            <a:r>
              <a:rPr lang="en" sz="1400" dirty="0">
                <a:solidFill>
                  <a:srgbClr val="FFFFFF"/>
                </a:solidFill>
              </a:rPr>
              <a:t>Geomagnetic positioning method can be divided into two stages: </a:t>
            </a:r>
            <a:r>
              <a:rPr lang="en" sz="1400" b="1" dirty="0">
                <a:solidFill>
                  <a:srgbClr val="FFFFFF"/>
                </a:solidFill>
              </a:rPr>
              <a:t>offline </a:t>
            </a:r>
            <a:r>
              <a:rPr lang="en" sz="1400" b="1" dirty="0" smtClean="0">
                <a:solidFill>
                  <a:srgbClr val="FFFFFF"/>
                </a:solidFill>
              </a:rPr>
              <a:t>processing </a:t>
            </a:r>
            <a:r>
              <a:rPr lang="en" sz="1400" dirty="0" smtClean="0">
                <a:solidFill>
                  <a:srgbClr val="FFFFFF"/>
                </a:solidFill>
              </a:rPr>
              <a:t>and </a:t>
            </a:r>
            <a:r>
              <a:rPr lang="en" sz="1400" b="1" dirty="0">
                <a:solidFill>
                  <a:srgbClr val="FFFFFF"/>
                </a:solidFill>
              </a:rPr>
              <a:t>online matching</a:t>
            </a:r>
            <a:r>
              <a:rPr lang="en" sz="1400" dirty="0">
                <a:solidFill>
                  <a:srgbClr val="FFFFFF"/>
                </a:solidFill>
              </a:rPr>
              <a:t>.</a:t>
            </a:r>
            <a:endParaRPr sz="1400">
              <a:solidFill>
                <a:srgbClr val="FFFFFF"/>
              </a:solidFill>
            </a:endParaRPr>
          </a:p>
          <a:p>
            <a:pPr marL="457200" lvl="0" indent="0" algn="l" rtl="0">
              <a:spcBef>
                <a:spcPts val="0"/>
              </a:spcBef>
              <a:spcAft>
                <a:spcPts val="0"/>
              </a:spcAft>
              <a:buNone/>
            </a:pPr>
            <a:endParaRPr>
              <a:solidFill>
                <a:srgbClr val="FFFFFF"/>
              </a:solidFill>
            </a:endParaRPr>
          </a:p>
          <a:p>
            <a:pPr marL="457200" lvl="0" indent="-323850" algn="l" rtl="0">
              <a:spcBef>
                <a:spcPts val="0"/>
              </a:spcBef>
              <a:spcAft>
                <a:spcPts val="0"/>
              </a:spcAft>
              <a:buClr>
                <a:srgbClr val="FFFFFF"/>
              </a:buClr>
              <a:buSzPts val="1500"/>
              <a:buChar char="●"/>
            </a:pPr>
            <a:r>
              <a:rPr lang="en" sz="1400" b="1" dirty="0">
                <a:solidFill>
                  <a:srgbClr val="FFFFFF"/>
                </a:solidFill>
              </a:rPr>
              <a:t>OFFLINE </a:t>
            </a:r>
            <a:r>
              <a:rPr lang="en" sz="1400" b="1" dirty="0" smtClean="0">
                <a:solidFill>
                  <a:srgbClr val="FFFFFF"/>
                </a:solidFill>
              </a:rPr>
              <a:t>PROCESSING</a:t>
            </a:r>
            <a:endParaRPr sz="1400" b="1">
              <a:solidFill>
                <a:srgbClr val="FFFFFF"/>
              </a:solidFill>
            </a:endParaRPr>
          </a:p>
          <a:p>
            <a:pPr marL="457200" lvl="0" indent="0" algn="l" rtl="0">
              <a:spcBef>
                <a:spcPts val="0"/>
              </a:spcBef>
              <a:spcAft>
                <a:spcPts val="0"/>
              </a:spcAft>
              <a:buNone/>
            </a:pPr>
            <a:r>
              <a:rPr lang="en" sz="1400" dirty="0">
                <a:solidFill>
                  <a:srgbClr val="FFFFFF"/>
                </a:solidFill>
              </a:rPr>
              <a:t>The main purpose of the offline </a:t>
            </a:r>
            <a:r>
              <a:rPr lang="en" sz="1400" dirty="0" smtClean="0">
                <a:solidFill>
                  <a:srgbClr val="FFFFFF"/>
                </a:solidFill>
              </a:rPr>
              <a:t>processing is </a:t>
            </a:r>
            <a:r>
              <a:rPr lang="en" sz="1400" dirty="0">
                <a:solidFill>
                  <a:srgbClr val="FFFFFF"/>
                </a:solidFill>
              </a:rPr>
              <a:t>to generate </a:t>
            </a:r>
            <a:r>
              <a:rPr lang="en" sz="1400" b="1" dirty="0">
                <a:solidFill>
                  <a:srgbClr val="FFFFFF"/>
                </a:solidFill>
              </a:rPr>
              <a:t>geomagnetic fingerprints</a:t>
            </a:r>
            <a:r>
              <a:rPr lang="en" sz="1400" dirty="0">
                <a:solidFill>
                  <a:srgbClr val="FFFFFF"/>
                </a:solidFill>
              </a:rPr>
              <a:t>.</a:t>
            </a:r>
            <a:endParaRPr sz="1400">
              <a:solidFill>
                <a:srgbClr val="FFFFFF"/>
              </a:solidFill>
            </a:endParaRPr>
          </a:p>
          <a:p>
            <a:pPr marL="457200" lvl="0" indent="0" algn="l" rtl="0">
              <a:spcBef>
                <a:spcPts val="0"/>
              </a:spcBef>
              <a:spcAft>
                <a:spcPts val="0"/>
              </a:spcAft>
              <a:buNone/>
            </a:pPr>
            <a:endParaRPr>
              <a:solidFill>
                <a:srgbClr val="FFFFFF"/>
              </a:solidFill>
            </a:endParaRPr>
          </a:p>
          <a:p>
            <a:pPr marL="457200" lvl="0" indent="-323850" algn="l" rtl="0">
              <a:spcBef>
                <a:spcPts val="0"/>
              </a:spcBef>
              <a:spcAft>
                <a:spcPts val="0"/>
              </a:spcAft>
              <a:buClr>
                <a:srgbClr val="FFFFFF"/>
              </a:buClr>
              <a:buSzPts val="1500"/>
              <a:buChar char="●"/>
            </a:pPr>
            <a:r>
              <a:rPr lang="en" sz="1400" b="1" dirty="0">
                <a:solidFill>
                  <a:srgbClr val="FFFFFF"/>
                </a:solidFill>
              </a:rPr>
              <a:t>ONLINE MATCHING</a:t>
            </a:r>
            <a:endParaRPr sz="1400" b="1">
              <a:solidFill>
                <a:srgbClr val="FFFFFF"/>
              </a:solidFill>
            </a:endParaRPr>
          </a:p>
          <a:p>
            <a:pPr marL="457200" lvl="0" indent="0" algn="l" rtl="0">
              <a:spcBef>
                <a:spcPts val="0"/>
              </a:spcBef>
              <a:spcAft>
                <a:spcPts val="0"/>
              </a:spcAft>
              <a:buNone/>
            </a:pPr>
            <a:r>
              <a:rPr lang="en" sz="1400" dirty="0">
                <a:solidFill>
                  <a:srgbClr val="FFFFFF"/>
                </a:solidFill>
              </a:rPr>
              <a:t>The main purpose of online matching is for </a:t>
            </a:r>
            <a:r>
              <a:rPr lang="en" sz="1400" b="1" dirty="0">
                <a:solidFill>
                  <a:srgbClr val="FFFFFF"/>
                </a:solidFill>
              </a:rPr>
              <a:t>real-time positioning </a:t>
            </a:r>
            <a:r>
              <a:rPr lang="en" sz="1400" dirty="0">
                <a:solidFill>
                  <a:srgbClr val="FFFFFF"/>
                </a:solidFill>
              </a:rPr>
              <a:t>of the user.</a:t>
            </a:r>
            <a:endParaRPr sz="1400">
              <a:solidFill>
                <a:srgbClr val="FFFFFF"/>
              </a:solidFill>
            </a:endParaRPr>
          </a:p>
          <a:p>
            <a:pPr marL="0" lvl="0" indent="0" algn="l" rtl="0">
              <a:spcBef>
                <a:spcPts val="0"/>
              </a:spcBef>
              <a:spcAft>
                <a:spcPts val="0"/>
              </a:spcAft>
              <a:buNone/>
            </a:pPr>
            <a:endParaRPr>
              <a:solidFill>
                <a:srgbClr val="FFFFFF"/>
              </a:solidFill>
            </a:endParaRPr>
          </a:p>
          <a:p>
            <a:pPr marL="457200" lvl="0" indent="0" algn="l" rtl="0">
              <a:spcBef>
                <a:spcPts val="0"/>
              </a:spcBef>
              <a:spcAft>
                <a:spcPts val="0"/>
              </a:spcAft>
              <a:buNone/>
            </a:pPr>
            <a:endParaRPr>
              <a:solidFill>
                <a:srgbClr val="FFFFFF"/>
              </a:solidFill>
            </a:endParaRPr>
          </a:p>
        </p:txBody>
      </p:sp>
      <p:pic>
        <p:nvPicPr>
          <p:cNvPr id="1028" name="Picture 4"/>
          <p:cNvPicPr>
            <a:picLocks noChangeAspect="1" noChangeArrowheads="1"/>
          </p:cNvPicPr>
          <p:nvPr/>
        </p:nvPicPr>
        <p:blipFill>
          <a:blip r:embed="rId3"/>
          <a:srcRect/>
          <a:stretch>
            <a:fillRect/>
          </a:stretch>
        </p:blipFill>
        <p:spPr bwMode="auto">
          <a:xfrm>
            <a:off x="5144322" y="1679027"/>
            <a:ext cx="3648075" cy="28575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WORKING</a:t>
            </a:r>
            <a:endParaRPr/>
          </a:p>
        </p:txBody>
      </p:sp>
      <p:sp>
        <p:nvSpPr>
          <p:cNvPr id="214" name="Google Shape;214;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MODULES </a:t>
            </a:r>
            <a:r>
              <a:rPr lang="en" sz="1600" b="1" dirty="0" smtClean="0"/>
              <a:t>– OFFLINE PROCESSING</a:t>
            </a:r>
            <a:endParaRPr sz="1600" b="1"/>
          </a:p>
          <a:p>
            <a:pPr marL="0" lvl="0" indent="0" algn="l" rtl="0">
              <a:spcBef>
                <a:spcPts val="0"/>
              </a:spcBef>
              <a:spcAft>
                <a:spcPts val="0"/>
              </a:spcAft>
              <a:buNone/>
            </a:pPr>
            <a:endParaRPr sz="1500" b="1"/>
          </a:p>
          <a:p>
            <a:pPr marL="457200" lvl="0" indent="-323850" algn="l" rtl="0">
              <a:spcBef>
                <a:spcPts val="0"/>
              </a:spcBef>
              <a:spcAft>
                <a:spcPts val="0"/>
              </a:spcAft>
              <a:buSzPts val="1500"/>
              <a:buChar char="●"/>
            </a:pPr>
            <a:r>
              <a:rPr lang="en" sz="1500" b="1" dirty="0"/>
              <a:t>DATA COLLECTION</a:t>
            </a:r>
            <a:endParaRPr sz="1500" b="1"/>
          </a:p>
          <a:p>
            <a:pPr marL="457200" lvl="0" indent="0" algn="l" rtl="0">
              <a:spcBef>
                <a:spcPts val="0"/>
              </a:spcBef>
              <a:spcAft>
                <a:spcPts val="0"/>
              </a:spcAft>
              <a:buNone/>
            </a:pPr>
            <a:r>
              <a:rPr lang="en" sz="1500" dirty="0"/>
              <a:t>This module collects the geomagnetic signals of the current location through the mobile device at the time of data pre-acquisition and positioning.</a:t>
            </a:r>
            <a:endParaRPr sz="1500"/>
          </a:p>
          <a:p>
            <a:pPr marL="457200" lvl="0" indent="0" algn="l" rtl="0">
              <a:spcBef>
                <a:spcPts val="0"/>
              </a:spcBef>
              <a:spcAft>
                <a:spcPts val="0"/>
              </a:spcAft>
              <a:buNone/>
            </a:pPr>
            <a:endParaRPr/>
          </a:p>
          <a:p>
            <a:pPr marL="457200" lvl="0" indent="-323850" algn="l" rtl="0">
              <a:spcBef>
                <a:spcPts val="0"/>
              </a:spcBef>
              <a:spcAft>
                <a:spcPts val="0"/>
              </a:spcAft>
              <a:buSzPts val="1500"/>
              <a:buChar char="●"/>
            </a:pPr>
            <a:r>
              <a:rPr lang="en" sz="1500" b="1" dirty="0"/>
              <a:t>DATA </a:t>
            </a:r>
            <a:r>
              <a:rPr lang="en" sz="1500" b="1" dirty="0" smtClean="0"/>
              <a:t>PROCESSING</a:t>
            </a:r>
            <a:endParaRPr sz="1500" b="1"/>
          </a:p>
          <a:p>
            <a:pPr marL="457200" lvl="0" indent="0" algn="l" rtl="0">
              <a:spcBef>
                <a:spcPts val="0"/>
              </a:spcBef>
              <a:spcAft>
                <a:spcPts val="0"/>
              </a:spcAft>
              <a:buNone/>
            </a:pPr>
            <a:r>
              <a:rPr lang="en" sz="1500" dirty="0"/>
              <a:t>This module is responsible for preprocessing the collected data, such as using a filtering algorithm and other methods to reduce the </a:t>
            </a:r>
            <a:r>
              <a:rPr lang="en" sz="1500" dirty="0" smtClean="0"/>
              <a:t>error, as well as transforming the data into coordinates to obtain the geomagnetic fingerprint.</a:t>
            </a:r>
            <a:endParaRPr sz="1500"/>
          </a:p>
          <a:p>
            <a:pPr marL="0" lvl="0" indent="0" algn="l"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a:t>
            </a:r>
            <a:endParaRPr/>
          </a:p>
        </p:txBody>
      </p:sp>
      <p:sp>
        <p:nvSpPr>
          <p:cNvPr id="220" name="Google Shape;220;p27"/>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b="1"/>
          </a:p>
          <a:p>
            <a:pPr marL="0" lvl="0" indent="0" algn="l" rtl="0">
              <a:spcBef>
                <a:spcPts val="0"/>
              </a:spcBef>
              <a:spcAft>
                <a:spcPts val="0"/>
              </a:spcAft>
              <a:buNone/>
            </a:pPr>
            <a:r>
              <a:rPr lang="en" sz="1600" b="1" dirty="0"/>
              <a:t>MODULES - ONLINE MATCHING</a:t>
            </a:r>
            <a:endParaRPr>
              <a:solidFill>
                <a:srgbClr val="FFFFFF"/>
              </a:solidFill>
              <a:latin typeface="Arial"/>
              <a:ea typeface="Arial"/>
              <a:cs typeface="Arial"/>
              <a:sym typeface="Arial"/>
            </a:endParaRPr>
          </a:p>
          <a:p>
            <a:pPr marL="457200" lvl="0" indent="0" algn="l" rtl="0">
              <a:spcBef>
                <a:spcPts val="0"/>
              </a:spcBef>
              <a:spcAft>
                <a:spcPts val="0"/>
              </a:spcAft>
              <a:buNone/>
            </a:pPr>
            <a:endParaRPr>
              <a:solidFill>
                <a:srgbClr val="FFFFFF"/>
              </a:solidFill>
            </a:endParaRPr>
          </a:p>
          <a:p>
            <a:pPr marL="457200" lvl="0" indent="-323850" algn="l" rtl="0">
              <a:spcBef>
                <a:spcPts val="0"/>
              </a:spcBef>
              <a:spcAft>
                <a:spcPts val="0"/>
              </a:spcAft>
              <a:buClr>
                <a:srgbClr val="FFFFFF"/>
              </a:buClr>
              <a:buSzPts val="1500"/>
              <a:buChar char="●"/>
            </a:pPr>
            <a:r>
              <a:rPr lang="en" sz="1500" b="1" dirty="0">
                <a:solidFill>
                  <a:srgbClr val="FFFFFF"/>
                </a:solidFill>
              </a:rPr>
              <a:t>GEOMAGNETIC MATCHING</a:t>
            </a:r>
            <a:endParaRPr sz="1500" b="1">
              <a:solidFill>
                <a:srgbClr val="FFFFFF"/>
              </a:solidFill>
            </a:endParaRPr>
          </a:p>
          <a:p>
            <a:pPr marL="457200" lvl="0" indent="0" algn="l" rtl="0">
              <a:spcBef>
                <a:spcPts val="0"/>
              </a:spcBef>
              <a:spcAft>
                <a:spcPts val="0"/>
              </a:spcAft>
              <a:buNone/>
            </a:pPr>
            <a:r>
              <a:rPr lang="en" sz="1500" dirty="0">
                <a:solidFill>
                  <a:srgbClr val="FFFFFF"/>
                </a:solidFill>
              </a:rPr>
              <a:t>This module is responsible for the operation of the system - upon receiving the current geomagnetic signal from smart phone, it returns the positioning result.</a:t>
            </a:r>
            <a:endParaRPr sz="1500">
              <a:solidFill>
                <a:srgbClr val="FFFFFF"/>
              </a:solidFill>
            </a:endParaRPr>
          </a:p>
          <a:p>
            <a:pPr marL="0" lvl="0" indent="0" algn="l" rtl="0">
              <a:spcBef>
                <a:spcPts val="0"/>
              </a:spcBef>
              <a:spcAft>
                <a:spcPts val="0"/>
              </a:spcAft>
              <a:buNone/>
            </a:pPr>
            <a:endParaRPr sz="1500">
              <a:solidFill>
                <a:srgbClr val="FFFFFF"/>
              </a:solidFill>
            </a:endParaRPr>
          </a:p>
          <a:p>
            <a:pPr marL="457200" lvl="0" indent="-323850" algn="l" rtl="0">
              <a:spcBef>
                <a:spcPts val="0"/>
              </a:spcBef>
              <a:spcAft>
                <a:spcPts val="0"/>
              </a:spcAft>
              <a:buClr>
                <a:srgbClr val="FFFFFF"/>
              </a:buClr>
              <a:buSzPts val="1500"/>
              <a:buChar char="●"/>
            </a:pPr>
            <a:r>
              <a:rPr lang="en" sz="1500" b="1" dirty="0">
                <a:solidFill>
                  <a:srgbClr val="FFFFFF"/>
                </a:solidFill>
              </a:rPr>
              <a:t>DISPLAY</a:t>
            </a:r>
            <a:endParaRPr sz="1500" b="1">
              <a:solidFill>
                <a:srgbClr val="FFFFFF"/>
              </a:solidFill>
            </a:endParaRPr>
          </a:p>
          <a:p>
            <a:pPr marL="457200" lvl="0" indent="0" algn="l" rtl="0">
              <a:spcBef>
                <a:spcPts val="0"/>
              </a:spcBef>
              <a:spcAft>
                <a:spcPts val="0"/>
              </a:spcAft>
              <a:buNone/>
            </a:pPr>
            <a:r>
              <a:rPr lang="en" sz="1500" dirty="0">
                <a:solidFill>
                  <a:srgbClr val="FFFFFF"/>
                </a:solidFill>
              </a:rPr>
              <a:t>This module mainly displays the map, the positioning interface and displays the positioning result once the data is collected, preprocessed and matched.</a:t>
            </a:r>
            <a:endParaRPr sz="15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Text Placeholder 2"/>
          <p:cNvSpPr>
            <a:spLocks noGrp="1"/>
          </p:cNvSpPr>
          <p:nvPr>
            <p:ph type="body" idx="1"/>
          </p:nvPr>
        </p:nvSpPr>
        <p:spPr>
          <a:xfrm>
            <a:off x="1297500" y="1567550"/>
            <a:ext cx="7038900" cy="3120064"/>
          </a:xfrm>
        </p:spPr>
        <p:txBody>
          <a:bodyPr/>
          <a:lstStyle/>
          <a:p>
            <a:pPr>
              <a:buNone/>
            </a:pPr>
            <a:r>
              <a:rPr lang="en-US" b="1" dirty="0" smtClean="0">
                <a:latin typeface="Montserrat" charset="0"/>
              </a:rPr>
              <a:t>ALGORITHMS</a:t>
            </a:r>
          </a:p>
          <a:p>
            <a:r>
              <a:rPr lang="en-US" sz="1400" b="1" dirty="0" smtClean="0">
                <a:latin typeface="Lato" charset="0"/>
              </a:rPr>
              <a:t>Filtering Algorithms</a:t>
            </a:r>
          </a:p>
          <a:p>
            <a:pPr>
              <a:buNone/>
            </a:pPr>
            <a:r>
              <a:rPr lang="en-US" dirty="0" smtClean="0">
                <a:latin typeface="Lato" charset="0"/>
              </a:rPr>
              <a:t>	They are used to reduce or remove the amount of interference in the geomagnetic data, such as the fluctuating point caused by sudden jitter or tilt of the smart phone while collecting data. Ex. Median Filter, Mean Filter, Difference Filter.</a:t>
            </a:r>
          </a:p>
          <a:p>
            <a:pPr>
              <a:buNone/>
            </a:pPr>
            <a:endParaRPr lang="en-US" dirty="0" smtClean="0">
              <a:latin typeface="Lato" charset="0"/>
            </a:endParaRPr>
          </a:p>
          <a:p>
            <a:r>
              <a:rPr lang="en-US" sz="1400" b="1" dirty="0" smtClean="0">
                <a:latin typeface="Lato" charset="0"/>
              </a:rPr>
              <a:t>Coordinate Transformation Algorithm</a:t>
            </a:r>
          </a:p>
          <a:p>
            <a:pPr>
              <a:buNone/>
            </a:pPr>
            <a:r>
              <a:rPr lang="en-US" dirty="0" smtClean="0">
                <a:latin typeface="Lato" charset="0"/>
              </a:rPr>
              <a:t>	It is used to convert the 3-dimensional  geomagnetic and direction sensor data into 2-dimensional coordinate s of a room.</a:t>
            </a:r>
          </a:p>
          <a:p>
            <a:pPr>
              <a:buNone/>
            </a:pPr>
            <a:endParaRPr lang="en-US" dirty="0" smtClean="0">
              <a:latin typeface="Lato" charset="0"/>
            </a:endParaRPr>
          </a:p>
          <a:p>
            <a:r>
              <a:rPr lang="en-US" sz="1400" b="1" dirty="0" smtClean="0">
                <a:latin typeface="Lato" charset="0"/>
              </a:rPr>
              <a:t>Geomagnetic Matching Algorithm</a:t>
            </a:r>
          </a:p>
          <a:p>
            <a:pPr>
              <a:buNone/>
            </a:pPr>
            <a:r>
              <a:rPr lang="en-US" dirty="0" smtClean="0">
                <a:latin typeface="Lato" charset="0"/>
              </a:rPr>
              <a:t>	The established geomagnetic fingerprint map is compared with real-time data of the user in order to accurately position the user. Ex. Euclidean distance.</a:t>
            </a:r>
            <a:endParaRPr lang="en-US" dirty="0">
              <a:latin typeface="Lato"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FURTHER IMPLEMENTATION</a:t>
            </a:r>
            <a:endParaRPr/>
          </a:p>
        </p:txBody>
      </p:sp>
      <p:sp>
        <p:nvSpPr>
          <p:cNvPr id="226" name="Google Shape;226;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30200" algn="l" rtl="0">
              <a:spcBef>
                <a:spcPts val="0"/>
              </a:spcBef>
              <a:spcAft>
                <a:spcPts val="0"/>
              </a:spcAft>
              <a:buSzPts val="1600"/>
              <a:buChar char="●"/>
            </a:pPr>
            <a:r>
              <a:rPr lang="en" sz="1600"/>
              <a:t>Indoor Hospital map.</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Crowdsourcing for creating maps of various places.</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Arduino for quicker and more stable collection of data.</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REFERENCES</a:t>
            </a:r>
            <a:endParaRPr>
              <a:solidFill>
                <a:srgbClr val="FFFFFF"/>
              </a:solidFill>
            </a:endParaRPr>
          </a:p>
        </p:txBody>
      </p:sp>
      <p:sp>
        <p:nvSpPr>
          <p:cNvPr id="232" name="Google Shape;232;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b" anchorCtr="0">
            <a:noAutofit/>
          </a:bodyPr>
          <a:lstStyle/>
          <a:p>
            <a:pPr marL="457200" lvl="0" indent="-311150" algn="l" rtl="0">
              <a:lnSpc>
                <a:spcPct val="150000"/>
              </a:lnSpc>
              <a:spcBef>
                <a:spcPts val="0"/>
              </a:spcBef>
              <a:spcAft>
                <a:spcPts val="0"/>
              </a:spcAft>
              <a:buClr>
                <a:srgbClr val="FFFFFF"/>
              </a:buClr>
              <a:buSzPts val="1300"/>
              <a:buAutoNum type="arabicPeriod"/>
            </a:pPr>
            <a:r>
              <a:rPr lang="en" dirty="0">
                <a:solidFill>
                  <a:srgbClr val="FFFFFF"/>
                </a:solidFill>
              </a:rPr>
              <a:t>LocateMe: Magnetic-fields-based Indoor localization using  smartphones </a:t>
            </a:r>
            <a:r>
              <a:rPr lang="en" dirty="0" smtClean="0">
                <a:solidFill>
                  <a:srgbClr val="FFFFFF"/>
                </a:solidFill>
              </a:rPr>
              <a:t>–Kalyan Pathapati Subbu, Brandon Gozick, </a:t>
            </a:r>
            <a:r>
              <a:rPr lang="en" dirty="0">
                <a:solidFill>
                  <a:srgbClr val="FFFFFF"/>
                </a:solidFill>
              </a:rPr>
              <a:t>and </a:t>
            </a:r>
            <a:r>
              <a:rPr lang="en" dirty="0" smtClean="0">
                <a:solidFill>
                  <a:srgbClr val="FFFFFF"/>
                </a:solidFill>
              </a:rPr>
              <a:t>Ram Dantu</a:t>
            </a:r>
            <a:endParaRPr>
              <a:solidFill>
                <a:srgbClr val="FFFFFF"/>
              </a:solidFill>
            </a:endParaRPr>
          </a:p>
          <a:p>
            <a:pPr marL="457200" lvl="0" indent="-311150" algn="l" rtl="0">
              <a:lnSpc>
                <a:spcPct val="150000"/>
              </a:lnSpc>
              <a:spcBef>
                <a:spcPts val="0"/>
              </a:spcBef>
              <a:spcAft>
                <a:spcPts val="0"/>
              </a:spcAft>
              <a:buClr>
                <a:srgbClr val="FFFFFF"/>
              </a:buClr>
              <a:buSzPts val="1300"/>
              <a:buFont typeface="Arial"/>
              <a:buAutoNum type="arabicPeriod"/>
            </a:pPr>
            <a:r>
              <a:rPr lang="en" dirty="0">
                <a:solidFill>
                  <a:srgbClr val="FFFFFF"/>
                </a:solidFill>
                <a:latin typeface="Arial"/>
                <a:ea typeface="Arial"/>
                <a:cs typeface="Arial"/>
                <a:sym typeface="Arial"/>
              </a:rPr>
              <a:t>The Design and Implementation of Indoor Localization System Using Magnetic Field Based on Smartphone - Liu Jiaxing, Jiang Congshi, Shi Zhongcai</a:t>
            </a:r>
            <a:endParaRPr>
              <a:solidFill>
                <a:srgbClr val="FFFFFF"/>
              </a:solidFill>
              <a:latin typeface="Arial"/>
              <a:ea typeface="Arial"/>
              <a:cs typeface="Arial"/>
              <a:sym typeface="Arial"/>
            </a:endParaRPr>
          </a:p>
          <a:p>
            <a:pPr marL="457200" lvl="0" indent="-311150" algn="l" rtl="0">
              <a:lnSpc>
                <a:spcPct val="150000"/>
              </a:lnSpc>
              <a:spcBef>
                <a:spcPts val="0"/>
              </a:spcBef>
              <a:spcAft>
                <a:spcPts val="0"/>
              </a:spcAft>
              <a:buClr>
                <a:srgbClr val="FFFFFF"/>
              </a:buClr>
              <a:buSzPts val="1300"/>
              <a:buFont typeface="Arial"/>
              <a:buAutoNum type="arabicPeriod"/>
            </a:pPr>
            <a:r>
              <a:rPr lang="en-US" dirty="0" smtClean="0">
                <a:solidFill>
                  <a:srgbClr val="FFFFFF"/>
                </a:solidFill>
                <a:latin typeface="Arial"/>
                <a:ea typeface="Arial"/>
                <a:cs typeface="Arial"/>
                <a:sym typeface="Arial"/>
              </a:rPr>
              <a:t>Magnetic Positioning, Opus Research – Greg Sterling</a:t>
            </a:r>
            <a:endParaRPr>
              <a:solidFill>
                <a:srgbClr val="FFFFFF"/>
              </a:solidFill>
              <a:latin typeface="Arial"/>
              <a:ea typeface="Arial"/>
              <a:cs typeface="Arial"/>
              <a:sym typeface="Arial"/>
            </a:endParaRPr>
          </a:p>
          <a:p>
            <a:pPr marL="457200" lvl="0" indent="-311150" algn="l" rtl="0">
              <a:lnSpc>
                <a:spcPct val="150000"/>
              </a:lnSpc>
              <a:spcBef>
                <a:spcPts val="0"/>
              </a:spcBef>
              <a:spcAft>
                <a:spcPts val="0"/>
              </a:spcAft>
              <a:buClr>
                <a:srgbClr val="FFFFFF"/>
              </a:buClr>
              <a:buSzPts val="1300"/>
              <a:buFont typeface="Arial"/>
              <a:buAutoNum type="arabicPeriod"/>
            </a:pPr>
            <a:r>
              <a:rPr lang="en" sz="1100" u="sng" dirty="0">
                <a:solidFill>
                  <a:schemeClr val="hlink"/>
                </a:solidFill>
                <a:latin typeface="Arial"/>
                <a:ea typeface="Arial"/>
                <a:cs typeface="Arial"/>
                <a:sym typeface="Arial"/>
                <a:hlinkClick r:id="rId3"/>
              </a:rPr>
              <a:t>https://itstillworks.com/doesnt-gps-work-inside-building-18659.html</a:t>
            </a:r>
            <a:endParaRPr>
              <a:solidFill>
                <a:srgbClr val="FFFFFF"/>
              </a:solidFill>
              <a:latin typeface="Arial"/>
              <a:ea typeface="Arial"/>
              <a:cs typeface="Arial"/>
              <a:sym typeface="Arial"/>
            </a:endParaRPr>
          </a:p>
          <a:p>
            <a:pPr marL="0" lvl="0" indent="0" algn="l" rtl="0">
              <a:spcBef>
                <a:spcPts val="1000"/>
              </a:spcBef>
              <a:spcAft>
                <a:spcPts val="1600"/>
              </a:spcAft>
              <a:buNone/>
            </a:pP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42900" algn="l" rtl="0">
              <a:spcBef>
                <a:spcPts val="1600"/>
              </a:spcBef>
              <a:spcAft>
                <a:spcPts val="0"/>
              </a:spcAft>
              <a:buSzPts val="1800"/>
              <a:buChar char="●"/>
            </a:pPr>
            <a:r>
              <a:rPr lang="en" sz="1800"/>
              <a:t>The objective of this project is to provide users with the ability to navigate indoors accurately with the help of the magnetic sensor available in smartphones.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INTRODUCTION</a:t>
            </a:r>
            <a:endParaRPr>
              <a:solidFill>
                <a:srgbClr val="FFFFFF"/>
              </a:solidFill>
            </a:endParaRPr>
          </a:p>
        </p:txBody>
      </p:sp>
      <p:sp>
        <p:nvSpPr>
          <p:cNvPr id="147" name="Google Shape;147;p15"/>
          <p:cNvSpPr txBox="1">
            <a:spLocks noGrp="1"/>
          </p:cNvSpPr>
          <p:nvPr>
            <p:ph type="body" idx="1"/>
          </p:nvPr>
        </p:nvSpPr>
        <p:spPr>
          <a:xfrm>
            <a:off x="1297500" y="1307850"/>
            <a:ext cx="7038900" cy="3409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rgbClr val="FFFFFF"/>
              </a:buClr>
              <a:buSzPts val="1800"/>
              <a:buChar char="●"/>
            </a:pPr>
            <a:r>
              <a:rPr lang="en" sz="1800" dirty="0">
                <a:solidFill>
                  <a:srgbClr val="FFFFFF"/>
                </a:solidFill>
              </a:rPr>
              <a:t>Magnetic positioning was inspired by animal wayfinding in nature (e.g., birds, bats, bees, salmon, foxes, etc.)</a:t>
            </a:r>
            <a:endParaRPr sz="1800">
              <a:solidFill>
                <a:srgbClr val="FFFFFF"/>
              </a:solidFill>
            </a:endParaRPr>
          </a:p>
          <a:p>
            <a:pPr marL="457200" lvl="0" indent="0" algn="l" rtl="0">
              <a:spcBef>
                <a:spcPts val="1000"/>
              </a:spcBef>
              <a:spcAft>
                <a:spcPts val="0"/>
              </a:spcAft>
              <a:buNone/>
            </a:pPr>
            <a:endParaRPr sz="1800">
              <a:solidFill>
                <a:srgbClr val="FFFFFF"/>
              </a:solidFill>
            </a:endParaRPr>
          </a:p>
          <a:p>
            <a:pPr marL="457200" lvl="0" indent="-342900" algn="l" rtl="0">
              <a:spcBef>
                <a:spcPts val="1000"/>
              </a:spcBef>
              <a:spcAft>
                <a:spcPts val="1000"/>
              </a:spcAft>
              <a:buClr>
                <a:srgbClr val="FFFFFF"/>
              </a:buClr>
              <a:buSzPts val="1800"/>
              <a:buChar char="●"/>
            </a:pPr>
            <a:r>
              <a:rPr lang="en" sz="1800" dirty="0">
                <a:solidFill>
                  <a:srgbClr val="FFFFFF"/>
                </a:solidFill>
              </a:rPr>
              <a:t>Smartphones are similarly able to detect and respond to magnetic field variations inside buildings. </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Magnetic Fields Inside Buildings</a:t>
            </a:r>
            <a:endParaRPr>
              <a:solidFill>
                <a:srgbClr val="FFFFFF"/>
              </a:solidFill>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Char char="●"/>
            </a:pPr>
            <a:r>
              <a:rPr lang="en" sz="1400">
                <a:solidFill>
                  <a:srgbClr val="FFFFFF"/>
                </a:solidFill>
              </a:rPr>
              <a:t>Earth’s magnetic field is present everywhere.</a:t>
            </a:r>
            <a:endParaRPr sz="1400">
              <a:solidFill>
                <a:srgbClr val="FFFFFF"/>
              </a:solidFill>
            </a:endParaRPr>
          </a:p>
          <a:p>
            <a:pPr marL="457200" lvl="0" indent="-317500" algn="l" rtl="0">
              <a:spcBef>
                <a:spcPts val="1000"/>
              </a:spcBef>
              <a:spcAft>
                <a:spcPts val="0"/>
              </a:spcAft>
              <a:buClr>
                <a:srgbClr val="FFFFFF"/>
              </a:buClr>
              <a:buSzPts val="1400"/>
              <a:buChar char="●"/>
            </a:pPr>
            <a:r>
              <a:rPr lang="en" sz="1400">
                <a:solidFill>
                  <a:srgbClr val="FFFFFF"/>
                </a:solidFill>
              </a:rPr>
              <a:t>Ambient magnetic fields indoors comprise of disturbances in the Earth’s magnetic field caused by the ferromagnetic nature of the building’s steel structure.</a:t>
            </a:r>
            <a:endParaRPr sz="1400">
              <a:solidFill>
                <a:srgbClr val="FFFFFF"/>
              </a:solidFill>
            </a:endParaRPr>
          </a:p>
          <a:p>
            <a:pPr marL="457200" lvl="0" indent="-317500" algn="l" rtl="0">
              <a:spcBef>
                <a:spcPts val="1000"/>
              </a:spcBef>
              <a:spcAft>
                <a:spcPts val="0"/>
              </a:spcAft>
              <a:buClr>
                <a:srgbClr val="FFFFFF"/>
              </a:buClr>
              <a:buSzPts val="1400"/>
              <a:buChar char="●"/>
            </a:pPr>
            <a:r>
              <a:rPr lang="en" sz="1400">
                <a:solidFill>
                  <a:srgbClr val="FFFFFF"/>
                </a:solidFill>
              </a:rPr>
              <a:t>This distortion of the magnetic field is precisely what enables it to locate people indoors. </a:t>
            </a:r>
            <a:endParaRPr sz="1400">
              <a:solidFill>
                <a:srgbClr val="FFFFFF"/>
              </a:solidFill>
            </a:endParaRPr>
          </a:p>
          <a:p>
            <a:pPr marL="457200" lvl="0" indent="-317500" algn="l" rtl="0">
              <a:spcBef>
                <a:spcPts val="1000"/>
              </a:spcBef>
              <a:spcAft>
                <a:spcPts val="0"/>
              </a:spcAft>
              <a:buClr>
                <a:srgbClr val="FFFFFF"/>
              </a:buClr>
              <a:buSzPts val="1400"/>
              <a:buChar char="●"/>
            </a:pPr>
            <a:r>
              <a:rPr lang="en" sz="1400">
                <a:solidFill>
                  <a:srgbClr val="FFFFFF"/>
                </a:solidFill>
              </a:rPr>
              <a:t>Steel and concrete help create the unique magnetic fingerprints or signatures of buildings.</a:t>
            </a:r>
            <a:endParaRPr sz="1400">
              <a:solidFill>
                <a:srgbClr val="FFFFFF"/>
              </a:solidFill>
            </a:endParaRPr>
          </a:p>
          <a:p>
            <a:pPr marL="457200" lvl="0" indent="-317500" algn="l" rtl="0">
              <a:spcBef>
                <a:spcPts val="1000"/>
              </a:spcBef>
              <a:spcAft>
                <a:spcPts val="1000"/>
              </a:spcAft>
              <a:buClr>
                <a:srgbClr val="FFFFFF"/>
              </a:buClr>
              <a:buSzPts val="1400"/>
              <a:buChar char="●"/>
            </a:pPr>
            <a:r>
              <a:rPr lang="en" sz="1400"/>
              <a:t>Smartphone owners (iOS and Android) can then be accurately located inside retail stores, hospitals, malls, airports and other indoor spaces.</a:t>
            </a:r>
            <a:endParaRPr sz="1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INADEQUACY OF </a:t>
            </a:r>
            <a:r>
              <a:rPr lang="en" b="1">
                <a:solidFill>
                  <a:srgbClr val="FFFF00"/>
                </a:solidFill>
              </a:rPr>
              <a:t>GPS</a:t>
            </a:r>
            <a:r>
              <a:rPr lang="en"/>
              <a:t> INDOORS	 </a:t>
            </a:r>
            <a:r>
              <a:rPr lang="en" sz="1400"/>
              <a:t>[4]</a:t>
            </a:r>
            <a:endParaRPr sz="1400"/>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n" sz="1400">
                <a:latin typeface="Arial"/>
                <a:ea typeface="Arial"/>
                <a:cs typeface="Arial"/>
                <a:sym typeface="Arial"/>
              </a:rPr>
              <a:t>A </a:t>
            </a:r>
            <a:r>
              <a:rPr lang="en" sz="1400" u="sng">
                <a:latin typeface="Arial"/>
                <a:ea typeface="Arial"/>
                <a:cs typeface="Arial"/>
                <a:sym typeface="Arial"/>
                <a:hlinkClick r:id="rId3"/>
              </a:rPr>
              <a:t>GPS device</a:t>
            </a:r>
            <a:r>
              <a:rPr lang="en" sz="1400">
                <a:latin typeface="Arial"/>
                <a:ea typeface="Arial"/>
                <a:cs typeface="Arial"/>
                <a:sym typeface="Arial"/>
              </a:rPr>
              <a:t> relies on a series of satellites in order to determine where it is physically located.</a:t>
            </a:r>
            <a:endParaRPr sz="14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A GPS works better when the device has a clear line of sight to the sky. The more GPS satellites that your personal device can access, the more accurate it is. When inside, there is often no direct line from the satellite signals to your device.</a:t>
            </a:r>
            <a:endParaRPr sz="14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When you use a GPS inside a building, the signals from the satellites are attenuated and scattered by roofs, walls and other objects.</a:t>
            </a:r>
            <a:endParaRPr sz="1400">
              <a:latin typeface="Arial"/>
              <a:ea typeface="Arial"/>
              <a:cs typeface="Arial"/>
              <a:sym typeface="Arial"/>
            </a:endParaRPr>
          </a:p>
          <a:p>
            <a:pPr marL="0" lvl="0" indent="0" algn="l" rtl="0">
              <a:spcBef>
                <a:spcPts val="0"/>
              </a:spcBef>
              <a:spcAft>
                <a:spcPts val="0"/>
              </a:spcAft>
              <a:buNone/>
            </a:pPr>
            <a:endParaRPr sz="1350">
              <a:solidFill>
                <a:srgbClr val="000000"/>
              </a:solidFill>
              <a:highlight>
                <a:srgbClr val="F9F9F9"/>
              </a:highlight>
              <a:latin typeface="Arial"/>
              <a:ea typeface="Arial"/>
              <a:cs typeface="Arial"/>
              <a:sym typeface="Arial"/>
            </a:endParaRPr>
          </a:p>
          <a:p>
            <a:pPr marL="0" lvl="0" indent="0" algn="l" rtl="0">
              <a:spcBef>
                <a:spcPts val="0"/>
              </a:spcBef>
              <a:spcAft>
                <a:spcPts val="0"/>
              </a:spcAft>
              <a:buNone/>
            </a:pPr>
            <a:endParaRPr sz="1400">
              <a:solidFill>
                <a:srgbClr val="000000"/>
              </a:solidFill>
              <a:highlight>
                <a:srgbClr val="F9F9F9"/>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Comparing Technologies: WiFi, BLE and </a:t>
            </a:r>
            <a:r>
              <a:rPr lang="en" dirty="0" smtClean="0">
                <a:solidFill>
                  <a:srgbClr val="FFFFFF"/>
                </a:solidFill>
              </a:rPr>
              <a:t>Magnetic  </a:t>
            </a:r>
            <a:r>
              <a:rPr lang="en" sz="1400" dirty="0" smtClean="0">
                <a:solidFill>
                  <a:srgbClr val="FFFFFF"/>
                </a:solidFill>
              </a:rPr>
              <a:t>[3]</a:t>
            </a:r>
            <a:endParaRPr sz="1400">
              <a:solidFill>
                <a:srgbClr val="FFFFFF"/>
              </a:solidFill>
            </a:endParaRPr>
          </a:p>
        </p:txBody>
      </p:sp>
      <p:pic>
        <p:nvPicPr>
          <p:cNvPr id="165" name="Google Shape;165;p18"/>
          <p:cNvPicPr preferRelativeResize="0"/>
          <p:nvPr/>
        </p:nvPicPr>
        <p:blipFill>
          <a:blip r:embed="rId3">
            <a:alphaModFix/>
          </a:blip>
          <a:stretch>
            <a:fillRect/>
          </a:stretch>
        </p:blipFill>
        <p:spPr>
          <a:xfrm>
            <a:off x="1478025" y="1456025"/>
            <a:ext cx="5818050" cy="335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444175" y="4566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Why Magnetic Field?</a:t>
            </a:r>
            <a:endParaRPr>
              <a:solidFill>
                <a:srgbClr val="FFFFFF"/>
              </a:solidFill>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Char char="●"/>
            </a:pPr>
            <a:r>
              <a:rPr lang="en">
                <a:solidFill>
                  <a:srgbClr val="FFFFFF"/>
                </a:solidFill>
              </a:rPr>
              <a:t>GPS is inaccurate indoors.</a:t>
            </a:r>
            <a:endParaRPr>
              <a:solidFill>
                <a:srgbClr val="FFFFFF"/>
              </a:solidFill>
            </a:endParaRPr>
          </a:p>
          <a:p>
            <a:pPr marL="457200" lvl="0" indent="-311150" algn="l" rtl="0">
              <a:spcBef>
                <a:spcPts val="1000"/>
              </a:spcBef>
              <a:spcAft>
                <a:spcPts val="0"/>
              </a:spcAft>
              <a:buClr>
                <a:srgbClr val="FFFFFF"/>
              </a:buClr>
              <a:buSzPts val="1300"/>
              <a:buChar char="●"/>
            </a:pPr>
            <a:r>
              <a:rPr lang="en">
                <a:solidFill>
                  <a:srgbClr val="FFFFFF"/>
                </a:solidFill>
              </a:rPr>
              <a:t>No external hardware required.</a:t>
            </a:r>
            <a:endParaRPr>
              <a:solidFill>
                <a:srgbClr val="FFFFFF"/>
              </a:solidFill>
            </a:endParaRPr>
          </a:p>
          <a:p>
            <a:pPr marL="457200" lvl="0" indent="-311150" algn="l" rtl="0">
              <a:spcBef>
                <a:spcPts val="1000"/>
              </a:spcBef>
              <a:spcAft>
                <a:spcPts val="0"/>
              </a:spcAft>
              <a:buClr>
                <a:srgbClr val="FFFFFF"/>
              </a:buClr>
              <a:buSzPts val="1300"/>
              <a:buChar char="●"/>
            </a:pPr>
            <a:r>
              <a:rPr lang="en">
                <a:solidFill>
                  <a:srgbClr val="FFFFFF"/>
                </a:solidFill>
              </a:rPr>
              <a:t>Minimum Cost.</a:t>
            </a:r>
            <a:endParaRPr>
              <a:solidFill>
                <a:srgbClr val="FFFFFF"/>
              </a:solidFill>
            </a:endParaRPr>
          </a:p>
          <a:p>
            <a:pPr marL="457200" lvl="0" indent="-311150" algn="l" rtl="0">
              <a:spcBef>
                <a:spcPts val="1000"/>
              </a:spcBef>
              <a:spcAft>
                <a:spcPts val="1000"/>
              </a:spcAft>
              <a:buClr>
                <a:srgbClr val="FFFFFF"/>
              </a:buClr>
              <a:buSzPts val="1300"/>
              <a:buChar char="●"/>
            </a:pPr>
            <a:r>
              <a:rPr lang="en">
                <a:solidFill>
                  <a:srgbClr val="FFFFFF"/>
                </a:solidFill>
              </a:rPr>
              <a:t>Accurate.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CHALLENGES 	</a:t>
            </a:r>
            <a:r>
              <a:rPr lang="en" sz="1400" dirty="0">
                <a:solidFill>
                  <a:srgbClr val="FFFFFF"/>
                </a:solidFill>
              </a:rPr>
              <a:t>[1]</a:t>
            </a:r>
            <a:endParaRPr sz="1400">
              <a:solidFill>
                <a:srgbClr val="FFFFFF"/>
              </a:solidFill>
            </a:endParaRPr>
          </a:p>
        </p:txBody>
      </p:sp>
      <p:sp>
        <p:nvSpPr>
          <p:cNvPr id="177" name="Google Shape;177;p20"/>
          <p:cNvSpPr txBox="1">
            <a:spLocks noGrp="1"/>
          </p:cNvSpPr>
          <p:nvPr>
            <p:ph type="body" idx="1"/>
          </p:nvPr>
        </p:nvSpPr>
        <p:spPr>
          <a:xfrm>
            <a:off x="1297500" y="1567550"/>
            <a:ext cx="7038900" cy="313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sz="1800" b="1" dirty="0">
                <a:solidFill>
                  <a:srgbClr val="FFFFFF"/>
                </a:solidFill>
              </a:rPr>
              <a:t>Built-in sensor variation</a:t>
            </a:r>
            <a:endParaRPr sz="1800" b="1">
              <a:solidFill>
                <a:srgbClr val="FFFFFF"/>
              </a:solidFill>
            </a:endParaRPr>
          </a:p>
          <a:p>
            <a:pPr marL="914400" lvl="1" indent="-330200" algn="l" rtl="0">
              <a:spcBef>
                <a:spcPts val="0"/>
              </a:spcBef>
              <a:spcAft>
                <a:spcPts val="0"/>
              </a:spcAft>
              <a:buClr>
                <a:srgbClr val="FFFFFF"/>
              </a:buClr>
              <a:buSzPts val="1600"/>
              <a:buChar char="○"/>
            </a:pPr>
            <a:r>
              <a:rPr lang="en" sz="1600" dirty="0">
                <a:solidFill>
                  <a:srgbClr val="FFFFFF"/>
                </a:solidFill>
              </a:rPr>
              <a:t>Different smartphones consist of different models of built-in magnetic field sensors that vary in their </a:t>
            </a:r>
            <a:r>
              <a:rPr lang="en" sz="1600" dirty="0" smtClean="0">
                <a:solidFill>
                  <a:srgbClr val="FFFFFF"/>
                </a:solidFill>
              </a:rPr>
              <a:t>sensitivities.</a:t>
            </a:r>
            <a:endParaRPr sz="1600">
              <a:solidFill>
                <a:srgbClr val="FFFFFF"/>
              </a:solidFill>
            </a:endParaRPr>
          </a:p>
          <a:p>
            <a:pPr marL="914400" lvl="0" indent="0" algn="l" rtl="0">
              <a:spcBef>
                <a:spcPts val="1600"/>
              </a:spcBef>
              <a:spcAft>
                <a:spcPts val="0"/>
              </a:spcAft>
              <a:buNone/>
            </a:pPr>
            <a:endParaRPr>
              <a:solidFill>
                <a:srgbClr val="FFFFFF"/>
              </a:solidFill>
            </a:endParaRPr>
          </a:p>
          <a:p>
            <a:pPr marL="457200" lvl="0" indent="-342900" algn="l" rtl="0">
              <a:spcBef>
                <a:spcPts val="1600"/>
              </a:spcBef>
              <a:spcAft>
                <a:spcPts val="0"/>
              </a:spcAft>
              <a:buClr>
                <a:srgbClr val="FFFFFF"/>
              </a:buClr>
              <a:buSzPts val="1800"/>
              <a:buChar char="●"/>
            </a:pPr>
            <a:r>
              <a:rPr lang="en" sz="1800" b="1" dirty="0">
                <a:solidFill>
                  <a:srgbClr val="FFFFFF"/>
                </a:solidFill>
              </a:rPr>
              <a:t>Long-term variation</a:t>
            </a:r>
            <a:endParaRPr sz="1800" b="1">
              <a:solidFill>
                <a:srgbClr val="FFFFFF"/>
              </a:solidFill>
            </a:endParaRPr>
          </a:p>
          <a:p>
            <a:pPr marL="914400" lvl="1" indent="-330200" algn="l" rtl="0">
              <a:spcBef>
                <a:spcPts val="0"/>
              </a:spcBef>
              <a:spcAft>
                <a:spcPts val="0"/>
              </a:spcAft>
              <a:buClr>
                <a:srgbClr val="FFFFFF"/>
              </a:buClr>
              <a:buSzPts val="1600"/>
              <a:buChar char="○"/>
            </a:pPr>
            <a:r>
              <a:rPr lang="en" sz="1600" dirty="0">
                <a:solidFill>
                  <a:srgbClr val="FFFFFF"/>
                </a:solidFill>
              </a:rPr>
              <a:t>Long-term variations in the environment itself could be a cause for changes in the magnetic signatures. Long-term variation is the change in the magnetic field magnitudes over a certain period of time.</a:t>
            </a:r>
            <a:endParaRPr sz="1600">
              <a:solidFill>
                <a:srgbClr val="FFFFFF"/>
              </a:solidFill>
            </a:endParaRPr>
          </a:p>
          <a:p>
            <a:pPr marL="457200" lvl="0" indent="0" algn="l" rtl="0">
              <a:spcBef>
                <a:spcPts val="1600"/>
              </a:spcBef>
              <a:spcAft>
                <a:spcPts val="0"/>
              </a:spcAft>
              <a:buNone/>
            </a:pPr>
            <a:endParaRPr>
              <a:solidFill>
                <a:schemeClr val="dk1"/>
              </a:solidFill>
            </a:endParaRPr>
          </a:p>
          <a:p>
            <a:pPr marL="914400" lvl="0" indent="0" algn="l" rtl="0">
              <a:spcBef>
                <a:spcPts val="1600"/>
              </a:spcBef>
              <a:spcAft>
                <a:spcPts val="1600"/>
              </a:spcAft>
              <a:buNone/>
            </a:pP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CHALLENGES</a:t>
            </a:r>
            <a:endParaRPr>
              <a:solidFill>
                <a:srgbClr val="FFFFFF"/>
              </a:solidFill>
            </a:endParaRPr>
          </a:p>
        </p:txBody>
      </p:sp>
      <p:sp>
        <p:nvSpPr>
          <p:cNvPr id="183" name="Google Shape;183;p21"/>
          <p:cNvSpPr txBox="1">
            <a:spLocks noGrp="1"/>
          </p:cNvSpPr>
          <p:nvPr>
            <p:ph type="body" idx="1"/>
          </p:nvPr>
        </p:nvSpPr>
        <p:spPr>
          <a:xfrm>
            <a:off x="1297500" y="1406425"/>
            <a:ext cx="7038900" cy="3161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sz="1800" b="1" dirty="0">
                <a:solidFill>
                  <a:srgbClr val="FFFFFF"/>
                </a:solidFill>
              </a:rPr>
              <a:t>Presence of personal metallic objects</a:t>
            </a:r>
            <a:endParaRPr sz="1800">
              <a:solidFill>
                <a:srgbClr val="FFFFFF"/>
              </a:solidFill>
            </a:endParaRPr>
          </a:p>
          <a:p>
            <a:pPr marL="914400" lvl="1" indent="-330200" algn="l" rtl="0">
              <a:spcBef>
                <a:spcPts val="0"/>
              </a:spcBef>
              <a:spcAft>
                <a:spcPts val="0"/>
              </a:spcAft>
              <a:buClr>
                <a:srgbClr val="FFFFFF"/>
              </a:buClr>
              <a:buSzPts val="1600"/>
              <a:buChar char="○"/>
            </a:pPr>
            <a:r>
              <a:rPr lang="en" sz="1600" dirty="0">
                <a:solidFill>
                  <a:srgbClr val="FFFFFF"/>
                </a:solidFill>
              </a:rPr>
              <a:t>Presence of small metallic objects (key chains, coins) in the user’s pocket along with the smartphone could affect the magnetic </a:t>
            </a:r>
            <a:r>
              <a:rPr lang="en" sz="1600" dirty="0" smtClean="0">
                <a:solidFill>
                  <a:srgbClr val="FFFFFF"/>
                </a:solidFill>
              </a:rPr>
              <a:t>signatures.</a:t>
            </a:r>
            <a:endParaRPr sz="1600">
              <a:solidFill>
                <a:srgbClr val="FFFFFF"/>
              </a:solidFill>
            </a:endParaRPr>
          </a:p>
          <a:p>
            <a:pPr marL="457200" lvl="0" indent="0" algn="l" rtl="0">
              <a:spcBef>
                <a:spcPts val="1600"/>
              </a:spcBef>
              <a:spcAft>
                <a:spcPts val="0"/>
              </a:spcAft>
              <a:buNone/>
            </a:pPr>
            <a:endParaRPr>
              <a:solidFill>
                <a:srgbClr val="FFFFFF"/>
              </a:solidFill>
            </a:endParaRPr>
          </a:p>
          <a:p>
            <a:pPr marL="457200" lvl="0" indent="-342900" algn="l" rtl="0">
              <a:spcBef>
                <a:spcPts val="1600"/>
              </a:spcBef>
              <a:spcAft>
                <a:spcPts val="0"/>
              </a:spcAft>
              <a:buClr>
                <a:srgbClr val="FFFFFF"/>
              </a:buClr>
              <a:buSzPts val="1800"/>
              <a:buChar char="●"/>
            </a:pPr>
            <a:r>
              <a:rPr lang="en" sz="1800" b="1" dirty="0">
                <a:solidFill>
                  <a:srgbClr val="FFFFFF"/>
                </a:solidFill>
              </a:rPr>
              <a:t>Device placement</a:t>
            </a:r>
            <a:endParaRPr sz="1800" b="1">
              <a:solidFill>
                <a:srgbClr val="FFFFFF"/>
              </a:solidFill>
            </a:endParaRPr>
          </a:p>
          <a:p>
            <a:pPr marL="914400" lvl="1" indent="-330200" algn="l" rtl="0">
              <a:spcBef>
                <a:spcPts val="0"/>
              </a:spcBef>
              <a:spcAft>
                <a:spcPts val="0"/>
              </a:spcAft>
              <a:buClr>
                <a:srgbClr val="FFFFFF"/>
              </a:buClr>
              <a:buSzPts val="1600"/>
              <a:buChar char="○"/>
            </a:pPr>
            <a:r>
              <a:rPr lang="en" sz="1600" dirty="0">
                <a:solidFill>
                  <a:srgbClr val="FFFFFF"/>
                </a:solidFill>
              </a:rPr>
              <a:t>Since we are only considering the overall squared magnitude of the magnetic field and not the magnitude of individual axes, the placement of the phone should not cause any problems in our </a:t>
            </a:r>
            <a:r>
              <a:rPr lang="en" sz="1600" dirty="0" smtClean="0">
                <a:solidFill>
                  <a:srgbClr val="FFFFFF"/>
                </a:solidFill>
              </a:rPr>
              <a:t>work.</a:t>
            </a:r>
            <a:endParaRPr sz="1600">
              <a:solidFill>
                <a:srgbClr val="FFFFFF"/>
              </a:solidFill>
            </a:endParaRPr>
          </a:p>
          <a:p>
            <a:pPr marL="914400" lvl="0" indent="0" algn="l" rtl="0">
              <a:spcBef>
                <a:spcPts val="1600"/>
              </a:spcBef>
              <a:spcAft>
                <a:spcPts val="1600"/>
              </a:spcAft>
              <a:buNone/>
            </a:pPr>
            <a:endParaRPr>
              <a:solidFill>
                <a:schemeClr val="dk1"/>
              </a:solidFil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830</Words>
  <PresentationFormat>On-screen Show (16:9)</PresentationFormat>
  <Paragraphs>108</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Montserrat</vt:lpstr>
      <vt:lpstr>Lato</vt:lpstr>
      <vt:lpstr>Focus</vt:lpstr>
      <vt:lpstr>INDOOR NAVIGATION SYSTEM</vt:lpstr>
      <vt:lpstr>OBJECTIVE</vt:lpstr>
      <vt:lpstr>INTRODUCTION</vt:lpstr>
      <vt:lpstr>Magnetic Fields Inside Buildings</vt:lpstr>
      <vt:lpstr>INADEQUACY OF GPS INDOORS  [4]</vt:lpstr>
      <vt:lpstr>Comparing Technologies: WiFi, BLE and Magnetic  [3]</vt:lpstr>
      <vt:lpstr>Why Magnetic Field?</vt:lpstr>
      <vt:lpstr>CHALLENGES  [1]</vt:lpstr>
      <vt:lpstr>CHALLENGES</vt:lpstr>
      <vt:lpstr>CHALLENGES</vt:lpstr>
      <vt:lpstr>WORKING  [2]</vt:lpstr>
      <vt:lpstr>WORKING</vt:lpstr>
      <vt:lpstr>WORKING</vt:lpstr>
      <vt:lpstr>WORKING</vt:lpstr>
      <vt:lpstr>WORKING</vt:lpstr>
      <vt:lpstr>WORKING</vt:lpstr>
      <vt:lpstr>FURTHER IMPLEMENTATION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INDOOR NAVIGATION SYSTEM</dc:title>
  <cp:lastModifiedBy>user</cp:lastModifiedBy>
  <cp:revision>10</cp:revision>
  <dcterms:modified xsi:type="dcterms:W3CDTF">2019-10-17T08:28:23Z</dcterms:modified>
</cp:coreProperties>
</file>