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Montserrat" charset="0"/>
      <p:regular r:id="rId20"/>
      <p:bold r:id="rId21"/>
      <p:italic r:id="rId22"/>
      <p:boldItalic r:id="rId23"/>
    </p:embeddedFont>
    <p:embeddedFont>
      <p:font typeface="Lat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B0F1E6B-E8C4-4DD7-BAC1-0CBB51AB2563}">
  <a:tblStyle styleId="{AB0F1E6B-E8C4-4DD7-BAC1-0CBB51AB2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913b8e8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913b8e8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913b8e8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913b8e8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913b8e8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913b8e8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913b8e81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913b8e81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913b8e8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7913b8e8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913b8e81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913b8e81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913b8e8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913b8e8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913b8e8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913b8e8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913b8e81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913b8e81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913b8e8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913b8e8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913b8e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913b8e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913b8e8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913b8e8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913b8e8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913b8e8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913b8e8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913b8e8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913b8e8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913b8e8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913b8e8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913b8e8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913b8e8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913b8e8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9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INDOOR NAVIGATION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832050" y="3569500"/>
            <a:ext cx="21564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Clyde Noronha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Mustafa Zaki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Shane Gracias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Ruman Mulla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52550" y="244975"/>
            <a:ext cx="70389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538725" y="1749750"/>
            <a:ext cx="3681000" cy="22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Collection of data from the inertial sensors</a:t>
            </a:r>
            <a:br>
              <a:rPr lang="en"/>
            </a:br>
            <a:r>
              <a:rPr lang="en"/>
              <a:t>	-Accelerometer (Body acceleration)</a:t>
            </a:r>
            <a:br>
              <a:rPr lang="en"/>
            </a:br>
            <a:r>
              <a:rPr lang="en"/>
              <a:t>	-Gyroscope (Angular acceleration)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Classification of Data</a:t>
            </a:r>
            <a:br>
              <a:rPr lang="en"/>
            </a:br>
            <a:r>
              <a:rPr lang="en"/>
              <a:t>	-Action unit classification</a:t>
            </a:r>
            <a:br>
              <a:rPr lang="en"/>
            </a:br>
            <a:r>
              <a:rPr lang="en"/>
              <a:t>	-Activity classification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Estimating the trajectory of the user.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l="3509" t="5488" r="5090" b="4534"/>
          <a:stretch/>
        </p:blipFill>
        <p:spPr>
          <a:xfrm>
            <a:off x="4287934" y="1565650"/>
            <a:ext cx="4620539" cy="25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Data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079525" y="1235825"/>
            <a:ext cx="7257000" cy="32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step raw data is collected from the inertial sensors (Accelerometer and Gyroscope). The dataset is stored into 2 sets, {ax,ay,az} and {gx,gy,gz}.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/>
              <a:t>ax,ay,az</a:t>
            </a:r>
            <a:r>
              <a:rPr lang="en" dirty="0"/>
              <a:t> are accelerometer values of x-axis,y-axis and z-axis respectively.  </a:t>
            </a:r>
            <a:br>
              <a:rPr lang="en" dirty="0"/>
            </a:br>
            <a:r>
              <a:rPr lang="en" b="1" dirty="0"/>
              <a:t> gx,gy,gz </a:t>
            </a:r>
            <a:r>
              <a:rPr lang="en" dirty="0"/>
              <a:t>are gyroscope  values of x-axis,y-axis and z-axis respectively.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average of these datasets are taken </a:t>
            </a:r>
            <a:r>
              <a:rPr lang="en" dirty="0" smtClean="0"/>
              <a:t>in order </a:t>
            </a:r>
            <a:r>
              <a:rPr lang="en" dirty="0"/>
              <a:t>to remove the noise and the outliers. </a:t>
            </a:r>
            <a:br>
              <a:rPr lang="en" dirty="0"/>
            </a:br>
            <a:r>
              <a:rPr lang="en" dirty="0"/>
              <a:t>After filtering the high frequency noises, the 3 axis filtered acceleration and gyroscope signals are grouped together. These form the training dataset for the proposed LSTM.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 and Accelerometer readings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5" y="1734450"/>
            <a:ext cx="4823823" cy="20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975" y="1192425"/>
            <a:ext cx="3562549" cy="3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1007850" y="1157475"/>
            <a:ext cx="76182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Classification stage consists of two main parts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Activity </a:t>
            </a:r>
            <a:r>
              <a:rPr lang="en" dirty="0" smtClean="0"/>
              <a:t> Classification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The recorded signal is classified into 3 motion states</a:t>
            </a:r>
            <a:br>
              <a:rPr lang="en" dirty="0"/>
            </a:br>
            <a:r>
              <a:rPr lang="en" dirty="0"/>
              <a:t>	- Walking</a:t>
            </a:r>
            <a:br>
              <a:rPr lang="en" dirty="0"/>
            </a:br>
            <a:r>
              <a:rPr lang="en" dirty="0"/>
              <a:t>	- Running</a:t>
            </a:r>
            <a:br>
              <a:rPr lang="en" dirty="0"/>
            </a:br>
            <a:r>
              <a:rPr lang="en" dirty="0"/>
              <a:t>	- Stopping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Action Unit classification</a:t>
            </a:r>
            <a:br>
              <a:rPr lang="en" dirty="0"/>
            </a:br>
            <a:r>
              <a:rPr lang="en" dirty="0"/>
              <a:t>The motion states are further classified into 7 Action Units (AUs)</a:t>
            </a:r>
            <a:br>
              <a:rPr lang="en" dirty="0"/>
            </a:br>
            <a:r>
              <a:rPr lang="en" dirty="0"/>
              <a:t>	- Short </a:t>
            </a:r>
            <a:r>
              <a:rPr lang="en" dirty="0" smtClean="0"/>
              <a:t>Step  (54.2cm)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	- Long </a:t>
            </a:r>
            <a:r>
              <a:rPr lang="en" dirty="0" smtClean="0"/>
              <a:t>Step   (107.75cm)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	- Normal </a:t>
            </a:r>
            <a:r>
              <a:rPr lang="en" dirty="0" smtClean="0"/>
              <a:t>Step (70cm)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	- Left Turn</a:t>
            </a:r>
            <a:br>
              <a:rPr lang="en" dirty="0"/>
            </a:br>
            <a:r>
              <a:rPr lang="en" dirty="0"/>
              <a:t>	- Right Turn</a:t>
            </a:r>
            <a:br>
              <a:rPr lang="en" dirty="0"/>
            </a:br>
            <a:r>
              <a:rPr lang="en" dirty="0"/>
              <a:t>	- Stopping</a:t>
            </a:r>
            <a:br>
              <a:rPr lang="en" dirty="0"/>
            </a:br>
            <a:r>
              <a:rPr lang="en" dirty="0"/>
              <a:t>	- Abnormal Activity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50" y="366725"/>
            <a:ext cx="5905974" cy="44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344250" y="265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4792800" y="490950"/>
            <a:ext cx="3858000" cy="4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recognition of the classification from the 2 LSTMs, the output of these LSTMs is fed into the distance estimator which estimates the present position of the user from the pre-collected pool of data.</a:t>
            </a:r>
            <a:br>
              <a:rPr lang="en"/>
            </a:br>
            <a:r>
              <a:rPr lang="en"/>
              <a:t> The inputs to the distance estimator are: </a:t>
            </a:r>
            <a:br>
              <a:rPr lang="en"/>
            </a:br>
            <a:r>
              <a:rPr lang="en"/>
              <a:t>	- Output of LSTM 1 and LSTM 2</a:t>
            </a:r>
            <a:br>
              <a:rPr lang="en"/>
            </a:br>
            <a:r>
              <a:rPr lang="en"/>
              <a:t>	- Subject information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 estimator consists of the </a:t>
            </a:r>
            <a:r>
              <a:rPr lang="en">
                <a:solidFill>
                  <a:srgbClr val="FF9900"/>
                </a:solidFill>
              </a:rPr>
              <a:t>memory bank </a:t>
            </a:r>
            <a:r>
              <a:rPr lang="en"/>
              <a:t>which is divided into clusters of different step lengths </a:t>
            </a:r>
            <a:r>
              <a:rPr lang="en">
                <a:solidFill>
                  <a:srgbClr val="FF9900"/>
                </a:solidFill>
              </a:rPr>
              <a:t>(Long Step, Normal Step, Short Step)</a:t>
            </a:r>
            <a:r>
              <a:rPr lang="en"/>
              <a:t> and values from the most recent location is stored in</a:t>
            </a:r>
            <a:r>
              <a:rPr lang="en">
                <a:solidFill>
                  <a:srgbClr val="FF9900"/>
                </a:solidFill>
              </a:rPr>
              <a:t> location buffer.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/>
            </a:r>
            <a:b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">
                <a:solidFill>
                  <a:srgbClr val="FFFFFF"/>
                </a:solidFill>
              </a:rPr>
              <a:t>The distance estimator updates the previously stored position stored in the location buffer by adding recently recognised AU to it. P =  position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</a:rPr>
              <a:t>Pk = Pk-1 + AUk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675"/>
            <a:ext cx="4488000" cy="288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&amp; Results</a:t>
            </a: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4572000" y="1133900"/>
            <a:ext cx="41484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br>
              <a:rPr lang="en"/>
            </a:br>
            <a:r>
              <a:rPr lang="en"/>
              <a:t>The data was divided into 2 portions: Training (75%) and Test (25%)</a:t>
            </a:r>
            <a:br>
              <a:rPr lang="en"/>
            </a:br>
            <a:r>
              <a:rPr lang="en"/>
              <a:t>- The number of training and test instances for the activities were 1566 and 522 respectively.</a:t>
            </a:r>
            <a:br>
              <a:rPr lang="en"/>
            </a:br>
            <a:r>
              <a:rPr lang="en"/>
              <a:t>- The training and test instances for AU were 2781 and 927 respectively.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Results</a:t>
            </a:r>
            <a:br>
              <a:rPr lang="en"/>
            </a:br>
            <a:r>
              <a:rPr lang="en"/>
              <a:t>- The LSTM recognised the activities with an accuracy of 97.9% and the 7 Action Units with an       accuracy of 95.5%.</a:t>
            </a:r>
            <a:br>
              <a:rPr lang="en"/>
            </a:br>
            <a:r>
              <a:rPr lang="en"/>
              <a:t>- The cumulative error for the proposed indoor navigation was 0.782 m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0" y="1504950"/>
            <a:ext cx="3553775" cy="27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Robust Indoor Positioning Provided by Real-Time RSSI Values in Unmodified WLAN Networks - Santiago Mazuelas et al. (2009)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AMID: Accurate Magnetic Indoor Localization Using Deep Learning - Namkyoung Lee, Sumin Ahn and Dongsoo Han (2018)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Indoor Positioning System: A New Approach Based on LSTM and Two Stage Activity Classification GhulamHussain , Muhammad Shahid Jabbar, Jun-Dong Cho and Sangmin Bae (2019)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http://www.wildml.com/2015/10/recurrent-neural-network-tutorial-part-4-implementing-a-grulstm-rnn-with-python-and-theano/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LITERATURE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SURVEY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Robust Indoor Positioning Provided by Real-Time RSSI Values in Unmodified WLAN Networks - </a:t>
            </a:r>
            <a:r>
              <a:rPr lang="en" sz="1200"/>
              <a:t>Mazuelas et al (2009), IEEE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40950" y="1150680"/>
          <a:ext cx="7239000" cy="3566100"/>
        </p:xfrm>
        <a:graphic>
          <a:graphicData uri="http://schemas.openxmlformats.org/drawingml/2006/table">
            <a:tbl>
              <a:tblPr>
                <a:noFill/>
                <a:tableStyleId>{AB0F1E6B-E8C4-4DD7-BAC1-0CBB51AB2563}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468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Task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Limitations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Conclusions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Indoor Positioning by using RSS</a:t>
                      </a:r>
                      <a:r>
                        <a:rPr lang="en" baseline="0" dirty="0" smtClean="0">
                          <a:solidFill>
                            <a:srgbClr val="FFFFFF"/>
                          </a:solidFill>
                        </a:rPr>
                        <a:t> WLAN networks.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Includes. calibration stage and the second, MS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position is determined based on  comparison  between stored values and real time values.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Stored RSS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values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The proposed method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has mean error of a little less 4m (3.97m).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Depends on the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propagation environment present between MS and each Access Point.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accuracy is not good compared to the complexity and time required to compare the values in the offline stage.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AMID: Accurate Magnetic Indoor Localization Using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Deep Learning - </a:t>
            </a:r>
            <a:r>
              <a:rPr lang="en" sz="1200"/>
              <a:t>Lee et al (2018), sensors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840950" y="1588025"/>
          <a:ext cx="7495450" cy="2926020"/>
        </p:xfrm>
        <a:graphic>
          <a:graphicData uri="http://schemas.openxmlformats.org/drawingml/2006/table">
            <a:tbl>
              <a:tblPr>
                <a:noFill/>
                <a:tableStyleId>{AB0F1E6B-E8C4-4DD7-BAC1-0CBB51AB2563}</a:tableStyleId>
              </a:tblPr>
              <a:tblGrid>
                <a:gridCol w="1206500"/>
                <a:gridCol w="1206500"/>
                <a:gridCol w="1276009"/>
                <a:gridCol w="1136991"/>
                <a:gridCol w="1206500"/>
                <a:gridCol w="14629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Task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Limitations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Conclusions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Indoor Positioning by classification of magnetic sequences by a deep neural network to get magnetic landmarks.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 is collected, classification model is created and location is estimated based on surrounding magnetic landmarks.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Magnetic sensor data that is preprocessed to gain magnetic fingerprint data.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Tested in corridor and atrium. Positioning error (corridor) = 0.76m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Positioning error (atrium) = 2.30m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Amount of unique fingerprints is large. Pattern detection will require a lot of computation.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Accuracy is good, but complexity of DNN coupled with large amount of data is a disadvantage.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052550" y="1482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Indoor Positioning </a:t>
            </a:r>
            <a:r>
              <a:rPr lang="en" sz="1800" dirty="0" smtClean="0"/>
              <a:t> using </a:t>
            </a:r>
            <a:r>
              <a:rPr lang="en" sz="1800" dirty="0"/>
              <a:t>sophisticated deep learning </a:t>
            </a:r>
            <a:r>
              <a:rPr lang="en" sz="1800" dirty="0" smtClean="0"/>
              <a:t>algorithm - Long </a:t>
            </a:r>
            <a:r>
              <a:rPr lang="en" sz="1800" dirty="0"/>
              <a:t>Short Term Memory (</a:t>
            </a:r>
            <a:r>
              <a:rPr lang="en" sz="1800" dirty="0" smtClean="0"/>
              <a:t>LSTM).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propose a novel approach for indoor positioning using deep learning algorithm based on Long Short Term Memory .  LSTM provides a significant improve over the following  approaches: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RSS of WiFi and Bluetooth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Geomagnetic FIngerprinting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Diffuse Infrared LEDs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Sound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Computer Vision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5139625" y="1462500"/>
            <a:ext cx="34743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Conventional Feed Forward Network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connections between the input nodes and output nodes do not form a cycle.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Recurrent Neural Networks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output of the previous RNN is given as the input to the next RNN along with the main input.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63" y="3418450"/>
            <a:ext cx="4415925" cy="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600" y="1360800"/>
            <a:ext cx="2946100" cy="1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RNN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5403775" y="1307850"/>
            <a:ext cx="33960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Vanishing &amp; Exploding Gradient Problem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New Weight = Weight - Learning Rate * Gradient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2.0999 = 2.1 - 0.001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the weight is </a:t>
            </a:r>
            <a:r>
              <a:rPr lang="en" dirty="0" smtClean="0"/>
              <a:t>&lt;&lt;1 </a:t>
            </a:r>
            <a:r>
              <a:rPr lang="en" dirty="0"/>
              <a:t>and is used to train, the corresponding hidden states will keep decreasing till 0, which makes the input meaningless.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If the weight is </a:t>
            </a:r>
            <a:r>
              <a:rPr lang="en" dirty="0" smtClean="0"/>
              <a:t>&gt;&gt;1 </a:t>
            </a:r>
            <a:r>
              <a:rPr lang="en" dirty="0"/>
              <a:t>and is used to train, the hidden states will keep increasing till infinity, which also makes the input meaningless.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0" y="2103800"/>
            <a:ext cx="4949424" cy="19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(LSTM)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307850"/>
            <a:ext cx="688425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15150"/>
            <a:ext cx="5343475" cy="32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621</Words>
  <PresentationFormat>On-screen Show (16:9)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Lato</vt:lpstr>
      <vt:lpstr>Focus</vt:lpstr>
      <vt:lpstr>INDOOR NAVIGATION SYSTEM</vt:lpstr>
      <vt:lpstr>LITERATURE SURVEY</vt:lpstr>
      <vt:lpstr>Robust Indoor Positioning Provided by Real-Time RSSI Values in Unmodified WLAN Networks - Mazuelas et al (2009), IEEE </vt:lpstr>
      <vt:lpstr>AMID: Accurate Magnetic Indoor Localization Using Deep Learning - Lee et al (2018), sensors </vt:lpstr>
      <vt:lpstr>Objective</vt:lpstr>
      <vt:lpstr>Introduction</vt:lpstr>
      <vt:lpstr>Recurrent Neural Networks</vt:lpstr>
      <vt:lpstr>Limitation of RNN</vt:lpstr>
      <vt:lpstr>Long Short Term Memory (LSTM)</vt:lpstr>
      <vt:lpstr>Architecture </vt:lpstr>
      <vt:lpstr>Collection of Data</vt:lpstr>
      <vt:lpstr>Gyroscope and Accelerometer readings</vt:lpstr>
      <vt:lpstr>Classification</vt:lpstr>
      <vt:lpstr>Slide 14</vt:lpstr>
      <vt:lpstr>Estimation</vt:lpstr>
      <vt:lpstr>Datasets &amp;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NAVIGATION SYSTEM</dc:title>
  <cp:lastModifiedBy>user</cp:lastModifiedBy>
  <cp:revision>9</cp:revision>
  <dcterms:modified xsi:type="dcterms:W3CDTF">2019-11-01T12:56:46Z</dcterms:modified>
</cp:coreProperties>
</file>