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86" r:id="rId9"/>
    <p:sldId id="288" r:id="rId10"/>
    <p:sldId id="264" r:id="rId11"/>
    <p:sldId id="289" r:id="rId12"/>
    <p:sldId id="291" r:id="rId13"/>
    <p:sldId id="267" r:id="rId14"/>
    <p:sldId id="285" r:id="rId15"/>
    <p:sldId id="275" r:id="rId16"/>
    <p:sldId id="269" r:id="rId17"/>
    <p:sldId id="272" r:id="rId18"/>
    <p:sldId id="284" r:id="rId19"/>
    <p:sldId id="274" r:id="rId20"/>
    <p:sldId id="276" r:id="rId21"/>
    <p:sldId id="277" r:id="rId22"/>
    <p:sldId id="278" r:id="rId23"/>
    <p:sldId id="279" r:id="rId24"/>
    <p:sldId id="280" r:id="rId25"/>
    <p:sldId id="281" r:id="rId26"/>
    <p:sldId id="290" r:id="rId27"/>
    <p:sldId id="283" r:id="rId28"/>
  </p:sldIdLst>
  <p:sldSz cx="9144000" cy="5143500" type="screen16x9"/>
  <p:notesSz cx="6858000" cy="9144000"/>
  <p:embeddedFontLst>
    <p:embeddedFont>
      <p:font typeface="Montserrat" charset="0"/>
      <p:regular r:id="rId30"/>
      <p:bold r:id="rId31"/>
      <p:italic r:id="rId32"/>
      <p:boldItalic r:id="rId33"/>
    </p:embeddedFont>
    <p:embeddedFont>
      <p:font typeface="Lato"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4" autoAdjust="0"/>
    <p:restoredTop sz="94624" autoAdjust="0"/>
  </p:normalViewPr>
  <p:slideViewPr>
    <p:cSldViewPr snapToGrid="0">
      <p:cViewPr varScale="1">
        <p:scale>
          <a:sx n="92" d="100"/>
          <a:sy n="92" d="100"/>
        </p:scale>
        <p:origin x="-744" y="-102"/>
      </p:cViewPr>
      <p:guideLst>
        <p:guide orient="horz" pos="1620"/>
        <p:guide pos="2880"/>
      </p:guideLst>
    </p:cSldViewPr>
  </p:slideViewPr>
  <p:outlineViewPr>
    <p:cViewPr>
      <p:scale>
        <a:sx n="33" d="100"/>
        <a:sy n="33" d="100"/>
      </p:scale>
      <p:origin x="0" y="1335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7913b8e81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7913b8e81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da17df126e779d9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da17df126e779d9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7913b8e81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7913b8e81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7c58a87431_5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7c58a87431_5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7c58a87431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7c58a87431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c58a874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7c58a874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7c58a87431_6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7c58a87431_6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7c58a87431_4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7c58a87431_4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7c58a87431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7c58a87431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7c58a87431_5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7c58a87431_5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7c58a87431_4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7c58a87431_4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c58a87431_4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c58a87431_4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7c58a87431_4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7c58a87431_4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7c58a87431_4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7c58a87431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47913b8e81_6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47913b8e81_6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c58a87431_4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c58a87431_4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7913b8e81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7913b8e81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7913b8e8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7913b8e8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7913b8e81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7913b8e81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c58a87431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c58a87431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7913b8e81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7913b8e81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da17df126e779d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da17df126e779d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6.xml"/><Relationship Id="rId1" Type="http://schemas.openxmlformats.org/officeDocument/2006/relationships/video" Target="file:///C:\Users\user\Downloads\YouCut_20200113_142844612.mp4" TargetMode="Externa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225422" y="1079638"/>
            <a:ext cx="4806750" cy="18402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rgbClr val="FFFFFF"/>
                </a:solidFill>
              </a:rPr>
              <a:t>INDOOR </a:t>
            </a:r>
            <a:r>
              <a:rPr lang="en" sz="3200" dirty="0" smtClean="0">
                <a:solidFill>
                  <a:srgbClr val="FFFFFF"/>
                </a:solidFill>
              </a:rPr>
              <a:t/>
            </a:r>
            <a:br>
              <a:rPr lang="en" sz="3200" dirty="0" smtClean="0">
                <a:solidFill>
                  <a:srgbClr val="FFFFFF"/>
                </a:solidFill>
              </a:rPr>
            </a:br>
            <a:r>
              <a:rPr lang="en" sz="3200" dirty="0" smtClean="0">
                <a:solidFill>
                  <a:srgbClr val="FFFFFF"/>
                </a:solidFill>
              </a:rPr>
              <a:t>POSITIONING SYSTEM</a:t>
            </a:r>
            <a:br>
              <a:rPr lang="en" sz="3200" dirty="0" smtClean="0">
                <a:solidFill>
                  <a:srgbClr val="FFFFFF"/>
                </a:solidFill>
              </a:rPr>
            </a:br>
            <a:r>
              <a:rPr lang="en" sz="3200" dirty="0" smtClean="0">
                <a:solidFill>
                  <a:srgbClr val="FFFFFF"/>
                </a:solidFill>
              </a:rPr>
              <a:t>USING</a:t>
            </a:r>
            <a:br>
              <a:rPr lang="en" sz="3200" dirty="0" smtClean="0">
                <a:solidFill>
                  <a:srgbClr val="FFFFFF"/>
                </a:solidFill>
              </a:rPr>
            </a:br>
            <a:r>
              <a:rPr lang="en" sz="3200" dirty="0" smtClean="0">
                <a:solidFill>
                  <a:srgbClr val="FFFFFF"/>
                </a:solidFill>
              </a:rPr>
              <a:t>DEEP LEARNING </a:t>
            </a:r>
            <a:endParaRPr sz="3200">
              <a:solidFill>
                <a:srgbClr val="FFFFFF"/>
              </a:solidFill>
            </a:endParaRPr>
          </a:p>
        </p:txBody>
      </p:sp>
      <p:sp>
        <p:nvSpPr>
          <p:cNvPr id="135" name="Google Shape;135;p13"/>
          <p:cNvSpPr txBox="1"/>
          <p:nvPr/>
        </p:nvSpPr>
        <p:spPr>
          <a:xfrm>
            <a:off x="6832050" y="3569500"/>
            <a:ext cx="2156400" cy="132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Clyde Noronha</a:t>
            </a: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Mustafa Zaki</a:t>
            </a: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Shane Gracias</a:t>
            </a: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Ruman Mulla</a:t>
            </a:r>
            <a:endParaRPr>
              <a:solidFill>
                <a:srgbClr val="FFFFFF"/>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Limitations of Feed Forward Neural Networks</a:t>
            </a:r>
            <a:endParaRPr/>
          </a:p>
        </p:txBody>
      </p:sp>
      <p:sp>
        <p:nvSpPr>
          <p:cNvPr id="184" name="Google Shape;184;p21"/>
          <p:cNvSpPr txBox="1">
            <a:spLocks noGrp="1"/>
          </p:cNvSpPr>
          <p:nvPr>
            <p:ph type="body" idx="1"/>
          </p:nvPr>
        </p:nvSpPr>
        <p:spPr>
          <a:xfrm>
            <a:off x="1297500" y="1567550"/>
            <a:ext cx="7038900" cy="29112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400" dirty="0"/>
              <a:t>Not designed for sequences / time series data, hence the results with time series data are bad.                                            											</a:t>
            </a:r>
            <a:endParaRPr sz="1400"/>
          </a:p>
          <a:p>
            <a:pPr marL="457200" lvl="0" indent="-311150" algn="l" rtl="0">
              <a:spcBef>
                <a:spcPts val="0"/>
              </a:spcBef>
              <a:spcAft>
                <a:spcPts val="0"/>
              </a:spcAft>
              <a:buSzPts val="1300"/>
              <a:buChar char="●"/>
            </a:pPr>
            <a:r>
              <a:rPr lang="en" sz="1400" dirty="0"/>
              <a:t>Requires fixed size input and fixed output.</a:t>
            </a:r>
            <a:endParaRPr sz="1400"/>
          </a:p>
          <a:p>
            <a:pPr marL="457200" lvl="0" indent="-311150" algn="l" rtl="0">
              <a:spcBef>
                <a:spcPts val="1600"/>
              </a:spcBef>
              <a:spcAft>
                <a:spcPts val="0"/>
              </a:spcAft>
              <a:buSzPts val="1300"/>
              <a:buChar char="●"/>
            </a:pPr>
            <a:r>
              <a:rPr lang="en" sz="1400" dirty="0"/>
              <a:t>Does not model memory.</a:t>
            </a:r>
            <a:endParaRPr sz="1400"/>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Recurrent Neural Networks</a:t>
            </a:r>
            <a:endParaRPr/>
          </a:p>
          <a:p>
            <a:pPr marL="0" lvl="0" indent="0" algn="l" rtl="0">
              <a:spcBef>
                <a:spcPts val="0"/>
              </a:spcBef>
              <a:spcAft>
                <a:spcPts val="0"/>
              </a:spcAft>
              <a:buNone/>
            </a:pPr>
            <a:endParaRPr/>
          </a:p>
        </p:txBody>
      </p:sp>
      <p:sp>
        <p:nvSpPr>
          <p:cNvPr id="189" name="Google Shape;189;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Recurrent </a:t>
            </a:r>
            <a:r>
              <a:rPr lang="en" dirty="0" smtClean="0"/>
              <a:t>Neural </a:t>
            </a:r>
            <a:r>
              <a:rPr lang="en" dirty="0"/>
              <a:t>N</a:t>
            </a:r>
            <a:r>
              <a:rPr lang="en" dirty="0" smtClean="0"/>
              <a:t>etworks </a:t>
            </a:r>
            <a:r>
              <a:rPr lang="en" dirty="0"/>
              <a:t>are </a:t>
            </a:r>
            <a:r>
              <a:rPr lang="en" dirty="0" smtClean="0"/>
              <a:t>a type </a:t>
            </a:r>
            <a:r>
              <a:rPr lang="en" dirty="0"/>
              <a:t>of neural  </a:t>
            </a:r>
            <a:r>
              <a:rPr lang="en" dirty="0" smtClean="0"/>
              <a:t>network </a:t>
            </a:r>
            <a:r>
              <a:rPr lang="en" dirty="0"/>
              <a:t>designed for capturing information from sequence / time series data. The output of the previous RNN is given as the input to the next RNN along with the main input.</a:t>
            </a:r>
            <a:endParaRPr/>
          </a:p>
          <a:p>
            <a:pPr marL="0" lvl="0" indent="0" algn="l" rtl="0">
              <a:spcBef>
                <a:spcPts val="1600"/>
              </a:spcBef>
              <a:spcAft>
                <a:spcPts val="1600"/>
              </a:spcAft>
              <a:buNone/>
            </a:pPr>
            <a:endParaRPr/>
          </a:p>
        </p:txBody>
      </p:sp>
      <p:pic>
        <p:nvPicPr>
          <p:cNvPr id="190" name="Google Shape;190;p22"/>
          <p:cNvPicPr preferRelativeResize="0"/>
          <p:nvPr/>
        </p:nvPicPr>
        <p:blipFill>
          <a:blip r:embed="rId3">
            <a:alphaModFix/>
          </a:blip>
          <a:stretch>
            <a:fillRect/>
          </a:stretch>
        </p:blipFill>
        <p:spPr>
          <a:xfrm>
            <a:off x="6277500" y="2307163"/>
            <a:ext cx="1581700" cy="2410200"/>
          </a:xfrm>
          <a:prstGeom prst="rect">
            <a:avLst/>
          </a:prstGeom>
          <a:noFill/>
          <a:ln>
            <a:noFill/>
          </a:ln>
        </p:spPr>
      </p:pic>
      <p:pic>
        <p:nvPicPr>
          <p:cNvPr id="191" name="Google Shape;191;p22"/>
          <p:cNvPicPr preferRelativeResize="0"/>
          <p:nvPr/>
        </p:nvPicPr>
        <p:blipFill rotWithShape="1">
          <a:blip r:embed="rId4">
            <a:alphaModFix/>
          </a:blip>
          <a:srcRect l="8578" r="7068"/>
          <a:stretch/>
        </p:blipFill>
        <p:spPr>
          <a:xfrm>
            <a:off x="1297500" y="2571750"/>
            <a:ext cx="2117574" cy="1556200"/>
          </a:xfrm>
          <a:prstGeom prst="rect">
            <a:avLst/>
          </a:prstGeom>
          <a:noFill/>
          <a:ln>
            <a:noFill/>
          </a:ln>
        </p:spPr>
      </p:pic>
      <p:pic>
        <p:nvPicPr>
          <p:cNvPr id="192" name="Google Shape;192;p22"/>
          <p:cNvPicPr preferRelativeResize="0"/>
          <p:nvPr/>
        </p:nvPicPr>
        <p:blipFill rotWithShape="1">
          <a:blip r:embed="rId5">
            <a:alphaModFix/>
          </a:blip>
          <a:srcRect r="7132" b="11754"/>
          <a:stretch/>
        </p:blipFill>
        <p:spPr>
          <a:xfrm>
            <a:off x="3787500" y="2602038"/>
            <a:ext cx="2117574" cy="84221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RNN</a:t>
            </a:r>
            <a:endParaRPr lang="en-US" dirty="0"/>
          </a:p>
        </p:txBody>
      </p:sp>
      <p:sp>
        <p:nvSpPr>
          <p:cNvPr id="3" name="Text Placeholder 2"/>
          <p:cNvSpPr>
            <a:spLocks noGrp="1"/>
          </p:cNvSpPr>
          <p:nvPr>
            <p:ph type="body" idx="1"/>
          </p:nvPr>
        </p:nvSpPr>
        <p:spPr>
          <a:xfrm>
            <a:off x="5174672" y="1028699"/>
            <a:ext cx="3161727" cy="3855027"/>
          </a:xfrm>
        </p:spPr>
        <p:txBody>
          <a:bodyPr/>
          <a:lstStyle/>
          <a:p>
            <a:pPr lvl="0">
              <a:buNone/>
            </a:pPr>
            <a:r>
              <a:rPr lang="en-US" b="1" dirty="0" smtClean="0"/>
              <a:t>Vanishing  </a:t>
            </a:r>
            <a:r>
              <a:rPr lang="en-US" b="1" dirty="0" smtClean="0"/>
              <a:t>Gradient </a:t>
            </a:r>
            <a:r>
              <a:rPr lang="en-US" b="1" dirty="0" smtClean="0"/>
              <a:t>Problem</a:t>
            </a:r>
          </a:p>
          <a:p>
            <a:pPr lvl="0">
              <a:buNone/>
            </a:pPr>
            <a:endParaRPr lang="en-US" b="1" dirty="0" smtClean="0"/>
          </a:p>
          <a:p>
            <a:pPr lvl="0"/>
            <a:r>
              <a:rPr lang="en-US" dirty="0" smtClean="0"/>
              <a:t>Gradient</a:t>
            </a:r>
          </a:p>
          <a:p>
            <a:pPr lvl="0"/>
            <a:r>
              <a:rPr lang="en-US" dirty="0" smtClean="0"/>
              <a:t>During back </a:t>
            </a:r>
            <a:r>
              <a:rPr lang="en-US" dirty="0" smtClean="0"/>
              <a:t>propagation</a:t>
            </a:r>
            <a:r>
              <a:rPr lang="en-US" dirty="0" smtClean="0"/>
              <a:t>, gradient for each node is calculated using gradient for previous layer.</a:t>
            </a:r>
          </a:p>
          <a:p>
            <a:pPr lvl="0"/>
            <a:r>
              <a:rPr lang="en-US" dirty="0" smtClean="0"/>
              <a:t>Therefore if the gradient in  the previous layer is small, the gradient in the current layer </a:t>
            </a:r>
            <a:r>
              <a:rPr lang="en-US" dirty="0" err="1" smtClean="0"/>
              <a:t>ll</a:t>
            </a:r>
            <a:r>
              <a:rPr lang="en-US" dirty="0" smtClean="0"/>
              <a:t> be even smaller.</a:t>
            </a:r>
          </a:p>
          <a:p>
            <a:pPr lvl="0"/>
            <a:r>
              <a:rPr lang="en-US" dirty="0" smtClean="0"/>
              <a:t>New Weight = Weight - Learning Rate * Gradient</a:t>
            </a:r>
          </a:p>
          <a:p>
            <a:pPr lvl="0"/>
            <a:r>
              <a:rPr lang="en-US" dirty="0" smtClean="0"/>
              <a:t>2.0999 = 2.1 - 0.001</a:t>
            </a:r>
          </a:p>
          <a:p>
            <a:pPr lvl="0"/>
            <a:r>
              <a:rPr lang="en-US" dirty="0" smtClean="0"/>
              <a:t>The weights are barely adjusted in the earlier layers causing it not to </a:t>
            </a:r>
            <a:r>
              <a:rPr lang="en-US" dirty="0" smtClean="0"/>
              <a:t>learn.</a:t>
            </a:r>
            <a:endParaRPr lang="en-US" dirty="0"/>
          </a:p>
        </p:txBody>
      </p:sp>
      <p:pic>
        <p:nvPicPr>
          <p:cNvPr id="4" name="Google Shape;200;p23"/>
          <p:cNvPicPr preferRelativeResize="0"/>
          <p:nvPr/>
        </p:nvPicPr>
        <p:blipFill>
          <a:blip r:embed="rId2">
            <a:alphaModFix/>
          </a:blip>
          <a:stretch>
            <a:fillRect/>
          </a:stretch>
        </p:blipFill>
        <p:spPr>
          <a:xfrm>
            <a:off x="342800" y="2103800"/>
            <a:ext cx="4949424" cy="1969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Long Short Term Memory (LSTM)</a:t>
            </a:r>
            <a:endParaRPr/>
          </a:p>
        </p:txBody>
      </p:sp>
      <p:pic>
        <p:nvPicPr>
          <p:cNvPr id="5" name="image12.png"/>
          <p:cNvPicPr/>
          <p:nvPr/>
        </p:nvPicPr>
        <p:blipFill>
          <a:blip r:embed="rId3" cstate="print"/>
          <a:srcRect/>
          <a:stretch>
            <a:fillRect/>
          </a:stretch>
        </p:blipFill>
        <p:spPr>
          <a:xfrm>
            <a:off x="2116221" y="1062650"/>
            <a:ext cx="3872466" cy="2955851"/>
          </a:xfrm>
          <a:prstGeom prst="rect">
            <a:avLst/>
          </a:prstGeom>
          <a:ln/>
        </p:spPr>
      </p:pic>
      <p:pic>
        <p:nvPicPr>
          <p:cNvPr id="6" name="image11.png"/>
          <p:cNvPicPr/>
          <p:nvPr/>
        </p:nvPicPr>
        <p:blipFill>
          <a:blip r:embed="rId4" cstate="print"/>
          <a:srcRect/>
          <a:stretch>
            <a:fillRect/>
          </a:stretch>
        </p:blipFill>
        <p:spPr>
          <a:xfrm>
            <a:off x="2117695" y="4008492"/>
            <a:ext cx="3867468" cy="750545"/>
          </a:xfrm>
          <a:prstGeom prst="rect">
            <a:avLst/>
          </a:prstGeom>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WORK &amp;</a:t>
            </a:r>
            <a:br>
              <a:rPr lang="en-US" dirty="0" smtClean="0"/>
            </a:br>
            <a:r>
              <a:rPr lang="en-US" dirty="0" smtClean="0"/>
              <a:t>IMPLEMENTATION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2"/>
          <p:cNvSpPr txBox="1">
            <a:spLocks noGrp="1"/>
          </p:cNvSpPr>
          <p:nvPr>
            <p:ph type="title"/>
          </p:nvPr>
        </p:nvSpPr>
        <p:spPr>
          <a:xfrm>
            <a:off x="1112375" y="221850"/>
            <a:ext cx="3798900" cy="65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Requirements</a:t>
            </a:r>
            <a:endParaRPr/>
          </a:p>
        </p:txBody>
      </p:sp>
      <p:sp>
        <p:nvSpPr>
          <p:cNvPr id="261" name="Google Shape;261;p32"/>
          <p:cNvSpPr txBox="1">
            <a:spLocks noGrp="1"/>
          </p:cNvSpPr>
          <p:nvPr>
            <p:ph type="body" idx="1"/>
          </p:nvPr>
        </p:nvSpPr>
        <p:spPr>
          <a:xfrm>
            <a:off x="1112375" y="788100"/>
            <a:ext cx="3798900" cy="448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smtClean="0"/>
              <a:t>Software</a:t>
            </a:r>
            <a:endParaRPr sz="1600"/>
          </a:p>
          <a:p>
            <a:pPr marL="685800" indent="-228600">
              <a:spcBef>
                <a:spcPts val="1600"/>
              </a:spcBef>
            </a:pPr>
            <a:r>
              <a:rPr lang="en" sz="1500" dirty="0" smtClean="0"/>
              <a:t>Anaconda</a:t>
            </a:r>
            <a:endParaRPr sz="1500"/>
          </a:p>
          <a:p>
            <a:pPr marL="685800" indent="-228600"/>
            <a:r>
              <a:rPr lang="en" sz="1500" dirty="0" smtClean="0"/>
              <a:t>Jupyter </a:t>
            </a:r>
            <a:r>
              <a:rPr lang="en" sz="1500" dirty="0"/>
              <a:t>Notebook</a:t>
            </a:r>
            <a:endParaRPr sz="1500"/>
          </a:p>
          <a:p>
            <a:pPr marL="685800" indent="-228600"/>
            <a:r>
              <a:rPr lang="en" sz="1500" dirty="0" smtClean="0"/>
              <a:t>Tensorflow</a:t>
            </a:r>
            <a:endParaRPr sz="1500"/>
          </a:p>
          <a:p>
            <a:pPr marL="685800" indent="-228600"/>
            <a:r>
              <a:rPr lang="en" sz="1500" dirty="0" smtClean="0"/>
              <a:t>Python</a:t>
            </a:r>
            <a:endParaRPr sz="1500"/>
          </a:p>
          <a:p>
            <a:pPr marL="685800" indent="-228600"/>
            <a:r>
              <a:rPr lang="en" sz="1500" dirty="0" smtClean="0"/>
              <a:t>Libraries</a:t>
            </a:r>
            <a:endParaRPr sz="1500"/>
          </a:p>
          <a:p>
            <a:pPr marL="914400" indent="-228600"/>
            <a:r>
              <a:rPr lang="en" sz="1500" dirty="0" smtClean="0"/>
              <a:t>Pandas</a:t>
            </a:r>
            <a:endParaRPr sz="1500"/>
          </a:p>
          <a:p>
            <a:pPr marL="914400" indent="-228600"/>
            <a:r>
              <a:rPr lang="en" sz="1500" dirty="0" smtClean="0"/>
              <a:t>NumPy</a:t>
            </a:r>
            <a:endParaRPr sz="1500"/>
          </a:p>
          <a:p>
            <a:pPr marL="914400" indent="-228600"/>
            <a:r>
              <a:rPr lang="en" sz="1500" dirty="0" smtClean="0"/>
              <a:t>SciPy</a:t>
            </a:r>
            <a:endParaRPr sz="1500"/>
          </a:p>
          <a:p>
            <a:pPr marL="914400" indent="-228600"/>
            <a:r>
              <a:rPr lang="en" sz="1500" dirty="0" smtClean="0"/>
              <a:t>Mathplotlib</a:t>
            </a:r>
            <a:endParaRPr sz="1500"/>
          </a:p>
          <a:p>
            <a:pPr marL="685800" indent="-228600">
              <a:spcBef>
                <a:spcPts val="1000"/>
              </a:spcBef>
            </a:pPr>
            <a:r>
              <a:rPr lang="en" sz="1500" dirty="0" smtClean="0"/>
              <a:t>Android </a:t>
            </a:r>
            <a:r>
              <a:rPr lang="en" sz="1500" dirty="0"/>
              <a:t>Studio</a:t>
            </a:r>
            <a:endParaRPr sz="1500"/>
          </a:p>
          <a:p>
            <a:pPr marL="685800" indent="-228600"/>
            <a:r>
              <a:rPr lang="en" sz="1500" dirty="0" smtClean="0"/>
              <a:t>Java</a:t>
            </a:r>
            <a:endParaRPr sz="1500"/>
          </a:p>
          <a:p>
            <a:pPr marL="685800" indent="-228600"/>
            <a:r>
              <a:rPr lang="en" sz="1500" dirty="0" smtClean="0"/>
              <a:t>XML</a:t>
            </a:r>
            <a:endParaRPr sz="1500"/>
          </a:p>
          <a:p>
            <a:pPr marL="457200" lvl="0" indent="0" algn="l" rtl="0">
              <a:spcBef>
                <a:spcPts val="1000"/>
              </a:spcBef>
              <a:spcAft>
                <a:spcPts val="1600"/>
              </a:spcAft>
              <a:buNone/>
            </a:pPr>
            <a:endParaRPr sz="1600"/>
          </a:p>
        </p:txBody>
      </p:sp>
      <p:sp>
        <p:nvSpPr>
          <p:cNvPr id="262" name="Google Shape;262;p32"/>
          <p:cNvSpPr txBox="1"/>
          <p:nvPr/>
        </p:nvSpPr>
        <p:spPr>
          <a:xfrm>
            <a:off x="5139737" y="777709"/>
            <a:ext cx="3345300" cy="37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smtClean="0">
                <a:solidFill>
                  <a:schemeClr val="lt1"/>
                </a:solidFill>
                <a:latin typeface="Lato"/>
                <a:ea typeface="Lato"/>
                <a:cs typeface="Lato"/>
                <a:sym typeface="Lato"/>
              </a:rPr>
              <a:t>Hardware</a:t>
            </a:r>
          </a:p>
          <a:p>
            <a:pPr marL="0" lvl="0" indent="0" algn="l" rtl="0">
              <a:spcBef>
                <a:spcPts val="0"/>
              </a:spcBef>
              <a:spcAft>
                <a:spcPts val="0"/>
              </a:spcAft>
              <a:buNone/>
            </a:pPr>
            <a:endParaRPr sz="1600">
              <a:solidFill>
                <a:schemeClr val="lt1"/>
              </a:solidFill>
              <a:latin typeface="Lato"/>
              <a:ea typeface="Lato"/>
              <a:cs typeface="Lato"/>
              <a:sym typeface="Lato"/>
            </a:endParaRPr>
          </a:p>
          <a:p>
            <a:pPr marL="685800" lvl="0" indent="-228600">
              <a:lnSpc>
                <a:spcPct val="115000"/>
              </a:lnSpc>
              <a:buClr>
                <a:srgbClr val="FFFFFF"/>
              </a:buClr>
              <a:buSzPts val="1300"/>
              <a:buFont typeface="Lato"/>
              <a:buChar char="●"/>
            </a:pPr>
            <a:r>
              <a:rPr lang="en-US" sz="1500" dirty="0" smtClean="0">
                <a:solidFill>
                  <a:srgbClr val="FFFFFF"/>
                </a:solidFill>
                <a:latin typeface="Lato"/>
                <a:sym typeface="Lato"/>
              </a:rPr>
              <a:t>Smartphone</a:t>
            </a:r>
          </a:p>
          <a:p>
            <a:pPr marL="914400" lvl="0" indent="-228600">
              <a:lnSpc>
                <a:spcPct val="115000"/>
              </a:lnSpc>
              <a:buClr>
                <a:srgbClr val="FFFFFF"/>
              </a:buClr>
              <a:buSzPts val="1300"/>
              <a:buFont typeface="Lato"/>
              <a:buChar char="●"/>
            </a:pPr>
            <a:r>
              <a:rPr lang="en" sz="1500" dirty="0" smtClean="0">
                <a:solidFill>
                  <a:schemeClr val="lt1"/>
                </a:solidFill>
                <a:latin typeface="Lato"/>
                <a:ea typeface="Lato"/>
                <a:cs typeface="Lato"/>
                <a:sym typeface="Lato"/>
              </a:rPr>
              <a:t>Accelerometer Sensor</a:t>
            </a:r>
          </a:p>
          <a:p>
            <a:pPr marL="914400" lvl="0" indent="-228600">
              <a:lnSpc>
                <a:spcPct val="115000"/>
              </a:lnSpc>
              <a:buClr>
                <a:srgbClr val="FFFFFF"/>
              </a:buClr>
              <a:buSzPts val="1300"/>
              <a:buFont typeface="Lato"/>
              <a:buChar char="●"/>
            </a:pPr>
            <a:r>
              <a:rPr lang="en" sz="1500" dirty="0" smtClean="0">
                <a:solidFill>
                  <a:schemeClr val="lt1"/>
                </a:solidFill>
                <a:latin typeface="Lato"/>
                <a:ea typeface="Lato"/>
                <a:cs typeface="Lato"/>
                <a:sym typeface="Lato"/>
              </a:rPr>
              <a:t>Gyroscope Sensor</a:t>
            </a:r>
            <a:endParaRPr lang="en-US" sz="1500" dirty="0" smtClean="0">
              <a:solidFill>
                <a:srgbClr val="FFFFFF"/>
              </a:solidFill>
              <a:latin typeface="Lato"/>
              <a:sym typeface="Lato"/>
            </a:endParaRPr>
          </a:p>
          <a:p>
            <a:pPr>
              <a:lnSpc>
                <a:spcPct val="115000"/>
              </a:lnSpc>
            </a:pPr>
            <a:endParaRPr lang="en-US" sz="1500" dirty="0" smtClean="0">
              <a:solidFill>
                <a:schemeClr val="lt1"/>
              </a:solidFill>
              <a:latin typeface="Lato"/>
              <a:ea typeface="Lato"/>
              <a:cs typeface="Lato"/>
              <a:sym typeface="Lato"/>
            </a:endParaRPr>
          </a:p>
          <a:p>
            <a:pPr marL="685800" lvl="0" indent="-228600">
              <a:lnSpc>
                <a:spcPct val="115000"/>
              </a:lnSpc>
              <a:buClr>
                <a:srgbClr val="FFFFFF"/>
              </a:buClr>
              <a:buSzPts val="1300"/>
              <a:buFont typeface="Lato"/>
              <a:buChar char="●"/>
            </a:pPr>
            <a:r>
              <a:rPr lang="en-US" sz="1500" dirty="0" err="1" smtClean="0">
                <a:solidFill>
                  <a:srgbClr val="FFFFFF"/>
                </a:solidFill>
                <a:latin typeface="Lato"/>
                <a:sym typeface="Lato"/>
              </a:rPr>
              <a:t>Macbook</a:t>
            </a:r>
            <a:r>
              <a:rPr lang="en-US" sz="1500" dirty="0" smtClean="0">
                <a:solidFill>
                  <a:srgbClr val="FFFFFF"/>
                </a:solidFill>
                <a:latin typeface="Lato"/>
                <a:sym typeface="Lato"/>
              </a:rPr>
              <a:t> Pro</a:t>
            </a:r>
          </a:p>
          <a:p>
            <a:pPr marL="914400" lvl="0" indent="-228600">
              <a:lnSpc>
                <a:spcPct val="115000"/>
              </a:lnSpc>
              <a:buClr>
                <a:srgbClr val="FFFFFF"/>
              </a:buClr>
              <a:buSzPts val="1300"/>
              <a:buFont typeface="Lato"/>
              <a:buChar char="●"/>
            </a:pPr>
            <a:r>
              <a:rPr lang="en" sz="1500" dirty="0" smtClean="0">
                <a:solidFill>
                  <a:schemeClr val="lt1"/>
                </a:solidFill>
                <a:latin typeface="Lato"/>
                <a:ea typeface="Lato"/>
                <a:cs typeface="Lato"/>
                <a:sym typeface="Lato"/>
              </a:rPr>
              <a:t>CPU: 2.5 GHz Quad-Core Intel Core i7</a:t>
            </a:r>
          </a:p>
          <a:p>
            <a:pPr marL="914400" lvl="0" indent="-228600">
              <a:lnSpc>
                <a:spcPct val="115000"/>
              </a:lnSpc>
              <a:buClr>
                <a:srgbClr val="FFFFFF"/>
              </a:buClr>
              <a:buSzPts val="1300"/>
              <a:buFont typeface="Lato"/>
              <a:buChar char="●"/>
            </a:pPr>
            <a:r>
              <a:rPr lang="en" sz="1500" dirty="0" smtClean="0">
                <a:solidFill>
                  <a:schemeClr val="lt1"/>
                </a:solidFill>
                <a:latin typeface="Lato"/>
                <a:ea typeface="Lato"/>
                <a:cs typeface="Lato"/>
                <a:sym typeface="Lato"/>
              </a:rPr>
              <a:t>GPU: Intel Iris Pro</a:t>
            </a:r>
            <a:endParaRPr lang="en-US" sz="1500" dirty="0" smtClean="0">
              <a:solidFill>
                <a:srgbClr val="FFFFFF"/>
              </a:solidFill>
              <a:latin typeface="Lato"/>
              <a:sym typeface="Lato"/>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26"/>
          <p:cNvPicPr preferRelativeResize="0"/>
          <p:nvPr/>
        </p:nvPicPr>
        <p:blipFill>
          <a:blip r:embed="rId3">
            <a:alphaModFix/>
          </a:blip>
          <a:stretch>
            <a:fillRect/>
          </a:stretch>
        </p:blipFill>
        <p:spPr>
          <a:xfrm>
            <a:off x="2545625" y="152400"/>
            <a:ext cx="3194610" cy="4838698"/>
          </a:xfrm>
          <a:prstGeom prst="rect">
            <a:avLst/>
          </a:prstGeom>
          <a:noFill/>
          <a:ln>
            <a:noFill/>
          </a:ln>
        </p:spPr>
      </p:pic>
      <p:sp>
        <p:nvSpPr>
          <p:cNvPr id="219" name="Google Shape;219;p26"/>
          <p:cNvSpPr txBox="1"/>
          <p:nvPr/>
        </p:nvSpPr>
        <p:spPr>
          <a:xfrm>
            <a:off x="5370225" y="4331575"/>
            <a:ext cx="3834600" cy="52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Lato"/>
                <a:ea typeface="Lato"/>
                <a:cs typeface="Lato"/>
                <a:sym typeface="Lato"/>
              </a:rPr>
              <a:t>Level 0 Design Flow Diagram.</a:t>
            </a:r>
            <a:endParaRPr sz="1800">
              <a:solidFill>
                <a:srgbClr val="FFFFFF"/>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9"/>
          <p:cNvSpPr txBox="1">
            <a:spLocks noGrp="1"/>
          </p:cNvSpPr>
          <p:nvPr>
            <p:ph type="title"/>
          </p:nvPr>
        </p:nvSpPr>
        <p:spPr>
          <a:xfrm>
            <a:off x="1297500" y="393750"/>
            <a:ext cx="3798900" cy="63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Collection </a:t>
            </a:r>
            <a:endParaRPr/>
          </a:p>
        </p:txBody>
      </p:sp>
      <p:sp>
        <p:nvSpPr>
          <p:cNvPr id="239" name="Google Shape;239;p29"/>
          <p:cNvSpPr txBox="1">
            <a:spLocks noGrp="1"/>
          </p:cNvSpPr>
          <p:nvPr>
            <p:ph type="body" idx="1"/>
          </p:nvPr>
        </p:nvSpPr>
        <p:spPr>
          <a:xfrm>
            <a:off x="927563" y="1225455"/>
            <a:ext cx="5241600" cy="1493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smtClean="0"/>
              <a:t>We </a:t>
            </a:r>
            <a:r>
              <a:rPr lang="en" dirty="0"/>
              <a:t>built a simple </a:t>
            </a:r>
            <a:r>
              <a:rPr lang="en" dirty="0" smtClean="0"/>
              <a:t>app </a:t>
            </a:r>
            <a:r>
              <a:rPr lang="en" dirty="0"/>
              <a:t>using Android </a:t>
            </a:r>
            <a:r>
              <a:rPr lang="en" dirty="0" smtClean="0"/>
              <a:t>Studio </a:t>
            </a:r>
            <a:r>
              <a:rPr lang="en" dirty="0"/>
              <a:t>to collect accelerometer and gyroscope sensor data and store it in </a:t>
            </a:r>
            <a:r>
              <a:rPr lang="en" dirty="0" smtClean="0"/>
              <a:t>a .csv file. </a:t>
            </a:r>
            <a:endParaRPr lang="en" dirty="0"/>
          </a:p>
          <a:p>
            <a:pPr marL="457200" lvl="0" indent="-311150" algn="l" rtl="0">
              <a:spcBef>
                <a:spcPts val="0"/>
              </a:spcBef>
              <a:spcAft>
                <a:spcPts val="0"/>
              </a:spcAft>
              <a:buSzPts val="1300"/>
              <a:buChar char="●"/>
            </a:pPr>
            <a:r>
              <a:rPr lang="en" dirty="0" smtClean="0"/>
              <a:t>Three </a:t>
            </a:r>
            <a:r>
              <a:rPr lang="en" dirty="0"/>
              <a:t>buttons are provided to collect the </a:t>
            </a:r>
            <a:r>
              <a:rPr lang="en" dirty="0" smtClean="0"/>
              <a:t>data </a:t>
            </a:r>
            <a:r>
              <a:rPr lang="en" dirty="0"/>
              <a:t>according </a:t>
            </a:r>
            <a:r>
              <a:rPr lang="en" dirty="0" smtClean="0"/>
              <a:t>to the </a:t>
            </a:r>
            <a:r>
              <a:rPr lang="en" dirty="0"/>
              <a:t>activity being performed. The data is recorded with a frequency of </a:t>
            </a:r>
            <a:r>
              <a:rPr lang="en" dirty="0" smtClean="0"/>
              <a:t>10Hz. Once </a:t>
            </a:r>
            <a:r>
              <a:rPr lang="en" dirty="0"/>
              <a:t>the data is </a:t>
            </a:r>
            <a:r>
              <a:rPr lang="en" dirty="0" smtClean="0"/>
              <a:t>recorded, we </a:t>
            </a:r>
            <a:r>
              <a:rPr lang="en" dirty="0"/>
              <a:t>export it to a file.</a:t>
            </a:r>
            <a:endParaRPr/>
          </a:p>
          <a:p>
            <a:pPr marL="457200" lvl="0" indent="0" algn="l" rtl="0">
              <a:spcBef>
                <a:spcPts val="1600"/>
              </a:spcBef>
              <a:spcAft>
                <a:spcPts val="1600"/>
              </a:spcAft>
              <a:buNone/>
            </a:pPr>
            <a:endParaRPr/>
          </a:p>
        </p:txBody>
      </p:sp>
      <p:pic>
        <p:nvPicPr>
          <p:cNvPr id="240" name="Google Shape;240;p29"/>
          <p:cNvPicPr preferRelativeResize="0"/>
          <p:nvPr/>
        </p:nvPicPr>
        <p:blipFill>
          <a:blip r:embed="rId3">
            <a:alphaModFix/>
          </a:blip>
          <a:stretch>
            <a:fillRect/>
          </a:stretch>
        </p:blipFill>
        <p:spPr>
          <a:xfrm>
            <a:off x="6359499" y="1025074"/>
            <a:ext cx="2223391" cy="3817089"/>
          </a:xfrm>
          <a:prstGeom prst="rect">
            <a:avLst/>
          </a:prstGeom>
          <a:noFill/>
          <a:ln>
            <a:noFill/>
          </a:ln>
        </p:spPr>
      </p:pic>
      <p:pic>
        <p:nvPicPr>
          <p:cNvPr id="241" name="Google Shape;241;p29"/>
          <p:cNvPicPr preferRelativeResize="0"/>
          <p:nvPr/>
        </p:nvPicPr>
        <p:blipFill rotWithShape="1">
          <a:blip r:embed="rId4">
            <a:alphaModFix/>
          </a:blip>
          <a:srcRect t="7487" b="15636"/>
          <a:stretch/>
        </p:blipFill>
        <p:spPr>
          <a:xfrm>
            <a:off x="970350" y="2824825"/>
            <a:ext cx="5175175" cy="200265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YouCut_20200113_142844612.mp4">
            <a:hlinkClick r:id="" action="ppaction://media"/>
          </p:cNvPr>
          <p:cNvPicPr>
            <a:picLocks noRot="1" noChangeAspect="1"/>
          </p:cNvPicPr>
          <p:nvPr>
            <a:videoFile r:link="rId1"/>
          </p:nvPr>
        </p:nvPicPr>
        <p:blipFill>
          <a:blip r:embed="rId3"/>
          <a:stretch>
            <a:fillRect/>
          </a:stretch>
        </p:blipFill>
        <p:spPr>
          <a:xfrm>
            <a:off x="1234967" y="861848"/>
            <a:ext cx="5414742" cy="3951889"/>
          </a:xfrm>
          <a:prstGeom prst="rect">
            <a:avLst/>
          </a:prstGeom>
        </p:spPr>
      </p:pic>
      <p:sp>
        <p:nvSpPr>
          <p:cNvPr id="5" name="Rectangle 4"/>
          <p:cNvSpPr/>
          <p:nvPr/>
        </p:nvSpPr>
        <p:spPr>
          <a:xfrm>
            <a:off x="1289428" y="466071"/>
            <a:ext cx="5381535" cy="738664"/>
          </a:xfrm>
          <a:prstGeom prst="rect">
            <a:avLst/>
          </a:prstGeom>
        </p:spPr>
        <p:txBody>
          <a:bodyPr wrap="square">
            <a:spAutoFit/>
          </a:bodyPr>
          <a:lstStyle/>
          <a:p>
            <a:r>
              <a:rPr lang="en-US" b="1" dirty="0" smtClean="0">
                <a:solidFill>
                  <a:schemeClr val="bg1"/>
                </a:solidFill>
              </a:rPr>
              <a:t>Collection of Accelerometer Data for Walking and Running</a:t>
            </a:r>
          </a:p>
          <a:p>
            <a:r>
              <a:rPr lang="en-US" dirty="0" smtClean="0"/>
              <a:t/>
            </a:r>
            <a:br>
              <a:rPr lang="en-US" dirty="0" smtClean="0"/>
            </a:br>
            <a:endParaRPr lang="en-US" dirty="0"/>
          </a:p>
        </p:txBody>
      </p:sp>
      <p:pic>
        <p:nvPicPr>
          <p:cNvPr id="1026" name="Picture 2" descr="https://lh3.googleusercontent.com/7MZY0lbS38n_nd_cDOV97eyDMdgV3AekCCy9CSdkmWIcDqPxCe6f2H2GbnUHqqVBnm0A-7mKRdSaVZ55g_BiJZKJOpJYDcKwVqLYvlzaXa_dPSfPHq7vEz_37dCnWIjlxpnjlWVxasU"/>
          <p:cNvPicPr>
            <a:picLocks noChangeAspect="1" noChangeArrowheads="1"/>
          </p:cNvPicPr>
          <p:nvPr/>
        </p:nvPicPr>
        <p:blipFill>
          <a:blip r:embed="rId4"/>
          <a:srcRect/>
          <a:stretch>
            <a:fillRect/>
          </a:stretch>
        </p:blipFill>
        <p:spPr bwMode="auto">
          <a:xfrm>
            <a:off x="7260569" y="852652"/>
            <a:ext cx="1200764" cy="1648810"/>
          </a:xfrm>
          <a:prstGeom prst="rect">
            <a:avLst/>
          </a:prstGeom>
          <a:noFill/>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Different Activities</a:t>
            </a:r>
            <a:endParaRPr/>
          </a:p>
        </p:txBody>
      </p:sp>
      <p:sp>
        <p:nvSpPr>
          <p:cNvPr id="254" name="Google Shape;254;p3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endParaRPr/>
          </a:p>
        </p:txBody>
      </p:sp>
      <p:pic>
        <p:nvPicPr>
          <p:cNvPr id="255" name="Google Shape;255;p31"/>
          <p:cNvPicPr preferRelativeResize="0"/>
          <p:nvPr/>
        </p:nvPicPr>
        <p:blipFill>
          <a:blip r:embed="rId3">
            <a:alphaModFix/>
          </a:blip>
          <a:stretch>
            <a:fillRect/>
          </a:stretch>
        </p:blipFill>
        <p:spPr>
          <a:xfrm>
            <a:off x="1803075" y="1113800"/>
            <a:ext cx="5894699" cy="36711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600" dirty="0">
                <a:solidFill>
                  <a:srgbClr val="FFFFFF"/>
                </a:solidFill>
                <a:latin typeface="Lato" charset="0"/>
                <a:ea typeface="Arial"/>
                <a:cs typeface="Arial"/>
                <a:sym typeface="Arial"/>
              </a:rPr>
              <a:t>The objective of this project is to provide the accurate, real-time indoor location of a user using deep learning, with the help of the accelerometer and gyroscope sensors available in smartphones.</a:t>
            </a:r>
            <a:endParaRPr sz="1600">
              <a:solidFill>
                <a:srgbClr val="FFFFFF"/>
              </a:solidFill>
              <a:latin typeface="Lato" charset="0"/>
              <a:ea typeface="Arial"/>
              <a:cs typeface="Arial"/>
              <a:sym typeface="Arial"/>
            </a:endParaRPr>
          </a:p>
          <a:p>
            <a:pPr marL="0" lvl="0" indent="0" algn="l" rtl="0">
              <a:spcBef>
                <a:spcPts val="1200"/>
              </a:spcBef>
              <a:spcAft>
                <a:spcPts val="1600"/>
              </a:spcAft>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Classification </a:t>
            </a:r>
            <a:endParaRPr/>
          </a:p>
        </p:txBody>
      </p:sp>
      <p:sp>
        <p:nvSpPr>
          <p:cNvPr id="268" name="Google Shape;268;p33"/>
          <p:cNvSpPr txBox="1">
            <a:spLocks noGrp="1"/>
          </p:cNvSpPr>
          <p:nvPr>
            <p:ph type="body" idx="1"/>
          </p:nvPr>
        </p:nvSpPr>
        <p:spPr>
          <a:xfrm>
            <a:off x="-153750" y="1873875"/>
            <a:ext cx="4799700" cy="2487900"/>
          </a:xfrm>
          <a:prstGeom prst="rect">
            <a:avLst/>
          </a:prstGeom>
        </p:spPr>
        <p:txBody>
          <a:bodyPr spcFirstLastPara="1" wrap="square" lIns="91425" tIns="91425" rIns="91425" bIns="91425" anchor="t" anchorCtr="0">
            <a:noAutofit/>
          </a:bodyPr>
          <a:lstStyle/>
          <a:p>
            <a:pPr marL="457200" lvl="0" indent="0" algn="l" rtl="0">
              <a:spcBef>
                <a:spcPts val="0"/>
              </a:spcBef>
              <a:spcAft>
                <a:spcPts val="1600"/>
              </a:spcAft>
              <a:buNone/>
            </a:pPr>
            <a:r>
              <a:rPr lang="en" dirty="0"/>
              <a:t/>
            </a:r>
            <a:br>
              <a:rPr lang="en" dirty="0"/>
            </a:br>
            <a:r>
              <a:rPr lang="en" dirty="0"/>
              <a:t>We have implemented an LSTM that uses a dataset of 10,98,207 rows and 6 columns (Activity, accX, accY, accZ, timestamp and user) to classify the user activity (Walking, Jogging, Upstairs, Downstairs, Sitting and Standing). </a:t>
            </a:r>
            <a:br>
              <a:rPr lang="en" dirty="0"/>
            </a:br>
            <a:r>
              <a:rPr lang="en" dirty="0"/>
              <a:t/>
            </a:r>
            <a:br>
              <a:rPr lang="en" dirty="0"/>
            </a:br>
            <a:r>
              <a:rPr lang="en" dirty="0"/>
              <a:t>The implementation is divided into 3 steps:</a:t>
            </a:r>
            <a:br>
              <a:rPr lang="en" dirty="0"/>
            </a:br>
            <a:r>
              <a:rPr lang="en" dirty="0"/>
              <a:t>1.  Data Pre-processing</a:t>
            </a:r>
            <a:br>
              <a:rPr lang="en" dirty="0"/>
            </a:br>
            <a:r>
              <a:rPr lang="en" dirty="0"/>
              <a:t>2.  Model Construction</a:t>
            </a:r>
            <a:br>
              <a:rPr lang="en" dirty="0"/>
            </a:br>
            <a:r>
              <a:rPr lang="en" dirty="0"/>
              <a:t>3.  Model Training &amp; Testing</a:t>
            </a:r>
            <a:endParaRPr/>
          </a:p>
        </p:txBody>
      </p:sp>
      <p:pic>
        <p:nvPicPr>
          <p:cNvPr id="269" name="Google Shape;269;p33"/>
          <p:cNvPicPr preferRelativeResize="0"/>
          <p:nvPr/>
        </p:nvPicPr>
        <p:blipFill>
          <a:blip r:embed="rId3">
            <a:alphaModFix/>
          </a:blip>
          <a:stretch>
            <a:fillRect/>
          </a:stretch>
        </p:blipFill>
        <p:spPr>
          <a:xfrm>
            <a:off x="4403250" y="2225550"/>
            <a:ext cx="4625476" cy="2251500"/>
          </a:xfrm>
          <a:prstGeom prst="rect">
            <a:avLst/>
          </a:prstGeom>
          <a:noFill/>
          <a:ln>
            <a:noFill/>
          </a:ln>
        </p:spPr>
      </p:pic>
      <p:sp>
        <p:nvSpPr>
          <p:cNvPr id="270" name="Google Shape;270;p33"/>
          <p:cNvSpPr txBox="1"/>
          <p:nvPr/>
        </p:nvSpPr>
        <p:spPr>
          <a:xfrm>
            <a:off x="5598775" y="4477050"/>
            <a:ext cx="2961900" cy="30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Level 1 LSTM Design Flow Diagram</a:t>
            </a:r>
            <a:endParaRPr>
              <a:latin typeface="Lato"/>
              <a:ea typeface="Lato"/>
              <a:cs typeface="Lato"/>
              <a:sym typeface="Lato"/>
            </a:endParaRPr>
          </a:p>
        </p:txBody>
      </p:sp>
      <p:sp>
        <p:nvSpPr>
          <p:cNvPr id="271" name="Google Shape;271;p33"/>
          <p:cNvSpPr txBox="1"/>
          <p:nvPr/>
        </p:nvSpPr>
        <p:spPr>
          <a:xfrm>
            <a:off x="1297500" y="1283225"/>
            <a:ext cx="6757200" cy="705900"/>
          </a:xfrm>
          <a:prstGeom prst="rect">
            <a:avLst/>
          </a:prstGeom>
          <a:noFill/>
          <a:ln>
            <a:noFill/>
          </a:ln>
        </p:spPr>
        <p:txBody>
          <a:bodyPr spcFirstLastPara="1" wrap="square" lIns="91425" tIns="91425" rIns="91425" bIns="91425" anchor="t" anchorCtr="0">
            <a:noAutofit/>
          </a:bodyPr>
          <a:lstStyle/>
          <a:p>
            <a:pPr lvl="3">
              <a:lnSpc>
                <a:spcPct val="115000"/>
              </a:lnSpc>
              <a:spcAft>
                <a:spcPts val="1600"/>
              </a:spcAft>
              <a:buClr>
                <a:schemeClr val="bg1"/>
              </a:buClr>
              <a:buSzPct val="150000"/>
            </a:pPr>
            <a:r>
              <a:rPr lang="en" sz="1300" dirty="0" smtClean="0">
                <a:solidFill>
                  <a:schemeClr val="lt1"/>
                </a:solidFill>
                <a:latin typeface="Lato"/>
                <a:ea typeface="Lato"/>
                <a:cs typeface="Lato"/>
                <a:sym typeface="Lato"/>
              </a:rPr>
              <a:t>The </a:t>
            </a:r>
            <a:r>
              <a:rPr lang="en" sz="1300" dirty="0">
                <a:solidFill>
                  <a:schemeClr val="lt1"/>
                </a:solidFill>
                <a:latin typeface="Lato"/>
                <a:ea typeface="Lato"/>
                <a:cs typeface="Lato"/>
                <a:sym typeface="Lato"/>
              </a:rPr>
              <a:t>Activity Classification phase classifies the activities being performed by the user (Walking, Running, Standing) </a:t>
            </a:r>
            <a:r>
              <a:rPr lang="en" sz="1300" dirty="0" smtClean="0">
                <a:solidFill>
                  <a:schemeClr val="lt1"/>
                </a:solidFill>
                <a:latin typeface="Lato"/>
                <a:ea typeface="Lato"/>
                <a:cs typeface="Lato"/>
                <a:sym typeface="Lato"/>
              </a:rPr>
              <a:t>using an LSTM</a:t>
            </a:r>
            <a:r>
              <a:rPr lang="en" sz="1300" dirty="0">
                <a:solidFill>
                  <a:schemeClr val="lt1"/>
                </a:solidFill>
                <a:latin typeface="Lato"/>
                <a:ea typeface="Lato"/>
                <a:cs typeface="Lato"/>
                <a:sym typeface="Lato"/>
              </a:rPr>
              <a:t>.</a:t>
            </a:r>
            <a:endParaRPr>
              <a:solidFill>
                <a:srgbClr val="FFFFFF"/>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4"/>
          <p:cNvSpPr txBox="1"/>
          <p:nvPr/>
        </p:nvSpPr>
        <p:spPr>
          <a:xfrm>
            <a:off x="596950" y="326925"/>
            <a:ext cx="7827600" cy="4297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pPr>
            <a:r>
              <a:rPr lang="en" sz="1600" b="1" dirty="0" smtClean="0">
                <a:solidFill>
                  <a:srgbClr val="FFFFFF"/>
                </a:solidFill>
                <a:latin typeface="Lato"/>
                <a:ea typeface="Lato"/>
                <a:cs typeface="Lato"/>
                <a:sym typeface="Lato"/>
              </a:rPr>
              <a:t>1.	Data </a:t>
            </a:r>
            <a:r>
              <a:rPr lang="en" sz="1600" b="1" dirty="0">
                <a:solidFill>
                  <a:srgbClr val="FFFFFF"/>
                </a:solidFill>
                <a:latin typeface="Lato"/>
                <a:ea typeface="Lato"/>
                <a:cs typeface="Lato"/>
                <a:sym typeface="Lato"/>
              </a:rPr>
              <a:t>Pre-processing</a:t>
            </a:r>
            <a:br>
              <a:rPr lang="en" sz="1600" b="1" dirty="0">
                <a:solidFill>
                  <a:srgbClr val="FFFFFF"/>
                </a:solidFill>
                <a:latin typeface="Lato"/>
                <a:ea typeface="Lato"/>
                <a:cs typeface="Lato"/>
                <a:sym typeface="Lato"/>
              </a:rPr>
            </a:br>
            <a:r>
              <a:rPr lang="en" dirty="0">
                <a:solidFill>
                  <a:srgbClr val="FFFFFF"/>
                </a:solidFill>
                <a:latin typeface="Lato"/>
                <a:ea typeface="Lato"/>
                <a:cs typeface="Lato"/>
                <a:sym typeface="Lato"/>
              </a:rPr>
              <a:t/>
            </a:r>
            <a:br>
              <a:rPr lang="en" dirty="0">
                <a:solidFill>
                  <a:srgbClr val="FFFFFF"/>
                </a:solidFill>
                <a:latin typeface="Lato"/>
                <a:ea typeface="Lato"/>
                <a:cs typeface="Lato"/>
                <a:sym typeface="Lato"/>
              </a:rPr>
            </a:br>
            <a:r>
              <a:rPr lang="en" dirty="0">
                <a:solidFill>
                  <a:srgbClr val="FFFFFF"/>
                </a:solidFill>
                <a:latin typeface="Lato"/>
                <a:ea typeface="Lato"/>
                <a:cs typeface="Lato"/>
                <a:sym typeface="Lato"/>
              </a:rPr>
              <a:t>The data collected has to be pre-processed for training since the LSTM model expects fixed-length sequences as training data. Each sequence of data contains 200 training examples. The data has been transformed to include only the accelerometer x-axis, y-axis and z-axis data i.e. 3 features.</a:t>
            </a:r>
            <a:endParaRPr>
              <a:solidFill>
                <a:srgbClr val="FFFFFF"/>
              </a:solidFill>
              <a:latin typeface="Lato"/>
              <a:ea typeface="Lato"/>
              <a:cs typeface="Lato"/>
              <a:sym typeface="Lato"/>
            </a:endParaRPr>
          </a:p>
          <a:p>
            <a:pPr marL="457200" lvl="0" indent="0" algn="l" rtl="0">
              <a:lnSpc>
                <a:spcPct val="125454"/>
              </a:lnSpc>
              <a:spcBef>
                <a:spcPts val="0"/>
              </a:spcBef>
              <a:spcAft>
                <a:spcPts val="0"/>
              </a:spcAft>
              <a:buNone/>
            </a:pPr>
            <a:r>
              <a:rPr lang="en" dirty="0">
                <a:solidFill>
                  <a:srgbClr val="FFFFFF"/>
                </a:solidFill>
                <a:latin typeface="Lato"/>
                <a:ea typeface="Lato"/>
                <a:cs typeface="Lato"/>
                <a:sym typeface="Lato"/>
              </a:rPr>
              <a:t>One-Hot Encoding i.e. converting the activities which are categorical data into binary vector arrays, is also done.</a:t>
            </a:r>
            <a:endParaRPr>
              <a:solidFill>
                <a:srgbClr val="FFFFFF"/>
              </a:solidFill>
              <a:latin typeface="Lato"/>
              <a:ea typeface="Lato"/>
              <a:cs typeface="Lato"/>
              <a:sym typeface="Lato"/>
            </a:endParaRPr>
          </a:p>
          <a:p>
            <a:pPr marL="457200" lvl="0" indent="0" algn="l" rtl="0">
              <a:lnSpc>
                <a:spcPct val="125454"/>
              </a:lnSpc>
              <a:spcBef>
                <a:spcPts val="0"/>
              </a:spcBef>
              <a:spcAft>
                <a:spcPts val="0"/>
              </a:spcAft>
              <a:buNone/>
            </a:pPr>
            <a:r>
              <a:rPr lang="en" dirty="0">
                <a:solidFill>
                  <a:srgbClr val="FFFFFF"/>
                </a:solidFill>
                <a:latin typeface="Lato"/>
                <a:ea typeface="Lato"/>
                <a:cs typeface="Lato"/>
                <a:sym typeface="Lato"/>
              </a:rPr>
              <a:t>The data is then split into training (80%) and test (20%) data.</a:t>
            </a:r>
            <a:br>
              <a:rPr lang="en" dirty="0">
                <a:solidFill>
                  <a:srgbClr val="FFFFFF"/>
                </a:solidFill>
                <a:latin typeface="Lato"/>
                <a:ea typeface="Lato"/>
                <a:cs typeface="Lato"/>
                <a:sym typeface="Lato"/>
              </a:rPr>
            </a:br>
            <a:endParaRPr>
              <a:solidFill>
                <a:srgbClr val="FFFFFF"/>
              </a:solidFill>
              <a:latin typeface="Lato"/>
              <a:ea typeface="Lato"/>
              <a:cs typeface="Lato"/>
              <a:sym typeface="Lato"/>
            </a:endParaRPr>
          </a:p>
          <a:p>
            <a:pPr marL="457200" lvl="0" indent="-330200" algn="l" rtl="0">
              <a:lnSpc>
                <a:spcPct val="125454"/>
              </a:lnSpc>
              <a:spcBef>
                <a:spcPts val="0"/>
              </a:spcBef>
              <a:spcAft>
                <a:spcPts val="0"/>
              </a:spcAft>
              <a:buClr>
                <a:srgbClr val="FFFFFF"/>
              </a:buClr>
              <a:buSzPts val="1600"/>
            </a:pPr>
            <a:r>
              <a:rPr lang="en" sz="1600" b="1" dirty="0" smtClean="0">
                <a:solidFill>
                  <a:srgbClr val="FFFFFF"/>
                </a:solidFill>
                <a:latin typeface="Lato"/>
                <a:ea typeface="Lato"/>
                <a:cs typeface="Lato"/>
                <a:sym typeface="Lato"/>
              </a:rPr>
              <a:t>2.	Model </a:t>
            </a:r>
            <a:r>
              <a:rPr lang="en" sz="1600" b="1" dirty="0">
                <a:solidFill>
                  <a:srgbClr val="FFFFFF"/>
                </a:solidFill>
                <a:latin typeface="Lato"/>
                <a:ea typeface="Lato"/>
                <a:cs typeface="Lato"/>
                <a:sym typeface="Lato"/>
              </a:rPr>
              <a:t>Construction</a:t>
            </a:r>
            <a:br>
              <a:rPr lang="en" sz="1600" b="1" dirty="0">
                <a:solidFill>
                  <a:srgbClr val="FFFFFF"/>
                </a:solidFill>
                <a:latin typeface="Lato"/>
                <a:ea typeface="Lato"/>
                <a:cs typeface="Lato"/>
                <a:sym typeface="Lato"/>
              </a:rPr>
            </a:br>
            <a:r>
              <a:rPr lang="en" sz="1600" b="1" dirty="0">
                <a:solidFill>
                  <a:srgbClr val="FFFFFF"/>
                </a:solidFill>
                <a:latin typeface="Lato"/>
                <a:ea typeface="Lato"/>
                <a:cs typeface="Lato"/>
                <a:sym typeface="Lato"/>
              </a:rPr>
              <a:t/>
            </a:r>
            <a:br>
              <a:rPr lang="en" sz="1600" b="1" dirty="0">
                <a:solidFill>
                  <a:srgbClr val="FFFFFF"/>
                </a:solidFill>
                <a:latin typeface="Lato"/>
                <a:ea typeface="Lato"/>
                <a:cs typeface="Lato"/>
                <a:sym typeface="Lato"/>
              </a:rPr>
            </a:br>
            <a:r>
              <a:rPr lang="en" dirty="0">
                <a:solidFill>
                  <a:srgbClr val="FFFFFF"/>
                </a:solidFill>
                <a:latin typeface="Lato"/>
                <a:ea typeface="Lato"/>
                <a:cs typeface="Lato"/>
                <a:sym typeface="Lato"/>
              </a:rPr>
              <a:t>The LSTM model contains 2 LSTM layers stacked on top of each other with 64 hidden units each. It consists of 6 class labels (Walking, Jogging, Sitting, Standing, </a:t>
            </a:r>
            <a:r>
              <a:rPr lang="en" dirty="0" smtClean="0">
                <a:solidFill>
                  <a:srgbClr val="FFFFFF"/>
                </a:solidFill>
                <a:latin typeface="Lato"/>
                <a:ea typeface="Lato"/>
                <a:cs typeface="Lato"/>
                <a:sym typeface="Lato"/>
              </a:rPr>
              <a:t>Upstairs, Downstairs</a:t>
            </a:r>
            <a:r>
              <a:rPr lang="en" dirty="0">
                <a:solidFill>
                  <a:srgbClr val="FFFFFF"/>
                </a:solidFill>
                <a:latin typeface="Lato"/>
                <a:ea typeface="Lato"/>
                <a:cs typeface="Lato"/>
                <a:sym typeface="Lato"/>
              </a:rPr>
              <a:t>), with the inputs being the accelerometer data (x-axis, y-axis and z-axis). We use the LSTM model to predict the output, and use the softmax function over it. We then find the loss and backpropagate it in order to optimize the model.</a:t>
            </a:r>
            <a:endParaRPr>
              <a:solidFill>
                <a:srgbClr val="FFFFFF"/>
              </a:solidFill>
              <a:latin typeface="Lato"/>
              <a:ea typeface="Lato"/>
              <a:cs typeface="Lato"/>
              <a:sym typeface="Lato"/>
            </a:endParaRPr>
          </a:p>
          <a:p>
            <a:pPr marL="457200" lvl="0" indent="0" algn="l" rtl="0">
              <a:lnSpc>
                <a:spcPct val="125454"/>
              </a:lnSpc>
              <a:spcBef>
                <a:spcPts val="0"/>
              </a:spcBef>
              <a:spcAft>
                <a:spcPts val="0"/>
              </a:spcAft>
              <a:buNone/>
            </a:pPr>
            <a:endParaRPr sz="1600" b="1">
              <a:solidFill>
                <a:srgbClr val="FFFFFF"/>
              </a:solidFill>
              <a:latin typeface="Lato"/>
              <a:ea typeface="Lato"/>
              <a:cs typeface="Lato"/>
              <a:sym typeface="Lato"/>
            </a:endParaRPr>
          </a:p>
          <a:p>
            <a:pPr marL="0" lvl="0" indent="0" algn="l" rtl="0">
              <a:lnSpc>
                <a:spcPct val="125454"/>
              </a:lnSpc>
              <a:spcBef>
                <a:spcPts val="0"/>
              </a:spcBef>
              <a:spcAft>
                <a:spcPts val="0"/>
              </a:spcAft>
              <a:buNone/>
            </a:pPr>
            <a:r>
              <a:rPr lang="en" sz="1600" b="1" dirty="0">
                <a:solidFill>
                  <a:srgbClr val="FFFFFF"/>
                </a:solidFill>
                <a:latin typeface="Lato"/>
                <a:ea typeface="Lato"/>
                <a:cs typeface="Lato"/>
                <a:sym typeface="Lato"/>
              </a:rPr>
              <a:t>	</a:t>
            </a:r>
            <a:endParaRPr sz="1600" b="1">
              <a:solidFill>
                <a:srgbClr val="FFFFFF"/>
              </a:solidFill>
              <a:latin typeface="Lato"/>
              <a:ea typeface="Lato"/>
              <a:cs typeface="Lato"/>
              <a:sym typeface="Lato"/>
            </a:endParaRPr>
          </a:p>
          <a:p>
            <a:pPr marL="457200" lvl="0" indent="0" algn="l" rtl="0">
              <a:spcBef>
                <a:spcPts val="0"/>
              </a:spcBef>
              <a:spcAft>
                <a:spcPts val="0"/>
              </a:spcAft>
              <a:buNone/>
            </a:pPr>
            <a:r>
              <a:rPr lang="en" dirty="0">
                <a:solidFill>
                  <a:srgbClr val="FFFFFF"/>
                </a:solidFill>
                <a:latin typeface="Lato"/>
                <a:ea typeface="Lato"/>
                <a:cs typeface="Lato"/>
                <a:sym typeface="Lato"/>
              </a:rPr>
              <a:t/>
            </a:r>
            <a:br>
              <a:rPr lang="en" dirty="0">
                <a:solidFill>
                  <a:srgbClr val="FFFFFF"/>
                </a:solidFill>
                <a:latin typeface="Lato"/>
                <a:ea typeface="Lato"/>
                <a:cs typeface="Lato"/>
                <a:sym typeface="Lato"/>
              </a:rPr>
            </a:br>
            <a:endParaRPr>
              <a:solidFill>
                <a:srgbClr val="FFFFFF"/>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5"/>
          <p:cNvSpPr txBox="1"/>
          <p:nvPr/>
        </p:nvSpPr>
        <p:spPr>
          <a:xfrm>
            <a:off x="479713" y="378075"/>
            <a:ext cx="8184600" cy="15753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None/>
            </a:pPr>
            <a:r>
              <a:rPr lang="en" dirty="0">
                <a:solidFill>
                  <a:srgbClr val="FFFFFF"/>
                </a:solidFill>
                <a:latin typeface="Lato"/>
                <a:ea typeface="Lato"/>
                <a:cs typeface="Lato"/>
                <a:sym typeface="Lato"/>
              </a:rPr>
              <a:t>3.   </a:t>
            </a:r>
            <a:r>
              <a:rPr lang="en" sz="1600" b="1" dirty="0">
                <a:solidFill>
                  <a:srgbClr val="FFFFFF"/>
                </a:solidFill>
                <a:latin typeface="Lato"/>
                <a:ea typeface="Lato"/>
                <a:cs typeface="Lato"/>
                <a:sym typeface="Lato"/>
              </a:rPr>
              <a:t>Model Training &amp; Testing</a:t>
            </a:r>
            <a:endParaRPr sz="1600" b="1">
              <a:solidFill>
                <a:srgbClr val="FFFFFF"/>
              </a:solidFill>
              <a:latin typeface="Lato"/>
              <a:ea typeface="Lato"/>
              <a:cs typeface="Lato"/>
              <a:sym typeface="Lato"/>
            </a:endParaRPr>
          </a:p>
          <a:p>
            <a:pPr marL="457200" lvl="0" indent="0" algn="l" rtl="0">
              <a:lnSpc>
                <a:spcPct val="125454"/>
              </a:lnSpc>
              <a:spcBef>
                <a:spcPts val="0"/>
              </a:spcBef>
              <a:spcAft>
                <a:spcPts val="0"/>
              </a:spcAft>
              <a:buNone/>
            </a:pPr>
            <a:r>
              <a:rPr lang="en" dirty="0">
                <a:solidFill>
                  <a:srgbClr val="FFFFFF"/>
                </a:solidFill>
                <a:latin typeface="Lato"/>
                <a:ea typeface="Lato"/>
                <a:cs typeface="Lato"/>
                <a:sym typeface="Lato"/>
              </a:rPr>
              <a:t>Training and Testing was performed on the model for 40 epochs with a batch size of 1024. We feed arrays of data obtained in previous steps into the training and testing inputs for the model. The output is given as the train and test loss and accuracy. This gives us a working model that we can use for further steps. </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p:txBody>
      </p:sp>
      <p:pic>
        <p:nvPicPr>
          <p:cNvPr id="282" name="Google Shape;282;p35"/>
          <p:cNvPicPr preferRelativeResize="0"/>
          <p:nvPr/>
        </p:nvPicPr>
        <p:blipFill>
          <a:blip r:embed="rId3">
            <a:alphaModFix/>
          </a:blip>
          <a:stretch>
            <a:fillRect/>
          </a:stretch>
        </p:blipFill>
        <p:spPr>
          <a:xfrm>
            <a:off x="1734075" y="2250850"/>
            <a:ext cx="5866873" cy="2360125"/>
          </a:xfrm>
          <a:prstGeom prst="rect">
            <a:avLst/>
          </a:prstGeom>
          <a:noFill/>
          <a:ln>
            <a:noFill/>
          </a:ln>
        </p:spPr>
      </p:pic>
      <p:sp>
        <p:nvSpPr>
          <p:cNvPr id="283" name="Google Shape;283;p35"/>
          <p:cNvSpPr txBox="1"/>
          <p:nvPr/>
        </p:nvSpPr>
        <p:spPr>
          <a:xfrm>
            <a:off x="3267875" y="4610975"/>
            <a:ext cx="2975100" cy="34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Lato"/>
                <a:ea typeface="Lato"/>
                <a:cs typeface="Lato"/>
                <a:sym typeface="Lato"/>
              </a:rPr>
              <a:t>OUTPUT</a:t>
            </a:r>
            <a:endParaRPr>
              <a:latin typeface="Lato"/>
              <a:ea typeface="Lato"/>
              <a:cs typeface="Lato"/>
              <a:sym typeface="Lato"/>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Activity </a:t>
            </a:r>
            <a:r>
              <a:rPr lang="en" dirty="0" smtClean="0"/>
              <a:t>Unit (AU) </a:t>
            </a:r>
            <a:r>
              <a:rPr lang="en" dirty="0"/>
              <a:t>Classification </a:t>
            </a:r>
            <a:endParaRPr/>
          </a:p>
        </p:txBody>
      </p:sp>
      <p:sp>
        <p:nvSpPr>
          <p:cNvPr id="289" name="Google Shape;289;p36"/>
          <p:cNvSpPr txBox="1">
            <a:spLocks noGrp="1"/>
          </p:cNvSpPr>
          <p:nvPr>
            <p:ph type="body" idx="1"/>
          </p:nvPr>
        </p:nvSpPr>
        <p:spPr>
          <a:xfrm>
            <a:off x="861400" y="1239275"/>
            <a:ext cx="7475100" cy="3239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400" dirty="0"/>
              <a:t>Data will be collected for Left Turn, Right Turn, Short Step, Normal Step and Long Step.</a:t>
            </a:r>
            <a:endParaRPr sz="1400"/>
          </a:p>
          <a:p>
            <a:pPr marL="457200" lvl="0" indent="-311150" algn="l" rtl="0">
              <a:spcBef>
                <a:spcPts val="0"/>
              </a:spcBef>
              <a:spcAft>
                <a:spcPts val="0"/>
              </a:spcAft>
              <a:buSzPts val="1300"/>
              <a:buChar char="●"/>
            </a:pPr>
            <a:r>
              <a:rPr lang="en" sz="1400" dirty="0"/>
              <a:t>This data will be fed into an Activity Unit </a:t>
            </a:r>
            <a:r>
              <a:rPr lang="en" sz="1400" dirty="0" smtClean="0"/>
              <a:t>Classification LSTM </a:t>
            </a:r>
            <a:r>
              <a:rPr lang="en" sz="1400" dirty="0"/>
              <a:t>similar to the Activity Classification </a:t>
            </a:r>
            <a:r>
              <a:rPr lang="en" sz="1400" dirty="0" smtClean="0"/>
              <a:t>step.</a:t>
            </a:r>
            <a:endParaRPr lang="en" sz="1400" dirty="0"/>
          </a:p>
          <a:p>
            <a:pPr marL="457200" lvl="0" indent="-311150" algn="l" rtl="0">
              <a:spcBef>
                <a:spcPts val="0"/>
              </a:spcBef>
              <a:spcAft>
                <a:spcPts val="0"/>
              </a:spcAft>
              <a:buSzPts val="1300"/>
              <a:buChar char="●"/>
            </a:pPr>
            <a:r>
              <a:rPr lang="en" sz="1400" dirty="0" smtClean="0"/>
              <a:t>This </a:t>
            </a:r>
            <a:r>
              <a:rPr lang="en" sz="1400" dirty="0"/>
              <a:t>step is included in order to improve the classification accuracy before it is input into the Moving Distance Estimator.</a:t>
            </a:r>
            <a:endParaRPr sz="1400"/>
          </a:p>
          <a:p>
            <a:pPr marL="457200" lvl="0" indent="-311150" algn="l" rtl="0">
              <a:spcBef>
                <a:spcPts val="0"/>
              </a:spcBef>
              <a:spcAft>
                <a:spcPts val="0"/>
              </a:spcAft>
              <a:buSzPts val="1300"/>
              <a:buChar char="●"/>
            </a:pPr>
            <a:r>
              <a:rPr lang="en" sz="1400" dirty="0"/>
              <a:t>It will include the following </a:t>
            </a:r>
            <a:r>
              <a:rPr lang="en" sz="1400" dirty="0" smtClean="0"/>
              <a:t>steps, as per the Level 1 DFD depicted earlier:</a:t>
            </a:r>
            <a:endParaRPr sz="1400"/>
          </a:p>
          <a:p>
            <a:pPr marL="1371600" lvl="1" indent="-298450" algn="l" rtl="0">
              <a:spcBef>
                <a:spcPts val="0"/>
              </a:spcBef>
              <a:spcAft>
                <a:spcPts val="0"/>
              </a:spcAft>
              <a:buSzPts val="1100"/>
              <a:buChar char="○"/>
            </a:pPr>
            <a:r>
              <a:rPr lang="en" sz="1400" dirty="0"/>
              <a:t>Data Pre-processing</a:t>
            </a:r>
            <a:endParaRPr sz="1400"/>
          </a:p>
          <a:p>
            <a:pPr marL="1371600" lvl="1" indent="-298450" algn="l" rtl="0">
              <a:spcBef>
                <a:spcPts val="0"/>
              </a:spcBef>
              <a:spcAft>
                <a:spcPts val="0"/>
              </a:spcAft>
              <a:buSzPts val="1100"/>
              <a:buChar char="○"/>
            </a:pPr>
            <a:r>
              <a:rPr lang="en" sz="1400" dirty="0"/>
              <a:t>Model Construction</a:t>
            </a:r>
            <a:endParaRPr sz="1400"/>
          </a:p>
          <a:p>
            <a:pPr marL="1371600" lvl="1" indent="-298450" algn="l" rtl="0">
              <a:spcBef>
                <a:spcPts val="0"/>
              </a:spcBef>
              <a:spcAft>
                <a:spcPts val="0"/>
              </a:spcAft>
              <a:buSzPts val="1100"/>
              <a:buChar char="○"/>
            </a:pPr>
            <a:r>
              <a:rPr lang="en" sz="1400" dirty="0"/>
              <a:t>Training &amp; </a:t>
            </a:r>
            <a:r>
              <a:rPr lang="en" sz="1400" dirty="0" smtClean="0"/>
              <a:t>Testing</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Moving Distance Estimator</a:t>
            </a:r>
            <a:endParaRPr/>
          </a:p>
        </p:txBody>
      </p:sp>
      <p:sp>
        <p:nvSpPr>
          <p:cNvPr id="295" name="Google Shape;295;p37"/>
          <p:cNvSpPr txBox="1">
            <a:spLocks noGrp="1"/>
          </p:cNvSpPr>
          <p:nvPr>
            <p:ph type="body" idx="1"/>
          </p:nvPr>
        </p:nvSpPr>
        <p:spPr>
          <a:xfrm>
            <a:off x="4639400" y="1034100"/>
            <a:ext cx="4077300" cy="3839236"/>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There will be 3 memory banks: Long Step Length, Normal Step Length, </a:t>
            </a:r>
            <a:r>
              <a:rPr lang="en" dirty="0" smtClean="0"/>
              <a:t>Short Step </a:t>
            </a:r>
            <a:r>
              <a:rPr lang="en" dirty="0"/>
              <a:t>Length, and a Location Buffer.</a:t>
            </a:r>
            <a:endParaRPr/>
          </a:p>
          <a:p>
            <a:pPr marL="457200" lvl="0" indent="-311150" algn="l" rtl="0">
              <a:spcBef>
                <a:spcPts val="0"/>
              </a:spcBef>
              <a:spcAft>
                <a:spcPts val="0"/>
              </a:spcAft>
              <a:buSzPts val="1300"/>
              <a:buChar char="●"/>
            </a:pPr>
            <a:r>
              <a:rPr lang="en" dirty="0"/>
              <a:t>If </a:t>
            </a:r>
            <a:r>
              <a:rPr lang="en" dirty="0" smtClean="0"/>
              <a:t>AU is </a:t>
            </a:r>
            <a:r>
              <a:rPr lang="en" dirty="0"/>
              <a:t>Left Turn or Right Turn, it adds </a:t>
            </a:r>
            <a:r>
              <a:rPr lang="en" dirty="0" smtClean="0"/>
              <a:t>90 degrees </a:t>
            </a:r>
            <a:r>
              <a:rPr lang="en" dirty="0"/>
              <a:t>to the trajectory of the user.</a:t>
            </a:r>
            <a:endParaRPr/>
          </a:p>
          <a:p>
            <a:pPr marL="457200" lvl="0" indent="-311150" algn="l" rtl="0">
              <a:spcBef>
                <a:spcPts val="0"/>
              </a:spcBef>
              <a:spcAft>
                <a:spcPts val="0"/>
              </a:spcAft>
              <a:buSzPts val="1300"/>
              <a:buChar char="●"/>
            </a:pPr>
            <a:r>
              <a:rPr lang="en" dirty="0"/>
              <a:t>If </a:t>
            </a:r>
            <a:r>
              <a:rPr lang="en" dirty="0" smtClean="0"/>
              <a:t>AU is </a:t>
            </a:r>
            <a:r>
              <a:rPr lang="en" dirty="0"/>
              <a:t>Long Step, Short Step, Normal Step, </a:t>
            </a:r>
            <a:r>
              <a:rPr lang="en" dirty="0" smtClean="0"/>
              <a:t>it </a:t>
            </a:r>
            <a:r>
              <a:rPr lang="en" dirty="0"/>
              <a:t>will compute the step length as follows:</a:t>
            </a:r>
            <a:endParaRPr/>
          </a:p>
          <a:p>
            <a:pPr marL="914400" lvl="1" indent="-298450" algn="l" rtl="0">
              <a:spcBef>
                <a:spcPts val="0"/>
              </a:spcBef>
              <a:spcAft>
                <a:spcPts val="0"/>
              </a:spcAft>
              <a:buSzPts val="1100"/>
              <a:buChar char="○"/>
            </a:pPr>
            <a:r>
              <a:rPr lang="en" dirty="0"/>
              <a:t>‘Ground truth’ values will be stored in memory banks.</a:t>
            </a:r>
            <a:endParaRPr/>
          </a:p>
          <a:p>
            <a:pPr marL="914400" lvl="1" indent="-298450" algn="l" rtl="0">
              <a:spcBef>
                <a:spcPts val="0"/>
              </a:spcBef>
              <a:spcAft>
                <a:spcPts val="0"/>
              </a:spcAft>
              <a:buSzPts val="1100"/>
              <a:buChar char="○"/>
            </a:pPr>
            <a:r>
              <a:rPr lang="en" dirty="0"/>
              <a:t>Estimator picks </a:t>
            </a:r>
            <a:r>
              <a:rPr lang="en" dirty="0" smtClean="0"/>
              <a:t>the </a:t>
            </a:r>
            <a:r>
              <a:rPr lang="en" dirty="0"/>
              <a:t>mode of the memory bank of the </a:t>
            </a:r>
            <a:r>
              <a:rPr lang="en" dirty="0" smtClean="0"/>
              <a:t>particular step </a:t>
            </a:r>
            <a:r>
              <a:rPr lang="en" dirty="0"/>
              <a:t>type as </a:t>
            </a:r>
            <a:r>
              <a:rPr lang="en" dirty="0" smtClean="0"/>
              <a:t>obtained from the </a:t>
            </a:r>
            <a:r>
              <a:rPr lang="en" dirty="0"/>
              <a:t>LSTMs.</a:t>
            </a:r>
            <a:endParaRPr/>
          </a:p>
          <a:p>
            <a:pPr marL="457200" lvl="0" indent="-311150" algn="l" rtl="0">
              <a:spcBef>
                <a:spcPts val="0"/>
              </a:spcBef>
              <a:spcAft>
                <a:spcPts val="0"/>
              </a:spcAft>
              <a:buSzPts val="1300"/>
              <a:buChar char="●"/>
            </a:pPr>
            <a:r>
              <a:rPr lang="en" dirty="0" smtClean="0"/>
              <a:t>The current position of the user will be updated by adding the estimated step length to the previous position of the user.</a:t>
            </a:r>
          </a:p>
          <a:p>
            <a:pPr marL="457200" lvl="0" indent="-311150" algn="l" rtl="0">
              <a:spcBef>
                <a:spcPts val="0"/>
              </a:spcBef>
              <a:spcAft>
                <a:spcPts val="0"/>
              </a:spcAft>
              <a:buSzPts val="1300"/>
              <a:buChar char="●"/>
            </a:pPr>
            <a:r>
              <a:rPr lang="en" dirty="0" smtClean="0"/>
              <a:t>Previous position will be stored in the location buffer.</a:t>
            </a:r>
            <a:endParaRPr/>
          </a:p>
        </p:txBody>
      </p:sp>
      <p:pic>
        <p:nvPicPr>
          <p:cNvPr id="296" name="Google Shape;296;p37"/>
          <p:cNvPicPr preferRelativeResize="0"/>
          <p:nvPr/>
        </p:nvPicPr>
        <p:blipFill>
          <a:blip r:embed="rId3">
            <a:alphaModFix/>
          </a:blip>
          <a:stretch>
            <a:fillRect/>
          </a:stretch>
        </p:blipFill>
        <p:spPr>
          <a:xfrm>
            <a:off x="455968" y="1542759"/>
            <a:ext cx="4105641" cy="2831814"/>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Android Application</a:t>
            </a:r>
            <a:endParaRPr/>
          </a:p>
        </p:txBody>
      </p:sp>
      <p:pic>
        <p:nvPicPr>
          <p:cNvPr id="302" name="Google Shape;302;p38"/>
          <p:cNvPicPr preferRelativeResize="0"/>
          <p:nvPr/>
        </p:nvPicPr>
        <p:blipFill>
          <a:blip r:embed="rId3">
            <a:alphaModFix/>
          </a:blip>
          <a:stretch>
            <a:fillRect/>
          </a:stretch>
        </p:blipFill>
        <p:spPr>
          <a:xfrm>
            <a:off x="1297500" y="1048500"/>
            <a:ext cx="1829236" cy="3530850"/>
          </a:xfrm>
          <a:prstGeom prst="rect">
            <a:avLst/>
          </a:prstGeom>
          <a:noFill/>
          <a:ln>
            <a:noFill/>
          </a:ln>
        </p:spPr>
      </p:pic>
      <p:pic>
        <p:nvPicPr>
          <p:cNvPr id="303" name="Google Shape;303;p38"/>
          <p:cNvPicPr preferRelativeResize="0"/>
          <p:nvPr/>
        </p:nvPicPr>
        <p:blipFill>
          <a:blip r:embed="rId4">
            <a:alphaModFix/>
          </a:blip>
          <a:stretch>
            <a:fillRect/>
          </a:stretch>
        </p:blipFill>
        <p:spPr>
          <a:xfrm>
            <a:off x="5556211" y="1048500"/>
            <a:ext cx="1863268" cy="3530850"/>
          </a:xfrm>
          <a:prstGeom prst="rect">
            <a:avLst/>
          </a:prstGeom>
          <a:noFill/>
          <a:ln>
            <a:noFill/>
          </a:ln>
        </p:spPr>
      </p:pic>
      <p:sp>
        <p:nvSpPr>
          <p:cNvPr id="304" name="Google Shape;304;p38"/>
          <p:cNvSpPr txBox="1"/>
          <p:nvPr/>
        </p:nvSpPr>
        <p:spPr>
          <a:xfrm>
            <a:off x="1109550" y="4683400"/>
            <a:ext cx="2406000" cy="27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rPr>
              <a:t>User selects starting position</a:t>
            </a:r>
            <a:endParaRPr>
              <a:solidFill>
                <a:srgbClr val="FFFFFF"/>
              </a:solidFill>
              <a:latin typeface="Lato"/>
              <a:ea typeface="Lato"/>
              <a:cs typeface="Lato"/>
              <a:sym typeface="Lato"/>
            </a:endParaRPr>
          </a:p>
        </p:txBody>
      </p:sp>
      <p:sp>
        <p:nvSpPr>
          <p:cNvPr id="305" name="Google Shape;305;p38"/>
          <p:cNvSpPr txBox="1"/>
          <p:nvPr/>
        </p:nvSpPr>
        <p:spPr>
          <a:xfrm>
            <a:off x="4639399" y="4697800"/>
            <a:ext cx="3870755" cy="27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FFFFFF"/>
                </a:solidFill>
              </a:rPr>
              <a:t>User </a:t>
            </a:r>
            <a:r>
              <a:rPr lang="en" sz="1200" dirty="0" smtClean="0">
                <a:solidFill>
                  <a:srgbClr val="FFFFFF"/>
                </a:solidFill>
              </a:rPr>
              <a:t>moves and </a:t>
            </a:r>
            <a:r>
              <a:rPr lang="en" sz="1200" dirty="0">
                <a:solidFill>
                  <a:srgbClr val="FFFFFF"/>
                </a:solidFill>
              </a:rPr>
              <a:t>system updates position in real time</a:t>
            </a:r>
            <a:endParaRPr>
              <a:solidFill>
                <a:srgbClr val="FFFFFF"/>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Remarks</a:t>
            </a:r>
            <a:endParaRPr lang="en-US" dirty="0"/>
          </a:p>
        </p:txBody>
      </p:sp>
      <p:sp>
        <p:nvSpPr>
          <p:cNvPr id="3" name="Text Placeholder 2"/>
          <p:cNvSpPr>
            <a:spLocks noGrp="1"/>
          </p:cNvSpPr>
          <p:nvPr>
            <p:ph type="body" idx="1"/>
          </p:nvPr>
        </p:nvSpPr>
        <p:spPr/>
        <p:txBody>
          <a:bodyPr/>
          <a:lstStyle/>
          <a:p>
            <a:r>
              <a:rPr lang="en-US" dirty="0" smtClean="0"/>
              <a:t>We have performed a literature survey and detailed our findings.</a:t>
            </a:r>
          </a:p>
          <a:p>
            <a:r>
              <a:rPr lang="en-US" dirty="0" smtClean="0"/>
              <a:t>We have proposed the work to be done with the help of Design Flow Diagrams.</a:t>
            </a:r>
          </a:p>
          <a:p>
            <a:r>
              <a:rPr lang="en-US" dirty="0" smtClean="0"/>
              <a:t>We have implemented Data Collection and Activity Classification modules.</a:t>
            </a:r>
          </a:p>
          <a:p>
            <a:r>
              <a:rPr lang="en-US" dirty="0" smtClean="0"/>
              <a:t>We have created an android app to perform Data Collection seamlessly.</a:t>
            </a:r>
          </a:p>
          <a:p>
            <a:r>
              <a:rPr lang="en-US" dirty="0" smtClean="0"/>
              <a:t>We have built an Activity Classification LSTM that outputs correct activities with 97% accuracy.</a:t>
            </a:r>
          </a:p>
          <a:p>
            <a:r>
              <a:rPr lang="en-US" dirty="0" smtClean="0"/>
              <a:t>We plan on implementing the Activity Unit Classification, Moving Distance Estimator, and Android Application module in this coming semester.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Bibliography</a:t>
            </a:r>
            <a:endParaRPr/>
          </a:p>
        </p:txBody>
      </p:sp>
      <p:sp>
        <p:nvSpPr>
          <p:cNvPr id="320" name="Google Shape;320;p4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88950" lvl="0" indent="-342900">
              <a:buFont typeface="+mj-lt"/>
              <a:buAutoNum type="arabicPeriod"/>
            </a:pPr>
            <a:r>
              <a:rPr lang="en-US" dirty="0" smtClean="0"/>
              <a:t>S. </a:t>
            </a:r>
            <a:r>
              <a:rPr lang="en-US" dirty="0" err="1" smtClean="0"/>
              <a:t>Mazuelas</a:t>
            </a:r>
            <a:r>
              <a:rPr lang="en-US" dirty="0" smtClean="0"/>
              <a:t>, A. </a:t>
            </a:r>
            <a:r>
              <a:rPr lang="en-US" dirty="0" err="1" smtClean="0"/>
              <a:t>Bahillo</a:t>
            </a:r>
            <a:r>
              <a:rPr lang="en-US" dirty="0" smtClean="0"/>
              <a:t>, R. Lorenzo, et al, 2009, “Robust Indoor Positioning Provided by Real-Time RSSI Values in Unmodified WLAN Networks”, IEEE Journal of Selected Topics in Signal Processing, November 2009.</a:t>
            </a:r>
          </a:p>
          <a:p>
            <a:pPr marL="488950" lvl="0" indent="-342900">
              <a:buFont typeface="+mj-lt"/>
              <a:buAutoNum type="arabicPeriod"/>
            </a:pPr>
            <a:r>
              <a:rPr lang="en-US" dirty="0" smtClean="0"/>
              <a:t>N. Lee, S. </a:t>
            </a:r>
            <a:r>
              <a:rPr lang="en-US" dirty="0" err="1" smtClean="0"/>
              <a:t>Ahn</a:t>
            </a:r>
            <a:r>
              <a:rPr lang="en-US" dirty="0" smtClean="0"/>
              <a:t>, and D. Han, 2018, “AMID: Accurate Magnetic Indoor Localization Using Deep Learning”, sensors, May 2018.</a:t>
            </a:r>
          </a:p>
          <a:p>
            <a:pPr marL="488950" lvl="0" indent="-342900">
              <a:buFont typeface="+mj-lt"/>
              <a:buAutoNum type="arabicPeriod"/>
            </a:pPr>
            <a:r>
              <a:rPr lang="en-US" dirty="0" smtClean="0"/>
              <a:t>P. </a:t>
            </a:r>
            <a:r>
              <a:rPr lang="en-US" dirty="0" err="1" smtClean="0"/>
              <a:t>Kriz</a:t>
            </a:r>
            <a:r>
              <a:rPr lang="en-US" dirty="0" smtClean="0"/>
              <a:t>, F. </a:t>
            </a:r>
            <a:r>
              <a:rPr lang="en-US" dirty="0" err="1" smtClean="0"/>
              <a:t>Maly</a:t>
            </a:r>
            <a:r>
              <a:rPr lang="en-US" dirty="0" smtClean="0"/>
              <a:t>, and K. </a:t>
            </a:r>
            <a:r>
              <a:rPr lang="en-US" dirty="0" err="1" smtClean="0"/>
              <a:t>Tomáš</a:t>
            </a:r>
            <a:r>
              <a:rPr lang="en-US" dirty="0" smtClean="0"/>
              <a:t>, 2016, “Improving Indoor Localization Using Bluetooth Low Energy Beacons”, Mobile Information Systems, April 2016.</a:t>
            </a:r>
          </a:p>
          <a:p>
            <a:pPr marL="488950" indent="-342900">
              <a:buFont typeface="+mj-lt"/>
              <a:buAutoNum type="arabicPeriod"/>
            </a:pPr>
            <a:r>
              <a:rPr lang="en-US" dirty="0" smtClean="0"/>
              <a:t>G. </a:t>
            </a:r>
            <a:r>
              <a:rPr lang="en-US" dirty="0" err="1" smtClean="0"/>
              <a:t>Hussain</a:t>
            </a:r>
            <a:r>
              <a:rPr lang="en-US" dirty="0" smtClean="0"/>
              <a:t>, M.S. </a:t>
            </a:r>
            <a:r>
              <a:rPr lang="en-US" dirty="0" err="1" smtClean="0"/>
              <a:t>Jabbar</a:t>
            </a:r>
            <a:r>
              <a:rPr lang="en-US" dirty="0" smtClean="0"/>
              <a:t>, J.D. Cho, and S. </a:t>
            </a:r>
            <a:r>
              <a:rPr lang="en-US" dirty="0" err="1" smtClean="0"/>
              <a:t>Bae</a:t>
            </a:r>
            <a:r>
              <a:rPr lang="en-US" dirty="0" smtClean="0"/>
              <a:t>, 2019, “Indoor Positioning System: A New Approach Based on LSTM and Two Stage Activity Classification”, electronics, March 2019.</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smtClean="0"/>
              <a:t>Global Positioning Systems (GPS) </a:t>
            </a:r>
            <a:r>
              <a:rPr lang="en" dirty="0"/>
              <a:t>are limited to an accuracy </a:t>
            </a:r>
            <a:r>
              <a:rPr lang="en" dirty="0" smtClean="0"/>
              <a:t>of up to 5m</a:t>
            </a:r>
            <a:r>
              <a:rPr lang="en" dirty="0"/>
              <a:t>, hence are not helpful indoors.</a:t>
            </a:r>
            <a:endParaRPr/>
          </a:p>
          <a:p>
            <a:pPr marL="457200" lvl="0" indent="-311150" algn="l" rtl="0">
              <a:spcBef>
                <a:spcPts val="0"/>
              </a:spcBef>
              <a:spcAft>
                <a:spcPts val="0"/>
              </a:spcAft>
              <a:buSzPts val="1300"/>
              <a:buChar char="●"/>
            </a:pPr>
            <a:r>
              <a:rPr lang="en" dirty="0" smtClean="0"/>
              <a:t>Indoor </a:t>
            </a:r>
            <a:r>
              <a:rPr lang="en" dirty="0"/>
              <a:t>Positioning Systems (IPS) are a solution to locate oneself indoors.</a:t>
            </a:r>
            <a:endParaRPr/>
          </a:p>
          <a:p>
            <a:pPr marL="457200" lvl="0" indent="-311150" algn="l" rtl="0">
              <a:spcBef>
                <a:spcPts val="0"/>
              </a:spcBef>
              <a:spcAft>
                <a:spcPts val="0"/>
              </a:spcAft>
              <a:buSzPts val="1300"/>
              <a:buChar char="●"/>
            </a:pPr>
            <a:r>
              <a:rPr lang="en" dirty="0"/>
              <a:t>Several approaches such as WLAN, Bluetooth, Geomagnetic </a:t>
            </a:r>
            <a:r>
              <a:rPr lang="en" dirty="0" smtClean="0"/>
              <a:t>Fingerprinting and Inertial Sensors.</a:t>
            </a:r>
            <a:endParaRPr/>
          </a:p>
          <a:p>
            <a:pPr marL="457200" lvl="0" indent="-311150" algn="l" rtl="0">
              <a:spcBef>
                <a:spcPts val="0"/>
              </a:spcBef>
              <a:spcAft>
                <a:spcPts val="0"/>
              </a:spcAft>
              <a:buSzPts val="1300"/>
              <a:buChar char="●"/>
            </a:pPr>
            <a:r>
              <a:rPr lang="en" dirty="0"/>
              <a:t>Our approach is based on inertial sensors present in smartphones, using deep learning to improve the accuracy.</a:t>
            </a:r>
            <a:endParaRPr/>
          </a:p>
          <a:p>
            <a:pPr marL="457200" lvl="0" indent="-311150" algn="l" rtl="0">
              <a:spcBef>
                <a:spcPts val="0"/>
              </a:spcBef>
              <a:spcAft>
                <a:spcPts val="0"/>
              </a:spcAft>
              <a:buSzPts val="1300"/>
              <a:buChar char="●"/>
            </a:pPr>
            <a:r>
              <a:rPr lang="en" dirty="0"/>
              <a:t>It is purely software based, and requires the user to just download an application and use it</a:t>
            </a:r>
            <a:r>
              <a:rPr lang="en" dirty="0" smtClean="0"/>
              <a:t>.</a:t>
            </a:r>
            <a:endParaRPr/>
          </a:p>
          <a:p>
            <a:pPr marL="457200" lvl="0" indent="-311150" algn="l" rtl="0">
              <a:spcBef>
                <a:spcPts val="0"/>
              </a:spcBef>
              <a:spcAft>
                <a:spcPts val="0"/>
              </a:spcAft>
              <a:buSzPts val="1300"/>
              <a:buChar char="●"/>
            </a:pPr>
            <a:r>
              <a:rPr lang="en" dirty="0"/>
              <a:t>Significant applications </a:t>
            </a:r>
            <a:r>
              <a:rPr lang="en" dirty="0" smtClean="0"/>
              <a:t>include personal indoor navigation</a:t>
            </a:r>
            <a:r>
              <a:rPr lang="en" dirty="0"/>
              <a:t>, healthcare monitoring and security.</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Montserrat" charset="0"/>
                <a:ea typeface="Lato"/>
                <a:cs typeface="Lato"/>
                <a:sym typeface="Lato"/>
              </a:rPr>
              <a:t>LITERATURE</a:t>
            </a:r>
            <a:endParaRPr>
              <a:latin typeface="Montserrat" charset="0"/>
              <a:ea typeface="Lato"/>
              <a:cs typeface="Lato"/>
              <a:sym typeface="Lato"/>
            </a:endParaRPr>
          </a:p>
          <a:p>
            <a:pPr marL="0" lvl="0" indent="0" algn="l" rtl="0">
              <a:spcBef>
                <a:spcPts val="0"/>
              </a:spcBef>
              <a:spcAft>
                <a:spcPts val="0"/>
              </a:spcAft>
              <a:buNone/>
            </a:pPr>
            <a:r>
              <a:rPr lang="en" dirty="0">
                <a:latin typeface="Montserrat" charset="0"/>
                <a:ea typeface="Lato"/>
                <a:cs typeface="Lato"/>
                <a:sym typeface="Lato"/>
              </a:rPr>
              <a:t>SURVEY</a:t>
            </a:r>
            <a:endParaRPr>
              <a:latin typeface="Montserrat" charset="0"/>
              <a:ea typeface="Lato"/>
              <a:cs typeface="Lato"/>
              <a:sym typeface="Lat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Robust Indoor Positioning Provided by Real-Time RSSI Values in Unmodified WLAN </a:t>
            </a:r>
            <a:r>
              <a:rPr lang="en" sz="1800" dirty="0" smtClean="0"/>
              <a:t>Networks. </a:t>
            </a:r>
            <a:r>
              <a:rPr lang="en" sz="1200" dirty="0" smtClean="0"/>
              <a:t>[1]</a:t>
            </a:r>
            <a:r>
              <a:rPr lang="en" sz="1800" dirty="0" smtClean="0"/>
              <a:t> – </a:t>
            </a:r>
            <a:r>
              <a:rPr lang="en" sz="1200" dirty="0" smtClean="0"/>
              <a:t>S. Mazuelas </a:t>
            </a:r>
            <a:r>
              <a:rPr lang="en" sz="1200" dirty="0"/>
              <a:t>et </a:t>
            </a:r>
            <a:r>
              <a:rPr lang="en" sz="1200" dirty="0" smtClean="0"/>
              <a:t>al, IEEE, November 2009</a:t>
            </a:r>
            <a:endParaRPr sz="1200"/>
          </a:p>
          <a:p>
            <a:pPr marL="0" lvl="0" indent="0" algn="l" rtl="0">
              <a:spcBef>
                <a:spcPts val="0"/>
              </a:spcBef>
              <a:spcAft>
                <a:spcPts val="0"/>
              </a:spcAft>
              <a:buNone/>
            </a:pPr>
            <a:endParaRPr/>
          </a:p>
        </p:txBody>
      </p:sp>
      <p:sp>
        <p:nvSpPr>
          <p:cNvPr id="158" name="Google Shape;158;p17"/>
          <p:cNvSpPr txBox="1"/>
          <p:nvPr/>
        </p:nvSpPr>
        <p:spPr>
          <a:xfrm>
            <a:off x="924791" y="1579370"/>
            <a:ext cx="7883713" cy="324201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rgbClr val="FFFFFF"/>
                </a:solidFill>
                <a:latin typeface="Montserrat" charset="0"/>
                <a:ea typeface="Lato"/>
                <a:cs typeface="Lato"/>
                <a:sym typeface="Lato"/>
              </a:rPr>
              <a:t>OVERVIEW</a:t>
            </a:r>
            <a:endParaRPr sz="1600" b="1">
              <a:solidFill>
                <a:srgbClr val="FFFFFF"/>
              </a:solidFill>
              <a:latin typeface="Montserrat" charset="0"/>
              <a:ea typeface="Lato"/>
              <a:cs typeface="Lato"/>
              <a:sym typeface="Lato"/>
            </a:endParaRPr>
          </a:p>
          <a:p>
            <a:pPr marL="457200" lvl="0" indent="-317500" algn="l" rtl="0">
              <a:spcBef>
                <a:spcPts val="0"/>
              </a:spcBef>
              <a:spcAft>
                <a:spcPts val="0"/>
              </a:spcAft>
              <a:buClr>
                <a:srgbClr val="FFFFFF"/>
              </a:buClr>
              <a:buSzPts val="1400"/>
              <a:buFont typeface="Lato"/>
              <a:buChar char="●"/>
            </a:pPr>
            <a:r>
              <a:rPr lang="en" dirty="0">
                <a:solidFill>
                  <a:srgbClr val="FFFFFF"/>
                </a:solidFill>
                <a:latin typeface="Lato"/>
                <a:ea typeface="Lato"/>
                <a:cs typeface="Lato"/>
                <a:sym typeface="Lato"/>
              </a:rPr>
              <a:t>R</a:t>
            </a:r>
            <a:r>
              <a:rPr lang="en" dirty="0" smtClean="0">
                <a:solidFill>
                  <a:srgbClr val="FFFFFF"/>
                </a:solidFill>
                <a:latin typeface="Lato"/>
                <a:ea typeface="Lato"/>
                <a:cs typeface="Lato"/>
                <a:sym typeface="Lato"/>
              </a:rPr>
              <a:t>eceived </a:t>
            </a:r>
            <a:r>
              <a:rPr lang="en" dirty="0">
                <a:solidFill>
                  <a:srgbClr val="FFFFFF"/>
                </a:solidFill>
                <a:latin typeface="Lato"/>
                <a:ea typeface="Lato"/>
                <a:cs typeface="Lato"/>
                <a:sym typeface="Lato"/>
              </a:rPr>
              <a:t>S</a:t>
            </a:r>
            <a:r>
              <a:rPr lang="en" dirty="0" smtClean="0">
                <a:solidFill>
                  <a:srgbClr val="FFFFFF"/>
                </a:solidFill>
                <a:latin typeface="Lato"/>
                <a:ea typeface="Lato"/>
                <a:cs typeface="Lato"/>
                <a:sym typeface="Lato"/>
              </a:rPr>
              <a:t>ignal Strength </a:t>
            </a:r>
            <a:r>
              <a:rPr lang="en" dirty="0">
                <a:solidFill>
                  <a:srgbClr val="FFFFFF"/>
                </a:solidFill>
                <a:latin typeface="Lato"/>
                <a:ea typeface="Lato"/>
                <a:cs typeface="Lato"/>
                <a:sym typeface="Lato"/>
              </a:rPr>
              <a:t>(RSS) refers to the strength of the signal as it traverses between the device and the Access Point (AP).</a:t>
            </a:r>
            <a:endParaRPr>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dirty="0">
                <a:solidFill>
                  <a:srgbClr val="FFFFFF"/>
                </a:solidFill>
                <a:latin typeface="Lato"/>
                <a:ea typeface="Lato"/>
                <a:cs typeface="Lato"/>
                <a:sym typeface="Lato"/>
              </a:rPr>
              <a:t>Distance between the device and the APs is estimated </a:t>
            </a:r>
            <a:r>
              <a:rPr lang="en" dirty="0" smtClean="0">
                <a:solidFill>
                  <a:srgbClr val="FFFFFF"/>
                </a:solidFill>
                <a:latin typeface="Lato"/>
                <a:ea typeface="Lato"/>
                <a:cs typeface="Lato"/>
                <a:sym typeface="Lato"/>
              </a:rPr>
              <a:t>using </a:t>
            </a:r>
            <a:r>
              <a:rPr lang="en" dirty="0">
                <a:solidFill>
                  <a:srgbClr val="FFFFFF"/>
                </a:solidFill>
                <a:latin typeface="Lato"/>
                <a:ea typeface="Lato"/>
                <a:cs typeface="Lato"/>
                <a:sym typeface="Lato"/>
              </a:rPr>
              <a:t>only the RSS values obtained at that point.</a:t>
            </a:r>
            <a:endParaRPr>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dirty="0">
                <a:solidFill>
                  <a:srgbClr val="FFFFFF"/>
                </a:solidFill>
                <a:latin typeface="Lato"/>
                <a:ea typeface="Lato"/>
                <a:cs typeface="Lato"/>
                <a:sym typeface="Lato"/>
              </a:rPr>
              <a:t>Using estimated distance from at least 3 </a:t>
            </a:r>
            <a:r>
              <a:rPr lang="en" dirty="0" smtClean="0">
                <a:solidFill>
                  <a:srgbClr val="FFFFFF"/>
                </a:solidFill>
                <a:latin typeface="Lato"/>
                <a:ea typeface="Lato"/>
                <a:cs typeface="Lato"/>
                <a:sym typeface="Lato"/>
              </a:rPr>
              <a:t>A</a:t>
            </a:r>
            <a:r>
              <a:rPr lang="en-US" dirty="0" smtClean="0">
                <a:solidFill>
                  <a:srgbClr val="FFFFFF"/>
                </a:solidFill>
                <a:latin typeface="Lato"/>
                <a:ea typeface="Lato"/>
                <a:cs typeface="Lato"/>
                <a:sym typeface="Lato"/>
              </a:rPr>
              <a:t>Ps</a:t>
            </a:r>
            <a:r>
              <a:rPr lang="en" dirty="0" smtClean="0">
                <a:solidFill>
                  <a:srgbClr val="FFFFFF"/>
                </a:solidFill>
                <a:latin typeface="Lato"/>
                <a:ea typeface="Lato"/>
                <a:cs typeface="Lato"/>
                <a:sym typeface="Lato"/>
              </a:rPr>
              <a:t>, </a:t>
            </a:r>
            <a:r>
              <a:rPr lang="en" dirty="0">
                <a:solidFill>
                  <a:srgbClr val="FFFFFF"/>
                </a:solidFill>
                <a:latin typeface="Lato"/>
                <a:ea typeface="Lato"/>
                <a:cs typeface="Lato"/>
                <a:sym typeface="Lato"/>
              </a:rPr>
              <a:t>trilateration is performed and the current location of the device is </a:t>
            </a:r>
            <a:r>
              <a:rPr lang="en" dirty="0" smtClean="0">
                <a:solidFill>
                  <a:srgbClr val="FFFFFF"/>
                </a:solidFill>
                <a:latin typeface="Lato"/>
                <a:ea typeface="Lato"/>
                <a:cs typeface="Lato"/>
                <a:sym typeface="Lato"/>
              </a:rPr>
              <a:t>found.</a:t>
            </a:r>
            <a:endParaRPr>
              <a:solidFill>
                <a:srgbClr val="FFFFFF"/>
              </a:solidFill>
              <a:latin typeface="Lato"/>
              <a:ea typeface="Lato"/>
              <a:cs typeface="Lato"/>
              <a:sym typeface="Lato"/>
            </a:endParaRPr>
          </a:p>
          <a:p>
            <a:pPr marL="0" lvl="0" indent="0" algn="l" rtl="0">
              <a:spcBef>
                <a:spcPts val="0"/>
              </a:spcBef>
              <a:spcAft>
                <a:spcPts val="0"/>
              </a:spcAft>
              <a:buNone/>
            </a:pPr>
            <a:endParaRPr lang="en-US" dirty="0" smtClean="0">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r>
              <a:rPr lang="en" sz="1600" b="1" dirty="0">
                <a:solidFill>
                  <a:srgbClr val="FFFFFF"/>
                </a:solidFill>
                <a:latin typeface="Montserrat" charset="0"/>
                <a:ea typeface="Lato"/>
                <a:cs typeface="Lato"/>
                <a:sym typeface="Lato"/>
              </a:rPr>
              <a:t>LIMITATIONS</a:t>
            </a:r>
            <a:endParaRPr sz="1600" b="1">
              <a:solidFill>
                <a:srgbClr val="FFFFFF"/>
              </a:solidFill>
              <a:latin typeface="Montserrat" charset="0"/>
              <a:ea typeface="Lato"/>
              <a:cs typeface="Lato"/>
              <a:sym typeface="Lato"/>
            </a:endParaRPr>
          </a:p>
          <a:p>
            <a:pPr marL="457200" lvl="0" indent="-317500" algn="l" rtl="0">
              <a:spcBef>
                <a:spcPts val="0"/>
              </a:spcBef>
              <a:spcAft>
                <a:spcPts val="0"/>
              </a:spcAft>
              <a:buClr>
                <a:srgbClr val="FFFFFF"/>
              </a:buClr>
              <a:buSzPts val="1400"/>
              <a:buFont typeface="Lato"/>
              <a:buChar char="●"/>
            </a:pPr>
            <a:r>
              <a:rPr lang="en" dirty="0">
                <a:solidFill>
                  <a:srgbClr val="FFFFFF"/>
                </a:solidFill>
                <a:latin typeface="Lato"/>
                <a:ea typeface="Lato"/>
                <a:cs typeface="Lato"/>
                <a:sym typeface="Lato"/>
              </a:rPr>
              <a:t>Hardware Requirements</a:t>
            </a:r>
            <a:endParaRPr>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dirty="0">
                <a:solidFill>
                  <a:srgbClr val="FFFFFF"/>
                </a:solidFill>
                <a:latin typeface="Lato"/>
                <a:ea typeface="Lato"/>
                <a:cs typeface="Lato"/>
                <a:sym typeface="Lato"/>
              </a:rPr>
              <a:t>RSS </a:t>
            </a:r>
            <a:r>
              <a:rPr lang="en" dirty="0" smtClean="0">
                <a:solidFill>
                  <a:srgbClr val="FFFFFF"/>
                </a:solidFill>
                <a:latin typeface="Lato"/>
                <a:ea typeface="Lato"/>
                <a:cs typeface="Lato"/>
                <a:sym typeface="Lato"/>
              </a:rPr>
              <a:t>Fluctuation</a:t>
            </a:r>
            <a:endParaRPr>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dirty="0">
                <a:solidFill>
                  <a:srgbClr val="FFFFFF"/>
                </a:solidFill>
                <a:latin typeface="Lato"/>
                <a:ea typeface="Lato"/>
                <a:cs typeface="Lato"/>
                <a:sym typeface="Lato"/>
              </a:rPr>
              <a:t>Relatively Inaccurate</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AMID: Accurate Magnetic Indoor Localization Using</a:t>
            </a:r>
            <a:endParaRPr sz="1800"/>
          </a:p>
          <a:p>
            <a:pPr lvl="0"/>
            <a:r>
              <a:rPr lang="en" sz="1800" dirty="0"/>
              <a:t>Deep </a:t>
            </a:r>
            <a:r>
              <a:rPr lang="en" sz="1800" dirty="0" smtClean="0"/>
              <a:t>Learning. </a:t>
            </a:r>
            <a:r>
              <a:rPr lang="en" sz="1200" dirty="0" smtClean="0"/>
              <a:t>[2]</a:t>
            </a:r>
            <a:r>
              <a:rPr lang="en" sz="1800" dirty="0" smtClean="0"/>
              <a:t> - </a:t>
            </a:r>
            <a:r>
              <a:rPr lang="en" sz="1200" dirty="0" smtClean="0"/>
              <a:t>N. Lee </a:t>
            </a:r>
            <a:r>
              <a:rPr lang="en" sz="1200" dirty="0"/>
              <a:t>et </a:t>
            </a:r>
            <a:r>
              <a:rPr lang="en" sz="1200" dirty="0" smtClean="0"/>
              <a:t>al, sensors, May 2018</a:t>
            </a:r>
            <a:endParaRPr sz="1200"/>
          </a:p>
          <a:p>
            <a:pPr marL="0" lvl="0" indent="0" algn="l" rtl="0">
              <a:spcBef>
                <a:spcPts val="0"/>
              </a:spcBef>
              <a:spcAft>
                <a:spcPts val="0"/>
              </a:spcAft>
              <a:buNone/>
            </a:pPr>
            <a:endParaRPr/>
          </a:p>
        </p:txBody>
      </p:sp>
      <p:sp>
        <p:nvSpPr>
          <p:cNvPr id="164" name="Google Shape;164;p18"/>
          <p:cNvSpPr txBox="1"/>
          <p:nvPr/>
        </p:nvSpPr>
        <p:spPr>
          <a:xfrm>
            <a:off x="893618" y="1539750"/>
            <a:ext cx="7749532" cy="34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smtClean="0">
                <a:solidFill>
                  <a:srgbClr val="FFFFFF"/>
                </a:solidFill>
                <a:latin typeface="Montserrat" charset="0"/>
                <a:ea typeface="Lato"/>
                <a:cs typeface="Lato"/>
                <a:sym typeface="Lato"/>
              </a:rPr>
              <a:t>OVERVIEW</a:t>
            </a:r>
            <a:endParaRPr sz="1600" b="1">
              <a:solidFill>
                <a:srgbClr val="FFFFFF"/>
              </a:solidFill>
              <a:latin typeface="Montserrat" charset="0"/>
              <a:ea typeface="Lato"/>
              <a:cs typeface="Lato"/>
              <a:sym typeface="Lato"/>
            </a:endParaRPr>
          </a:p>
          <a:p>
            <a:pPr marL="457200" lvl="0" indent="-317500" algn="l" rtl="0">
              <a:spcBef>
                <a:spcPts val="0"/>
              </a:spcBef>
              <a:spcAft>
                <a:spcPts val="0"/>
              </a:spcAft>
              <a:buClr>
                <a:srgbClr val="FFFFFF"/>
              </a:buClr>
              <a:buSzPts val="1400"/>
              <a:buFont typeface="Lato"/>
              <a:buChar char="●"/>
            </a:pPr>
            <a:r>
              <a:rPr lang="en" dirty="0">
                <a:solidFill>
                  <a:srgbClr val="FFFFFF"/>
                </a:solidFill>
                <a:latin typeface="Lato"/>
                <a:ea typeface="Lato"/>
                <a:cs typeface="Lato"/>
                <a:sym typeface="Lato"/>
              </a:rPr>
              <a:t>In this method magnetic sensor data is collected at each point in a room using a robot.</a:t>
            </a:r>
            <a:endParaRPr>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dirty="0">
                <a:solidFill>
                  <a:srgbClr val="FFFFFF"/>
                </a:solidFill>
                <a:latin typeface="Lato"/>
                <a:ea typeface="Lato"/>
                <a:cs typeface="Lato"/>
                <a:sym typeface="Lato"/>
              </a:rPr>
              <a:t>Peaks in this data are taken as landmarks.</a:t>
            </a:r>
            <a:endParaRPr>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dirty="0">
                <a:solidFill>
                  <a:srgbClr val="FFFFFF"/>
                </a:solidFill>
                <a:latin typeface="Lato"/>
                <a:ea typeface="Lato"/>
                <a:cs typeface="Lato"/>
                <a:sym typeface="Lato"/>
              </a:rPr>
              <a:t>These landmarks are stored and used for data labelling in the classification step.</a:t>
            </a:r>
            <a:endParaRPr>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dirty="0">
                <a:solidFill>
                  <a:srgbClr val="FFFFFF"/>
                </a:solidFill>
                <a:latin typeface="Lato"/>
                <a:ea typeface="Lato"/>
                <a:cs typeface="Lato"/>
                <a:sym typeface="Lato"/>
              </a:rPr>
              <a:t>The model is trained to identify these landmarks.</a:t>
            </a:r>
            <a:endParaRPr>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dirty="0">
                <a:solidFill>
                  <a:srgbClr val="FFFFFF"/>
                </a:solidFill>
                <a:latin typeface="Lato"/>
                <a:ea typeface="Lato"/>
                <a:cs typeface="Lato"/>
                <a:sym typeface="Lato"/>
              </a:rPr>
              <a:t>The final trained model is used to identify the robot’s location by comparing it to the landmarks.</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r>
              <a:rPr lang="en" sz="1600" b="1" dirty="0" smtClean="0">
                <a:solidFill>
                  <a:srgbClr val="FFFFFF"/>
                </a:solidFill>
                <a:latin typeface="Montserrat" charset="0"/>
                <a:ea typeface="Lato"/>
                <a:cs typeface="Lato"/>
                <a:sym typeface="Lato"/>
              </a:rPr>
              <a:t>LIMITATIONS</a:t>
            </a:r>
            <a:endParaRPr>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dirty="0">
                <a:solidFill>
                  <a:srgbClr val="FFFFFF"/>
                </a:solidFill>
                <a:latin typeface="Lato"/>
                <a:ea typeface="Lato"/>
                <a:cs typeface="Lato"/>
                <a:sym typeface="Lato"/>
              </a:rPr>
              <a:t>Long-term variation</a:t>
            </a:r>
            <a:endParaRPr>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dirty="0">
                <a:solidFill>
                  <a:srgbClr val="FFFFFF"/>
                </a:solidFill>
                <a:latin typeface="Lato"/>
                <a:ea typeface="Lato"/>
                <a:cs typeface="Lato"/>
                <a:sym typeface="Lato"/>
              </a:rPr>
              <a:t>Presence of personal metallic objects</a:t>
            </a:r>
            <a:endParaRPr>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dirty="0">
                <a:solidFill>
                  <a:srgbClr val="FFFFFF"/>
                </a:solidFill>
                <a:latin typeface="Lato"/>
                <a:ea typeface="Lato"/>
                <a:cs typeface="Lato"/>
                <a:sym typeface="Lato"/>
              </a:rPr>
              <a:t>Presence of furniture</a:t>
            </a:r>
            <a:endParaRPr>
              <a:solidFill>
                <a:srgbClr val="FFFFFF"/>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Improving Indoor Localization Using Bluetooth Low</a:t>
            </a:r>
            <a:endParaRPr sz="1800"/>
          </a:p>
          <a:p>
            <a:pPr marL="0" lvl="0" indent="0" algn="l" rtl="0">
              <a:spcBef>
                <a:spcPts val="0"/>
              </a:spcBef>
              <a:spcAft>
                <a:spcPts val="0"/>
              </a:spcAft>
              <a:buNone/>
            </a:pPr>
            <a:r>
              <a:rPr lang="en" sz="1800" dirty="0"/>
              <a:t>Energy Beacons. </a:t>
            </a:r>
            <a:r>
              <a:rPr lang="en" sz="1200" dirty="0" smtClean="0"/>
              <a:t>[3]</a:t>
            </a:r>
            <a:r>
              <a:rPr lang="en" sz="1800" dirty="0" smtClean="0"/>
              <a:t> </a:t>
            </a:r>
            <a:r>
              <a:rPr lang="en" sz="1200" dirty="0"/>
              <a:t>- P. Kriz, F. Maly, K. Tomas. Mobile Information Systems</a:t>
            </a:r>
            <a:r>
              <a:rPr lang="en" sz="1200" dirty="0" smtClean="0"/>
              <a:t>, April 2016</a:t>
            </a:r>
            <a:endParaRPr sz="1200"/>
          </a:p>
          <a:p>
            <a:pPr marL="0" lvl="0" indent="0" algn="l" rtl="0">
              <a:spcBef>
                <a:spcPts val="0"/>
              </a:spcBef>
              <a:spcAft>
                <a:spcPts val="0"/>
              </a:spcAft>
              <a:buNone/>
            </a:pPr>
            <a:endParaRPr sz="1800"/>
          </a:p>
        </p:txBody>
      </p:sp>
      <p:sp>
        <p:nvSpPr>
          <p:cNvPr id="170" name="Google Shape;170;p19"/>
          <p:cNvSpPr txBox="1"/>
          <p:nvPr/>
        </p:nvSpPr>
        <p:spPr>
          <a:xfrm>
            <a:off x="872836" y="1648875"/>
            <a:ext cx="7718764" cy="33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rgbClr val="FFFFFF"/>
                </a:solidFill>
                <a:latin typeface="Montserrat" charset="0"/>
                <a:ea typeface="Lato"/>
                <a:cs typeface="Lato"/>
                <a:sym typeface="Lato"/>
              </a:rPr>
              <a:t>OVERVIEW</a:t>
            </a:r>
            <a:endParaRPr sz="1600" b="1">
              <a:solidFill>
                <a:srgbClr val="FFFFFF"/>
              </a:solidFill>
              <a:latin typeface="Montserrat" charset="0"/>
              <a:ea typeface="Lato"/>
              <a:cs typeface="Lato"/>
              <a:sym typeface="Lato"/>
            </a:endParaRPr>
          </a:p>
          <a:p>
            <a:pPr marL="457200" lvl="0" indent="-317500" algn="l" rtl="0">
              <a:spcBef>
                <a:spcPts val="0"/>
              </a:spcBef>
              <a:spcAft>
                <a:spcPts val="0"/>
              </a:spcAft>
              <a:buClr>
                <a:srgbClr val="FFFFFF"/>
              </a:buClr>
              <a:buSzPts val="1400"/>
              <a:buFont typeface="Lato"/>
              <a:buChar char="●"/>
            </a:pPr>
            <a:r>
              <a:rPr lang="en" dirty="0">
                <a:solidFill>
                  <a:srgbClr val="FFFFFF"/>
                </a:solidFill>
                <a:latin typeface="Lato"/>
                <a:ea typeface="Lato"/>
                <a:cs typeface="Lato"/>
                <a:sym typeface="Lato"/>
              </a:rPr>
              <a:t>A combination of </a:t>
            </a:r>
            <a:r>
              <a:rPr lang="en" dirty="0" smtClean="0">
                <a:solidFill>
                  <a:srgbClr val="FFFFFF"/>
                </a:solidFill>
                <a:latin typeface="Lato"/>
                <a:ea typeface="Lato"/>
                <a:cs typeface="Lato"/>
                <a:sym typeface="Lato"/>
              </a:rPr>
              <a:t>WiFi APs </a:t>
            </a:r>
            <a:r>
              <a:rPr lang="en" dirty="0">
                <a:solidFill>
                  <a:srgbClr val="FFFFFF"/>
                </a:solidFill>
                <a:latin typeface="Lato"/>
                <a:ea typeface="Lato"/>
                <a:cs typeface="Lato"/>
                <a:sym typeface="Lato"/>
              </a:rPr>
              <a:t>and </a:t>
            </a:r>
            <a:r>
              <a:rPr lang="en" dirty="0" smtClean="0">
                <a:solidFill>
                  <a:srgbClr val="FFFFFF"/>
                </a:solidFill>
                <a:latin typeface="Lato"/>
                <a:ea typeface="Lato"/>
                <a:cs typeface="Lato"/>
                <a:sym typeface="Lato"/>
              </a:rPr>
              <a:t>Bluetooth </a:t>
            </a:r>
            <a:r>
              <a:rPr lang="en" dirty="0">
                <a:solidFill>
                  <a:srgbClr val="FFFFFF"/>
                </a:solidFill>
                <a:latin typeface="Lato"/>
                <a:ea typeface="Lato"/>
                <a:cs typeface="Lato"/>
                <a:sym typeface="Lato"/>
              </a:rPr>
              <a:t>beacons are used to localize the </a:t>
            </a:r>
            <a:r>
              <a:rPr lang="en" dirty="0" smtClean="0">
                <a:solidFill>
                  <a:srgbClr val="FFFFFF"/>
                </a:solidFill>
                <a:latin typeface="Lato"/>
                <a:ea typeface="Lato"/>
                <a:cs typeface="Lato"/>
                <a:sym typeface="Lato"/>
              </a:rPr>
              <a:t>device.</a:t>
            </a:r>
            <a:endParaRPr>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dirty="0">
                <a:solidFill>
                  <a:srgbClr val="FFFFFF"/>
                </a:solidFill>
                <a:latin typeface="Lato"/>
                <a:ea typeface="Lato"/>
                <a:cs typeface="Lato"/>
                <a:sym typeface="Lato"/>
              </a:rPr>
              <a:t>I</a:t>
            </a:r>
            <a:r>
              <a:rPr lang="en" dirty="0" smtClean="0">
                <a:solidFill>
                  <a:srgbClr val="FFFFFF"/>
                </a:solidFill>
                <a:latin typeface="Lato"/>
                <a:ea typeface="Lato"/>
                <a:cs typeface="Lato"/>
                <a:sym typeface="Lato"/>
              </a:rPr>
              <a:t>n </a:t>
            </a:r>
            <a:r>
              <a:rPr lang="en" dirty="0">
                <a:solidFill>
                  <a:srgbClr val="FFFFFF"/>
                </a:solidFill>
                <a:latin typeface="Lato"/>
                <a:ea typeface="Lato"/>
                <a:cs typeface="Lato"/>
                <a:sym typeface="Lato"/>
              </a:rPr>
              <a:t>the first </a:t>
            </a:r>
            <a:r>
              <a:rPr lang="en" dirty="0" smtClean="0">
                <a:solidFill>
                  <a:srgbClr val="FFFFFF"/>
                </a:solidFill>
                <a:latin typeface="Lato"/>
                <a:ea typeface="Lato"/>
                <a:cs typeface="Lato"/>
                <a:sym typeface="Lato"/>
              </a:rPr>
              <a:t>step, a </a:t>
            </a:r>
            <a:r>
              <a:rPr lang="en" dirty="0">
                <a:solidFill>
                  <a:srgbClr val="FFFFFF"/>
                </a:solidFill>
                <a:latin typeface="Lato"/>
                <a:ea typeface="Lato"/>
                <a:cs typeface="Lato"/>
                <a:sym typeface="Lato"/>
              </a:rPr>
              <a:t>fingerprint of a given </a:t>
            </a:r>
            <a:r>
              <a:rPr lang="en" dirty="0" smtClean="0">
                <a:solidFill>
                  <a:srgbClr val="FFFFFF"/>
                </a:solidFill>
                <a:latin typeface="Lato"/>
                <a:ea typeface="Lato"/>
                <a:cs typeface="Lato"/>
                <a:sym typeface="Lato"/>
              </a:rPr>
              <a:t>place was created and stored in </a:t>
            </a:r>
            <a:r>
              <a:rPr lang="en" dirty="0">
                <a:solidFill>
                  <a:srgbClr val="FFFFFF"/>
                </a:solidFill>
                <a:latin typeface="Lato"/>
                <a:ea typeface="Lato"/>
                <a:cs typeface="Lato"/>
                <a:sym typeface="Lato"/>
              </a:rPr>
              <a:t>the </a:t>
            </a:r>
            <a:r>
              <a:rPr lang="en" dirty="0" smtClean="0">
                <a:solidFill>
                  <a:srgbClr val="FFFFFF"/>
                </a:solidFill>
                <a:latin typeface="Lato"/>
                <a:ea typeface="Lato"/>
                <a:cs typeface="Lato"/>
                <a:sym typeface="Lato"/>
              </a:rPr>
              <a:t>database.</a:t>
            </a:r>
            <a:endParaRPr>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dirty="0">
                <a:solidFill>
                  <a:srgbClr val="FFFFFF"/>
                </a:solidFill>
                <a:latin typeface="Lato"/>
                <a:ea typeface="Lato"/>
                <a:cs typeface="Lato"/>
                <a:sym typeface="Lato"/>
              </a:rPr>
              <a:t>In the second </a:t>
            </a:r>
            <a:r>
              <a:rPr lang="en" dirty="0" smtClean="0">
                <a:solidFill>
                  <a:srgbClr val="FFFFFF"/>
                </a:solidFill>
                <a:latin typeface="Lato"/>
                <a:ea typeface="Lato"/>
                <a:cs typeface="Lato"/>
                <a:sym typeface="Lato"/>
              </a:rPr>
              <a:t>step the object was localized by </a:t>
            </a:r>
            <a:r>
              <a:rPr lang="en" dirty="0">
                <a:solidFill>
                  <a:srgbClr val="FFFFFF"/>
                </a:solidFill>
                <a:latin typeface="Lato"/>
                <a:ea typeface="Lato"/>
                <a:cs typeface="Lato"/>
                <a:sym typeface="Lato"/>
              </a:rPr>
              <a:t>comparing the measured fingerprint with other fingerprint in the database and </a:t>
            </a:r>
            <a:r>
              <a:rPr lang="en" dirty="0" smtClean="0">
                <a:solidFill>
                  <a:srgbClr val="FFFFFF"/>
                </a:solidFill>
                <a:latin typeface="Lato"/>
                <a:ea typeface="Lato"/>
                <a:cs typeface="Lato"/>
                <a:sym typeface="Lato"/>
              </a:rPr>
              <a:t>choosing the most similar </a:t>
            </a:r>
            <a:r>
              <a:rPr lang="en" dirty="0" smtClean="0">
                <a:solidFill>
                  <a:srgbClr val="FFFFFF"/>
                </a:solidFill>
                <a:latin typeface="Lato"/>
                <a:ea typeface="Lato"/>
                <a:cs typeface="Lato"/>
                <a:sym typeface="Lato"/>
              </a:rPr>
              <a:t>fingerprint </a:t>
            </a:r>
            <a:r>
              <a:rPr lang="en" dirty="0">
                <a:solidFill>
                  <a:srgbClr val="FFFFFF"/>
                </a:solidFill>
                <a:latin typeface="Lato"/>
                <a:ea typeface="Lato"/>
                <a:cs typeface="Lato"/>
                <a:sym typeface="Lato"/>
              </a:rPr>
              <a:t>using KNN </a:t>
            </a:r>
            <a:r>
              <a:rPr lang="en" dirty="0" smtClean="0">
                <a:solidFill>
                  <a:srgbClr val="FFFFFF"/>
                </a:solidFill>
                <a:latin typeface="Lato"/>
                <a:ea typeface="Lato"/>
                <a:cs typeface="Lato"/>
                <a:sym typeface="Lato"/>
              </a:rPr>
              <a:t>algorithm.</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r>
              <a:rPr lang="en" sz="1600" b="1" dirty="0" smtClean="0">
                <a:solidFill>
                  <a:srgbClr val="FFFFFF"/>
                </a:solidFill>
                <a:latin typeface="Montserrat" charset="0"/>
                <a:ea typeface="Lato"/>
                <a:cs typeface="Lato"/>
                <a:sym typeface="Lato"/>
              </a:rPr>
              <a:t>LIMITATIONS</a:t>
            </a:r>
            <a:endParaRPr sz="1600" b="1">
              <a:solidFill>
                <a:srgbClr val="FFFFFF"/>
              </a:solidFill>
              <a:latin typeface="Montserrat" charset="0"/>
              <a:ea typeface="Lato"/>
              <a:cs typeface="Lato"/>
              <a:sym typeface="Lato"/>
            </a:endParaRPr>
          </a:p>
          <a:p>
            <a:pPr marL="457200" lvl="0" indent="-317500" algn="l" rtl="0">
              <a:spcBef>
                <a:spcPts val="0"/>
              </a:spcBef>
              <a:spcAft>
                <a:spcPts val="0"/>
              </a:spcAft>
              <a:buClr>
                <a:srgbClr val="FFFFFF"/>
              </a:buClr>
              <a:buSzPts val="1400"/>
              <a:buFont typeface="Lato"/>
              <a:buChar char="●"/>
            </a:pPr>
            <a:r>
              <a:rPr lang="en" dirty="0">
                <a:solidFill>
                  <a:srgbClr val="FFFFFF"/>
                </a:solidFill>
                <a:latin typeface="Lato"/>
                <a:ea typeface="Lato"/>
                <a:cs typeface="Lato"/>
                <a:sym typeface="Lato"/>
              </a:rPr>
              <a:t>Additional Hardware cost of using Bluetooth Low Energy Beacons and WiFi Transmitters.</a:t>
            </a:r>
            <a:endParaRPr>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dirty="0">
                <a:solidFill>
                  <a:srgbClr val="FFFFFF"/>
                </a:solidFill>
                <a:latin typeface="Lato"/>
                <a:ea typeface="Lato"/>
                <a:cs typeface="Lato"/>
                <a:sym typeface="Lato"/>
              </a:rPr>
              <a:t> The range up to which Bluetooth can effectively operate is approximately 30 m.</a:t>
            </a:r>
            <a:endParaRPr>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dirty="0">
                <a:solidFill>
                  <a:srgbClr val="FFFFFF"/>
                </a:solidFill>
                <a:latin typeface="Lato"/>
                <a:ea typeface="Lato"/>
                <a:cs typeface="Lato"/>
                <a:sym typeface="Lato"/>
              </a:rPr>
              <a:t> Inefficiency in relatively larger indoor spaces increases due to the positioning of the routers.</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Neural Networks</a:t>
            </a:r>
            <a:endParaRPr/>
          </a:p>
        </p:txBody>
      </p:sp>
      <p:sp>
        <p:nvSpPr>
          <p:cNvPr id="176" name="Google Shape;176;p20"/>
          <p:cNvSpPr txBox="1">
            <a:spLocks noGrp="1"/>
          </p:cNvSpPr>
          <p:nvPr>
            <p:ph type="body" idx="1"/>
          </p:nvPr>
        </p:nvSpPr>
        <p:spPr>
          <a:xfrm>
            <a:off x="5139625" y="1462500"/>
            <a:ext cx="3474300" cy="31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Conventional Feed Forward Network</a:t>
            </a:r>
            <a:endParaRPr b="1"/>
          </a:p>
          <a:p>
            <a:pPr marL="457200" lvl="0" indent="-311150" algn="l" rtl="0">
              <a:spcBef>
                <a:spcPts val="1600"/>
              </a:spcBef>
              <a:spcAft>
                <a:spcPts val="0"/>
              </a:spcAft>
              <a:buSzPts val="1300"/>
              <a:buChar char="●"/>
            </a:pPr>
            <a:r>
              <a:rPr lang="en" dirty="0"/>
              <a:t>The connections between the input nodes and output nodes do not form a cycle.</a:t>
            </a:r>
            <a:endParaRPr/>
          </a:p>
          <a:p>
            <a:pPr marL="457200" lvl="0" indent="-311150" algn="l" rtl="0">
              <a:spcBef>
                <a:spcPts val="0"/>
              </a:spcBef>
              <a:spcAft>
                <a:spcPts val="0"/>
              </a:spcAft>
              <a:buSzPts val="1300"/>
              <a:buChar char="●"/>
            </a:pPr>
            <a:r>
              <a:rPr lang="en" dirty="0"/>
              <a:t>The information moves in only one direction, </a:t>
            </a:r>
            <a:r>
              <a:rPr lang="en" dirty="0" smtClean="0"/>
              <a:t>i.e. </a:t>
            </a:r>
            <a:r>
              <a:rPr lang="en" dirty="0"/>
              <a:t>forward from input nodes, through the hidden nodes and to the output nodes. </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77" name="Google Shape;177;p20"/>
          <p:cNvPicPr preferRelativeResize="0"/>
          <p:nvPr/>
        </p:nvPicPr>
        <p:blipFill>
          <a:blip r:embed="rId3">
            <a:alphaModFix/>
          </a:blip>
          <a:stretch>
            <a:fillRect/>
          </a:stretch>
        </p:blipFill>
        <p:spPr>
          <a:xfrm>
            <a:off x="1427600" y="1617100"/>
            <a:ext cx="2946100" cy="177265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355</TotalTime>
  <Words>1389</Words>
  <PresentationFormat>On-screen Show (16:9)</PresentationFormat>
  <Paragraphs>152</Paragraphs>
  <Slides>27</Slides>
  <Notes>22</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Montserrat</vt:lpstr>
      <vt:lpstr>Lato</vt:lpstr>
      <vt:lpstr>Focus</vt:lpstr>
      <vt:lpstr>INDOOR  POSITIONING SYSTEM USING DEEP LEARNING </vt:lpstr>
      <vt:lpstr>Objective</vt:lpstr>
      <vt:lpstr>Introduction</vt:lpstr>
      <vt:lpstr>LITERATURE SURVEY</vt:lpstr>
      <vt:lpstr>Robust Indoor Positioning Provided by Real-Time RSSI Values in Unmodified WLAN Networks. [1] – S. Mazuelas et al, IEEE, November 2009 </vt:lpstr>
      <vt:lpstr>AMID: Accurate Magnetic Indoor Localization Using Deep Learning. [2] - N. Lee et al, sensors, May 2018 </vt:lpstr>
      <vt:lpstr>Improving Indoor Localization Using Bluetooth Low Energy Beacons. [3] - P. Kriz, F. Maly, K. Tomas. Mobile Information Systems, April 2016 </vt:lpstr>
      <vt:lpstr>NEURAL NETWORKS</vt:lpstr>
      <vt:lpstr>Neural Networks</vt:lpstr>
      <vt:lpstr>Limitations of Feed Forward Neural Networks</vt:lpstr>
      <vt:lpstr>Recurrent Neural Networks </vt:lpstr>
      <vt:lpstr>Limitations of RNN</vt:lpstr>
      <vt:lpstr>Long Short Term Memory (LSTM)</vt:lpstr>
      <vt:lpstr>PROPOSED WORK &amp; IMPLEMENTATION</vt:lpstr>
      <vt:lpstr>Requirements</vt:lpstr>
      <vt:lpstr>Slide 16</vt:lpstr>
      <vt:lpstr>Data Collection </vt:lpstr>
      <vt:lpstr>Slide 18</vt:lpstr>
      <vt:lpstr>Different Activities</vt:lpstr>
      <vt:lpstr>Activity Classification </vt:lpstr>
      <vt:lpstr>Slide 21</vt:lpstr>
      <vt:lpstr>Slide 22</vt:lpstr>
      <vt:lpstr>Activity Unit (AU) Classification </vt:lpstr>
      <vt:lpstr>Moving Distance Estimator</vt:lpstr>
      <vt:lpstr>Android Application</vt:lpstr>
      <vt:lpstr>Concluding Remarks</vt:lpstr>
      <vt:lpstr>Bibliography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INDOOR NAVIGATION SYSTEM</dc:title>
  <cp:lastModifiedBy>user</cp:lastModifiedBy>
  <cp:revision>35</cp:revision>
  <dcterms:modified xsi:type="dcterms:W3CDTF">2020-01-14T08:54:27Z</dcterms:modified>
</cp:coreProperties>
</file>