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94" d="100"/>
          <a:sy n="94" d="100"/>
        </p:scale>
        <p:origin x="108" y="192"/>
      </p:cViewPr>
      <p:guideLst/>
    </p:cSldViewPr>
  </p:slideViewPr>
  <p:outlineViewPr>
    <p:cViewPr>
      <p:scale>
        <a:sx n="33" d="100"/>
        <a:sy n="33" d="100"/>
      </p:scale>
      <p:origin x="0" y="-52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FE6E9-08A2-41C2-BF6A-0597347E8AC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50688-0946-4CC6-BCE2-B43789A45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50688-0946-4CC6-BCE2-B43789A459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webdev/web-340/tree/master/week-4/hello-views" TargetMode="External"/><Relationship Id="rId2" Type="http://schemas.openxmlformats.org/officeDocument/2006/relationships/hyperlink" Target="https://github.com/buwebdev/web-340/tree/master/week-4/hello-worl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uwebdev/web-340/tree/master/week-4/hello-rout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FF4F-3D38-3EB1-F054-7C5E69FBB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340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953BC-FF2B-F88A-7553-53E08B3C2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4 - Express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66526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5CDB-7095-B0F7-B066-D6CBB694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  <a:r>
              <a:rPr lang="en-US" baseline="0" dirty="0"/>
              <a:t>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76E5-6D1F-32CD-0E48-284063F83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/>
            <a:r>
              <a:rPr lang="en-US" dirty="0"/>
              <a:t>Example: index.js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7640D-0EAF-E661-81A1-9A2EAC692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18" y="3185736"/>
            <a:ext cx="5324567" cy="3264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95BD0-0BB6-938C-C9D6-8D39592C2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85736"/>
            <a:ext cx="5779815" cy="326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7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3F0C-D895-2082-B86B-16C38CFA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F3F5-B16C-4CC1-EBCA-0197E5AF4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folder named views to the root of your project</a:t>
            </a:r>
          </a:p>
          <a:p>
            <a:r>
              <a:rPr lang="en-US" dirty="0"/>
              <a:t>Add a file named </a:t>
            </a:r>
            <a:r>
              <a:rPr lang="en-US" dirty="0" err="1"/>
              <a:t>index.ejs</a:t>
            </a:r>
            <a:r>
              <a:rPr lang="en-US" dirty="0"/>
              <a:t> inside the</a:t>
            </a:r>
            <a:r>
              <a:rPr lang="en-US" baseline="0" dirty="0"/>
              <a:t> views folder</a:t>
            </a:r>
          </a:p>
          <a:p>
            <a:r>
              <a:rPr lang="en-US" baseline="0" dirty="0"/>
              <a:t>Add an h2 tag with a value of “You are now in &lt;Your Last Names&gt; world!”</a:t>
            </a:r>
          </a:p>
        </p:txBody>
      </p:sp>
    </p:spTree>
    <p:extLst>
      <p:ext uri="{BB962C8B-B14F-4D97-AF65-F5344CB8AC3E}">
        <p14:creationId xmlns:p14="http://schemas.microsoft.com/office/powerpoint/2010/main" val="214513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988F-37DB-8DE4-6DF1-D065DCB8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r>
              <a:rPr lang="en-US" baseline="0" dirty="0"/>
              <a:t> setup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5CC3-CD43-0547-764E-7F06F24F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: folder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DB4F3-4FB4-087F-F19D-6C799073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3429000"/>
            <a:ext cx="2266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7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E901-8EF6-2DB2-888C-8D291467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E433-F109-84A1-70B7-570C69FA9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index.ejs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DFD98-1143-2E27-2403-E3C46592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45" y="3479800"/>
            <a:ext cx="485775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0072A6-E217-6C86-1295-ADFF587AD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648835" cy="2127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DEB31A-B126-8E98-4342-B9942BBBD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60" y="4851138"/>
            <a:ext cx="96678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3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4D43-7849-896B-7D2E-359737A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ED83A-33C3-FBE4-FFCB-49874D554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hello-world (full solution from the project setup slides): </a:t>
            </a:r>
            <a:r>
              <a:rPr lang="en-US" dirty="0">
                <a:hlinkClick r:id="rId2"/>
              </a:rPr>
              <a:t>https://github.com/buwebdev/web-340/tree/master/week-4/hello-world</a:t>
            </a:r>
            <a:r>
              <a:rPr lang="en-US" dirty="0"/>
              <a:t> </a:t>
            </a:r>
          </a:p>
          <a:p>
            <a:r>
              <a:rPr lang="en-US" dirty="0"/>
              <a:t>hello-views: </a:t>
            </a:r>
            <a:r>
              <a:rPr lang="en-US" dirty="0">
                <a:hlinkClick r:id="rId3"/>
              </a:rPr>
              <a:t>https://github.com/buwebdev/web-340/tree/master/week-4/hello-views</a:t>
            </a:r>
            <a:r>
              <a:rPr lang="en-US" dirty="0"/>
              <a:t> </a:t>
            </a:r>
          </a:p>
          <a:p>
            <a:r>
              <a:rPr lang="en-US" dirty="0"/>
              <a:t>hello-routes: </a:t>
            </a:r>
            <a:r>
              <a:rPr lang="en-US" dirty="0">
                <a:hlinkClick r:id="rId4"/>
              </a:rPr>
              <a:t>https://github.com/buwebdev/web-340/tree/master/week-4/hello-routes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837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AF66-DE5F-181C-916B-FC5C86D9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</a:t>
            </a:r>
            <a:r>
              <a:rPr lang="en-US" baseline="0" dirty="0"/>
              <a:t> Resources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A5846-47AA-2037-80D6-8083A09E5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the projects in</a:t>
            </a:r>
            <a:r>
              <a:rPr lang="en-US" baseline="0" dirty="0"/>
              <a:t> the courses GitHub repository: </a:t>
            </a:r>
          </a:p>
          <a:p>
            <a:pPr lvl="1"/>
            <a:r>
              <a:rPr lang="en-US" dirty="0"/>
              <a:t>Clone</a:t>
            </a:r>
            <a:r>
              <a:rPr lang="en-US" baseline="0" dirty="0"/>
              <a:t> or download the repo</a:t>
            </a:r>
          </a:p>
          <a:p>
            <a:pPr lvl="1"/>
            <a:r>
              <a:rPr lang="en-US" baseline="0" dirty="0"/>
              <a:t>Open a new terminal window and CD into the directory where the projects are saved</a:t>
            </a:r>
          </a:p>
          <a:p>
            <a:pPr lvl="1"/>
            <a:r>
              <a:rPr lang="en-US" baseline="0" dirty="0"/>
              <a:t>Run the </a:t>
            </a:r>
            <a:r>
              <a:rPr lang="en-US" b="1" baseline="0" dirty="0" err="1"/>
              <a:t>npm</a:t>
            </a:r>
            <a:r>
              <a:rPr lang="en-US" b="1" baseline="0" dirty="0"/>
              <a:t> install</a:t>
            </a:r>
            <a:r>
              <a:rPr lang="en-US" baseline="0" dirty="0"/>
              <a:t> command</a:t>
            </a:r>
          </a:p>
          <a:p>
            <a:pPr lvl="1"/>
            <a:r>
              <a:rPr lang="en-US" baseline="0" dirty="0"/>
              <a:t>Run the </a:t>
            </a:r>
            <a:r>
              <a:rPr lang="en-US" b="1" baseline="0" dirty="0" err="1"/>
              <a:t>npm</a:t>
            </a:r>
            <a:r>
              <a:rPr lang="en-US" b="1" baseline="0" dirty="0"/>
              <a:t> start</a:t>
            </a:r>
            <a:r>
              <a:rPr lang="en-US" baseline="0" dirty="0"/>
              <a:t> command</a:t>
            </a:r>
          </a:p>
          <a:p>
            <a:r>
              <a:rPr lang="en-US" dirty="0"/>
              <a:t>You can view each of the projects code base by opening them in VS Code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20723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E364-D288-C800-9E57-913D5B78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Pets-R-Us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7A2D-DB28-1F6D-FF43-9A63893A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4.2 includes a link to</a:t>
            </a:r>
            <a:r>
              <a:rPr lang="en-US" baseline="0" dirty="0"/>
              <a:t> the solution I built for the Pets-R-Us project</a:t>
            </a:r>
          </a:p>
          <a:p>
            <a:r>
              <a:rPr lang="en-US" baseline="0" dirty="0"/>
              <a:t>Your solution will look different, but the features and functionality will be the same</a:t>
            </a:r>
          </a:p>
          <a:p>
            <a:r>
              <a:rPr lang="en-US" baseline="0" dirty="0"/>
              <a:t>This is a “final solution”</a:t>
            </a:r>
          </a:p>
          <a:p>
            <a:pPr lvl="1"/>
            <a:r>
              <a:rPr lang="en-US" baseline="0" dirty="0"/>
              <a:t>I am providing a link to the final solution so you can have an idea of what you will be building throughout the remaining weeks in this course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5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185A-91B5-81B3-4E29-B96D0B26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DA0D-7F72-1F55-98CF-26565301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During this week, you will learn:</a:t>
            </a:r>
          </a:p>
          <a:p>
            <a:r>
              <a:rPr lang="en-US" dirty="0"/>
              <a:t>What Express is</a:t>
            </a:r>
          </a:p>
          <a:p>
            <a:r>
              <a:rPr lang="en-US" dirty="0"/>
              <a:t>How to write middleware functions</a:t>
            </a:r>
          </a:p>
          <a:p>
            <a:r>
              <a:rPr lang="en-US" dirty="0"/>
              <a:t>Writing and using error handling in middleware</a:t>
            </a:r>
          </a:p>
          <a:p>
            <a:r>
              <a:rPr lang="en-US" dirty="0"/>
              <a:t>How</a:t>
            </a:r>
            <a:r>
              <a:rPr lang="en-US" baseline="0" dirty="0"/>
              <a:t> to use open source middleware </a:t>
            </a:r>
            <a:r>
              <a:rPr lang="en-US" baseline="0" dirty="0" err="1"/>
              <a:t>npm</a:t>
            </a:r>
            <a:r>
              <a:rPr lang="en-US" baseline="0" dirty="0"/>
              <a:t> packages</a:t>
            </a:r>
          </a:p>
          <a:p>
            <a:r>
              <a:rPr lang="en-US" baseline="0" dirty="0"/>
              <a:t>How to setup a new application using Express, HTML, CSS, and EJS</a:t>
            </a:r>
          </a:p>
        </p:txBody>
      </p:sp>
    </p:spTree>
    <p:extLst>
      <p:ext uri="{BB962C8B-B14F-4D97-AF65-F5344CB8AC3E}">
        <p14:creationId xmlns:p14="http://schemas.microsoft.com/office/powerpoint/2010/main" val="281300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8CAB-36D5-0F9A-FD88-511DB77A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46A4-F997-258E-0C63-6BDE1A23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During this week,</a:t>
            </a:r>
            <a:r>
              <a:rPr lang="en-US" baseline="0" dirty="0"/>
              <a:t> you will learn:</a:t>
            </a:r>
            <a:endParaRPr lang="en-US" dirty="0"/>
          </a:p>
          <a:p>
            <a:r>
              <a:rPr lang="en-US" dirty="0"/>
              <a:t>Simple</a:t>
            </a:r>
            <a:r>
              <a:rPr lang="en-US" baseline="0" dirty="0"/>
              <a:t> and pattern-matching routing </a:t>
            </a:r>
          </a:p>
          <a:p>
            <a:r>
              <a:rPr lang="en-US" baseline="0" dirty="0"/>
              <a:t>Using middleware routing </a:t>
            </a:r>
          </a:p>
          <a:p>
            <a:r>
              <a:rPr lang="en-US" baseline="0" dirty="0"/>
              <a:t>Service static files with </a:t>
            </a:r>
            <a:r>
              <a:rPr lang="en-US" baseline="0" dirty="0" err="1"/>
              <a:t>express.static</a:t>
            </a:r>
            <a:endParaRPr lang="en-US" baseline="0" dirty="0"/>
          </a:p>
          <a:p>
            <a:r>
              <a:rPr lang="en-US" baseline="0" dirty="0"/>
              <a:t>Using Express with Node’s built-in HTTPS module</a:t>
            </a:r>
          </a:p>
        </p:txBody>
      </p:sp>
    </p:spTree>
    <p:extLst>
      <p:ext uri="{BB962C8B-B14F-4D97-AF65-F5344CB8AC3E}">
        <p14:creationId xmlns:p14="http://schemas.microsoft.com/office/powerpoint/2010/main" val="244469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CBA6-FDDA-941E-5677-DC003AB1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864B-00EE-4D6F-57B6-936B59C3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a framework like Express, Node gives you a pretty simple API (Hahn, 2016)</a:t>
            </a:r>
          </a:p>
          <a:p>
            <a:r>
              <a:rPr lang="en-US" dirty="0"/>
              <a:t>Express is a</a:t>
            </a:r>
            <a:r>
              <a:rPr lang="en-US" baseline="0" dirty="0"/>
              <a:t> helpful third-party module, which is not bundled with Node.js, but is intended to simplify web development</a:t>
            </a:r>
          </a:p>
          <a:p>
            <a:r>
              <a:rPr lang="en-US" baseline="0" dirty="0"/>
              <a:t>Express is an abstraction layer that sits on top of Node’s built-in HTTP server (Hahn, 2016)</a:t>
            </a:r>
          </a:p>
          <a:p>
            <a:r>
              <a:rPr lang="en-US" baseline="0" dirty="0"/>
              <a:t>Node handles request flows through a single beginning and end point</a:t>
            </a:r>
          </a:p>
          <a:p>
            <a:r>
              <a:rPr lang="en-US" baseline="0" dirty="0"/>
              <a:t>Express has the ability to handle many requests</a:t>
            </a:r>
          </a:p>
        </p:txBody>
      </p:sp>
    </p:spTree>
    <p:extLst>
      <p:ext uri="{BB962C8B-B14F-4D97-AF65-F5344CB8AC3E}">
        <p14:creationId xmlns:p14="http://schemas.microsoft.com/office/powerpoint/2010/main" val="415815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72A0-A40F-D183-00AF-7132C69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baseline="0" dirty="0"/>
              <a:t> to Express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F2D4-C3B9-6C9C-BC3C-3EB6FF0B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is written with request handler</a:t>
            </a:r>
            <a:r>
              <a:rPr lang="en-US" baseline="0" dirty="0"/>
              <a:t> functions</a:t>
            </a:r>
          </a:p>
          <a:p>
            <a:pPr lvl="1"/>
            <a:r>
              <a:rPr lang="en-US" dirty="0"/>
              <a:t>These functions take a minimum of two arguments: Request Object and Response</a:t>
            </a:r>
            <a:r>
              <a:rPr lang="en-US" baseline="0" dirty="0"/>
              <a:t> Object</a:t>
            </a:r>
          </a:p>
          <a:p>
            <a:pPr lvl="1"/>
            <a:r>
              <a:rPr lang="en-US" baseline="0" dirty="0"/>
              <a:t>A third optional argument is the Next Object</a:t>
            </a:r>
          </a:p>
          <a:p>
            <a:pPr lvl="0"/>
            <a:r>
              <a:rPr lang="en-US" dirty="0"/>
              <a:t>Express error-handling middleware does not handle errors that are thrown with the throw</a:t>
            </a:r>
            <a:r>
              <a:rPr lang="en-US" baseline="0" dirty="0"/>
              <a:t> keyword, only when you call the next with an argument</a:t>
            </a:r>
          </a:p>
          <a:p>
            <a:pPr lvl="0"/>
            <a:r>
              <a:rPr lang="en-US" baseline="0" dirty="0"/>
              <a:t>Supports routing</a:t>
            </a:r>
          </a:p>
        </p:txBody>
      </p:sp>
    </p:spTree>
    <p:extLst>
      <p:ext uri="{BB962C8B-B14F-4D97-AF65-F5344CB8AC3E}">
        <p14:creationId xmlns:p14="http://schemas.microsoft.com/office/powerpoint/2010/main" val="298740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9E1C-DFD1-5E3A-2AED-30A204FA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EJS View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F2F5-CB3C-3A49-3AB3-32528E77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all EJS views with a .</a:t>
            </a:r>
            <a:r>
              <a:rPr lang="en-US" dirty="0" err="1"/>
              <a:t>ejs</a:t>
            </a:r>
            <a:r>
              <a:rPr lang="en-US" dirty="0"/>
              <a:t> file extension</a:t>
            </a:r>
          </a:p>
          <a:p>
            <a:r>
              <a:rPr lang="en-US" dirty="0"/>
              <a:t>Place</a:t>
            </a:r>
            <a:r>
              <a:rPr lang="en-US" baseline="0" dirty="0"/>
              <a:t> all EJS files in a folder named views</a:t>
            </a:r>
          </a:p>
          <a:p>
            <a:pPr lvl="1"/>
            <a:r>
              <a:rPr lang="en-US" dirty="0"/>
              <a:t>We do</a:t>
            </a:r>
            <a:r>
              <a:rPr lang="en-US" baseline="0" dirty="0"/>
              <a:t> this to keep code</a:t>
            </a:r>
            <a:r>
              <a:rPr lang="en-US" dirty="0"/>
              <a:t> base </a:t>
            </a:r>
            <a:r>
              <a:rPr lang="en-US" baseline="0" dirty="0"/>
              <a:t>organized</a:t>
            </a:r>
          </a:p>
          <a:p>
            <a:pPr lvl="0"/>
            <a:r>
              <a:rPr lang="en-US" dirty="0"/>
              <a:t>You</a:t>
            </a:r>
            <a:r>
              <a:rPr lang="en-US" baseline="0" dirty="0"/>
              <a:t> may write standard HTML code in an EJS file</a:t>
            </a:r>
          </a:p>
          <a:p>
            <a:pPr lvl="0"/>
            <a:r>
              <a:rPr lang="en-US" baseline="0" dirty="0"/>
              <a:t>All rules governing CSS, HTML and JavaScript work in EJS files</a:t>
            </a:r>
          </a:p>
          <a:p>
            <a:pPr lvl="1"/>
            <a:r>
              <a:rPr lang="en-US" dirty="0"/>
              <a:t>Effectively, the only difference between an EJS and HTML file is the file extension</a:t>
            </a:r>
            <a:endParaRPr lang="en-US" baseline="0" dirty="0"/>
          </a:p>
          <a:p>
            <a:pPr lvl="1"/>
            <a:r>
              <a:rPr lang="en-US" baseline="0" dirty="0"/>
              <a:t>Adds EJS specific features: for loops, if statements, variables, while loops, etc.,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4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D79A-514E-2F67-97A8-16133B88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4FDD-93C7-5314-9E2A-64BA2F84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</a:t>
            </a:r>
            <a:r>
              <a:rPr lang="en-US" baseline="0" dirty="0"/>
              <a:t> new folder:</a:t>
            </a:r>
          </a:p>
          <a:p>
            <a:pPr lvl="1"/>
            <a:r>
              <a:rPr lang="en-US" dirty="0"/>
              <a:t>CLI command: </a:t>
            </a:r>
            <a:r>
              <a:rPr lang="en-US" dirty="0" err="1"/>
              <a:t>mkdir</a:t>
            </a:r>
            <a:r>
              <a:rPr lang="en-US" dirty="0"/>
              <a:t> hello-world</a:t>
            </a:r>
          </a:p>
          <a:p>
            <a:pPr lvl="0"/>
            <a:r>
              <a:rPr lang="en-US" dirty="0"/>
              <a:t>Initialize the folder using NPM:</a:t>
            </a:r>
          </a:p>
          <a:p>
            <a:pPr lvl="1"/>
            <a:r>
              <a:rPr lang="en-US" dirty="0"/>
              <a:t>CLI command: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Answer the prompts (leave default for everything except</a:t>
            </a:r>
            <a:r>
              <a:rPr lang="en-US" baseline="0" dirty="0"/>
              <a:t> for author and license)</a:t>
            </a:r>
          </a:p>
          <a:p>
            <a:pPr lvl="1"/>
            <a:r>
              <a:rPr lang="en-US" baseline="0" dirty="0"/>
              <a:t>All licenses in this course should be set to MIT</a:t>
            </a:r>
          </a:p>
          <a:p>
            <a:pPr lvl="0"/>
            <a:r>
              <a:rPr lang="en-US" dirty="0"/>
              <a:t>Remove the “test” script from the </a:t>
            </a:r>
            <a:r>
              <a:rPr lang="en-US" dirty="0" err="1"/>
              <a:t>package.json</a:t>
            </a:r>
            <a:r>
              <a:rPr lang="en-US" dirty="0"/>
              <a:t> file and add one for “start” with a value of “node index.js”</a:t>
            </a:r>
          </a:p>
          <a:p>
            <a:pPr lvl="0"/>
            <a:r>
              <a:rPr lang="en-US" dirty="0"/>
              <a:t>Install</a:t>
            </a:r>
            <a:r>
              <a:rPr lang="en-US" baseline="0" dirty="0"/>
              <a:t> express, </a:t>
            </a:r>
            <a:r>
              <a:rPr lang="en-US" baseline="0" dirty="0" err="1"/>
              <a:t>pino</a:t>
            </a:r>
            <a:r>
              <a:rPr lang="en-US" baseline="0" dirty="0"/>
              <a:t> (the textbook uses </a:t>
            </a:r>
            <a:r>
              <a:rPr lang="en-US" baseline="0" dirty="0" err="1"/>
              <a:t>morgan</a:t>
            </a:r>
            <a:r>
              <a:rPr lang="en-US" baseline="0" dirty="0"/>
              <a:t>, which you can use instead of </a:t>
            </a:r>
            <a:r>
              <a:rPr lang="en-US" baseline="0" dirty="0" err="1"/>
              <a:t>pino</a:t>
            </a:r>
            <a:r>
              <a:rPr lang="en-US" baseline="0" dirty="0"/>
              <a:t>), and </a:t>
            </a:r>
            <a:r>
              <a:rPr lang="en-US" baseline="0" dirty="0" err="1"/>
              <a:t>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7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30E5-31FB-FCDC-118C-1B28B571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r>
              <a:rPr lang="en-US" baseline="0" dirty="0"/>
              <a:t> setup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401A-B3F3-DCCF-0AB1-D4C966EBC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package.json</a:t>
            </a:r>
            <a:r>
              <a:rPr lang="en-US" baseline="0" dirty="0"/>
              <a:t>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B829F-DEFB-182B-845D-58369823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47" y="2845117"/>
            <a:ext cx="30956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3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E846-0A1D-7367-7D96-CACBE475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r>
              <a:rPr lang="en-US" baseline="0" dirty="0"/>
              <a:t> setup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F483-86C4-B5BC-CB78-3DE6D8A1C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file named index.js</a:t>
            </a:r>
          </a:p>
          <a:p>
            <a:r>
              <a:rPr lang="en-US" dirty="0"/>
              <a:t>Add</a:t>
            </a:r>
            <a:r>
              <a:rPr lang="en-US" baseline="0" dirty="0"/>
              <a:t> imports for express, path, and</a:t>
            </a:r>
            <a:r>
              <a:rPr lang="en-US" dirty="0"/>
              <a:t> </a:t>
            </a:r>
            <a:r>
              <a:rPr lang="en-US" dirty="0" err="1"/>
              <a:t>pino</a:t>
            </a:r>
            <a:r>
              <a:rPr lang="en-US" dirty="0"/>
              <a:t>/</a:t>
            </a:r>
            <a:r>
              <a:rPr lang="en-US" dirty="0" err="1"/>
              <a:t>morgan</a:t>
            </a:r>
            <a:endParaRPr lang="en-US" dirty="0"/>
          </a:p>
          <a:p>
            <a:r>
              <a:rPr lang="en-US" dirty="0"/>
              <a:t>Create an Express application and put it inside a variable named app</a:t>
            </a:r>
          </a:p>
          <a:p>
            <a:r>
              <a:rPr lang="en-US" dirty="0"/>
              <a:t>Set the view engine to </a:t>
            </a:r>
            <a:r>
              <a:rPr lang="en-US" dirty="0" err="1"/>
              <a:t>ejs</a:t>
            </a:r>
            <a:endParaRPr lang="en-US" dirty="0"/>
          </a:p>
          <a:p>
            <a:r>
              <a:rPr lang="en-US" dirty="0"/>
              <a:t>Tell express that the views (</a:t>
            </a:r>
            <a:r>
              <a:rPr lang="en-US" dirty="0" err="1"/>
              <a:t>ejs</a:t>
            </a:r>
            <a:r>
              <a:rPr lang="en-US" dirty="0"/>
              <a:t> pages) are in a folder named views</a:t>
            </a:r>
          </a:p>
          <a:p>
            <a:r>
              <a:rPr lang="en-US" dirty="0"/>
              <a:t>Create a variable for PORT and give it the value </a:t>
            </a:r>
            <a:r>
              <a:rPr lang="en-US" dirty="0" err="1"/>
              <a:t>process.env.PORT</a:t>
            </a:r>
            <a:r>
              <a:rPr lang="en-US" dirty="0"/>
              <a:t> || 3000</a:t>
            </a:r>
          </a:p>
          <a:p>
            <a:r>
              <a:rPr lang="en-US" dirty="0"/>
              <a:t>Create a route for the root of the application and return the </a:t>
            </a:r>
            <a:r>
              <a:rPr lang="en-US" dirty="0" err="1"/>
              <a:t>index.ejs</a:t>
            </a:r>
            <a:r>
              <a:rPr lang="en-US" dirty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2365984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71_wac.pptx" id="{5949C568-53CB-4DD9-A378-6546B3993037}" vid="{E82CB2D0-6300-4D81-9B62-ADEB4A004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192</TotalTime>
  <Words>773</Words>
  <Application>Microsoft Office PowerPoint</Application>
  <PresentationFormat>Widescreen</PresentationFormat>
  <Paragraphs>81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Georgia</vt:lpstr>
      <vt:lpstr>Trebuchet MS</vt:lpstr>
      <vt:lpstr>Wingdings 2</vt:lpstr>
      <vt:lpstr>Urban</vt:lpstr>
      <vt:lpstr>WEB 340 Node.js</vt:lpstr>
      <vt:lpstr>Objectives</vt:lpstr>
      <vt:lpstr>Objectives</vt:lpstr>
      <vt:lpstr>Introduction to Express</vt:lpstr>
      <vt:lpstr>Introduction to Express contd.</vt:lpstr>
      <vt:lpstr>EJS View Engine</vt:lpstr>
      <vt:lpstr>Project setup</vt:lpstr>
      <vt:lpstr>Project setup contd.</vt:lpstr>
      <vt:lpstr>Project setup contd.</vt:lpstr>
      <vt:lpstr>Project setup contd.</vt:lpstr>
      <vt:lpstr>Project setup contd.</vt:lpstr>
      <vt:lpstr>Project setup contd.</vt:lpstr>
      <vt:lpstr>Project setup contd.</vt:lpstr>
      <vt:lpstr>Additional Resources</vt:lpstr>
      <vt:lpstr>Additional Resources contd.</vt:lpstr>
      <vt:lpstr>Pets-R-Us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340 Node.js</dc:title>
  <dc:creator>rkrasso</dc:creator>
  <cp:lastModifiedBy>rkrasso</cp:lastModifiedBy>
  <cp:revision>3</cp:revision>
  <dcterms:created xsi:type="dcterms:W3CDTF">2023-01-05T19:28:46Z</dcterms:created>
  <dcterms:modified xsi:type="dcterms:W3CDTF">2023-01-06T20:22:34Z</dcterms:modified>
</cp:coreProperties>
</file>