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B3257E-2D99-4CFF-8AA2-F296360023C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2EB47AE-20A9-4161-8681-B995249E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F4F-3D38-3EB1-F054-7C5E69FB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340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953BC-FF2B-F88A-7553-53E08B3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 – Web APIs and Deployment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6526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85A-91B5-81B3-4E29-B96D0B2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DA0D-7F72-1F55-98CF-26565301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During this week, you will learn:</a:t>
            </a:r>
          </a:p>
          <a:p>
            <a:r>
              <a:rPr lang="en-US" dirty="0"/>
              <a:t>Web APIs</a:t>
            </a:r>
          </a:p>
          <a:p>
            <a:r>
              <a:rPr lang="en-US" baseline="0" dirty="0"/>
              <a:t>Express</a:t>
            </a:r>
            <a:r>
              <a:rPr lang="en-US" dirty="0"/>
              <a:t> deployment</a:t>
            </a:r>
          </a:p>
        </p:txBody>
      </p:sp>
    </p:spTree>
    <p:extLst>
      <p:ext uri="{BB962C8B-B14F-4D97-AF65-F5344CB8AC3E}">
        <p14:creationId xmlns:p14="http://schemas.microsoft.com/office/powerpoint/2010/main" val="281300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D21A-A56B-DE40-520D-3BCF826A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baseline="0" dirty="0"/>
              <a:t>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7CEE-39C8-A81B-6F78-FB54CF76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is a pretty broad term.  It stands for application programming interface, which doesn’t demystify the term much (Hahn, 2016)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high level, APIs are ways for one piece of code to talk to another piece of code (Hahn, 2016)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API’s as “services” or “applications” that connect pieces of code together to carry out meaningful operations</a:t>
            </a:r>
            <a:endParaRPr lang="en-US" dirty="0">
              <a:effectLst/>
            </a:endParaRPr>
          </a:p>
          <a:p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Express, APIs are built to take HTTP requests and respond with JSON data</a:t>
            </a:r>
          </a:p>
        </p:txBody>
      </p:sp>
    </p:spTree>
    <p:extLst>
      <p:ext uri="{BB962C8B-B14F-4D97-AF65-F5344CB8AC3E}">
        <p14:creationId xmlns:p14="http://schemas.microsoft.com/office/powerpoint/2010/main" val="38323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8AB2-4135-3777-64DA-840B515B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baseline="0" dirty="0"/>
              <a:t> APIs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FA4C-5C2A-2F04-8AF4-D7D26F5E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core principle behind good API design is to do what developers consuming your API expect (Hahn, 2016)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meet most of these expectations by following the HTTP specifications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Hahn (2016), “every HTTP response comes with an HTTP status code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famous one is 404, which stands for “resource not found”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404 is the most famous, 200, defined as OK, is perhaps the most common (Hahn, 2016)</a:t>
            </a:r>
          </a:p>
        </p:txBody>
      </p:sp>
    </p:spTree>
    <p:extLst>
      <p:ext uri="{BB962C8B-B14F-4D97-AF65-F5344CB8AC3E}">
        <p14:creationId xmlns:p14="http://schemas.microsoft.com/office/powerpoint/2010/main" val="28801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0F6E-DE65-59E2-A348-5F3BD980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en-US" baseline="0" dirty="0"/>
              <a:t> APIs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7F63-39C6-7F34-B8CF-65AC3FCE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HTTP status codes and they range in value sets (100’s, 200s, 300s, 400s, and 500s)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courses textbook provides an illustration for a “slimmed down version” of Steve </a:t>
            </a:r>
            <a:r>
              <a:rPr kumimoji="0" lang="en-US" sz="2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Losh’s</a:t>
            </a:r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categorization of status codes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status ranges in a nutshell (Hahn, 2016):</a:t>
            </a:r>
          </a:p>
          <a:p>
            <a:pPr lvl="1" rtl="0" eaLnBrk="1" latinLnBrk="0" hangingPunct="1"/>
            <a:r>
              <a:rPr lang="en-US" dirty="0">
                <a:effectLst/>
              </a:rPr>
              <a:t>1xx: hold on</a:t>
            </a:r>
          </a:p>
          <a:p>
            <a:pPr lvl="1" rtl="0" eaLnBrk="1" latinLnBrk="0" hangingPunct="1"/>
            <a:r>
              <a:rPr lang="en-US" dirty="0">
                <a:effectLst/>
              </a:rPr>
              <a:t>2xx: here you go</a:t>
            </a:r>
          </a:p>
          <a:p>
            <a:pPr lvl="1" rtl="0" eaLnBrk="1" latinLnBrk="0" hangingPunct="1"/>
            <a:r>
              <a:rPr lang="en-US" dirty="0">
                <a:effectLst/>
              </a:rPr>
              <a:t>3xx:</a:t>
            </a:r>
            <a:r>
              <a:rPr lang="en-US" baseline="0" dirty="0">
                <a:effectLst/>
              </a:rPr>
              <a:t> go away </a:t>
            </a:r>
          </a:p>
          <a:p>
            <a:pPr lvl="1" rtl="0" eaLnBrk="1" latinLnBrk="0" hangingPunct="1"/>
            <a:r>
              <a:rPr lang="en-US" baseline="0" dirty="0">
                <a:effectLst/>
              </a:rPr>
              <a:t>4xx: you messed up</a:t>
            </a:r>
          </a:p>
          <a:p>
            <a:pPr lvl="1" rtl="0" eaLnBrk="1" latinLnBrk="0" hangingPunct="1"/>
            <a:r>
              <a:rPr lang="en-US" baseline="0" dirty="0">
                <a:effectLst/>
              </a:rPr>
              <a:t>5xx: I messed up</a:t>
            </a:r>
          </a:p>
        </p:txBody>
      </p:sp>
    </p:spTree>
    <p:extLst>
      <p:ext uri="{BB962C8B-B14F-4D97-AF65-F5344CB8AC3E}">
        <p14:creationId xmlns:p14="http://schemas.microsoft.com/office/powerpoint/2010/main" val="3126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DF2E-E425-5A41-B355-D8F3A06E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</a:t>
            </a:r>
            <a:r>
              <a:rPr lang="en-US" baseline="0" dirty="0"/>
              <a:t>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6B13-21DF-33B0-6EDA-11C6DB6F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HTTP status codes in Express is extremely easy; however, as a word of caution, before setting a status code, make sure you understand its meaning</a:t>
            </a:r>
            <a:endParaRPr lang="en-US" sz="28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 an incorrect status code could cause problems when troubleshooting a production application</a:t>
            </a:r>
            <a:endParaRPr lang="en-US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status codes are:</a:t>
            </a:r>
          </a:p>
          <a:p>
            <a:pPr lvl="1" rtl="0" eaLnBrk="1" latinLnBrk="0" hangingPunct="1"/>
            <a:r>
              <a:rPr lang="en-US" dirty="0">
                <a:effectLst/>
              </a:rPr>
              <a:t>200: OK</a:t>
            </a:r>
          </a:p>
          <a:p>
            <a:pPr lvl="1" rtl="0" eaLnBrk="1" latinLnBrk="0" hangingPunct="1"/>
            <a:r>
              <a:rPr lang="en-US" dirty="0">
                <a:effectLst/>
              </a:rPr>
              <a:t>401: Unauthorized </a:t>
            </a:r>
          </a:p>
          <a:p>
            <a:pPr lvl="1" rtl="0" eaLnBrk="1" latinLnBrk="0" hangingPunct="1"/>
            <a:r>
              <a:rPr lang="en-US" dirty="0">
                <a:effectLst/>
              </a:rPr>
              <a:t>403: Forbidden</a:t>
            </a:r>
          </a:p>
          <a:p>
            <a:pPr lvl="1" rtl="0" eaLnBrk="1" latinLnBrk="0" hangingPunct="1"/>
            <a:r>
              <a:rPr lang="en-US" dirty="0">
                <a:effectLst/>
              </a:rPr>
              <a:t>404: Not Found</a:t>
            </a:r>
          </a:p>
          <a:p>
            <a:pPr lvl="1" rtl="0" eaLnBrk="1" latinLnBrk="0" hangingPunct="1"/>
            <a:r>
              <a:rPr lang="en-US" dirty="0">
                <a:effectLst/>
              </a:rPr>
              <a:t>405: Method Not Allowed</a:t>
            </a:r>
          </a:p>
          <a:p>
            <a:pPr lvl="1" rtl="0" eaLnBrk="1" latinLnBrk="0" hangingPunct="1"/>
            <a:r>
              <a:rPr lang="en-US" dirty="0">
                <a:effectLst/>
              </a:rPr>
              <a:t>500: Internal Server Error</a:t>
            </a:r>
          </a:p>
          <a:p>
            <a:pPr lvl="1" rtl="0" eaLnBrk="1" latinLnBrk="0" hangingPunct="1"/>
            <a:r>
              <a:rPr lang="en-US" dirty="0">
                <a:effectLst/>
              </a:rPr>
              <a:t>501: Not Implemented </a:t>
            </a:r>
          </a:p>
          <a:p>
            <a:pPr lvl="1" rtl="0" eaLnBrk="1" latinLnBrk="0" hangingPunct="1"/>
            <a:r>
              <a:rPr lang="en-US" dirty="0">
                <a:effectLst/>
              </a:rPr>
              <a:t>503: Service Unavailable </a:t>
            </a:r>
          </a:p>
        </p:txBody>
      </p:sp>
    </p:spTree>
    <p:extLst>
      <p:ext uri="{BB962C8B-B14F-4D97-AF65-F5344CB8AC3E}">
        <p14:creationId xmlns:p14="http://schemas.microsoft.com/office/powerpoint/2010/main" val="19630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6118-C0B4-E4BD-92B1-E9863355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0BE0-3921-6087-DA12-1369C704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kumimoji="0"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APIs in Express is as simple as calling </a:t>
            </a:r>
            <a:r>
              <a:rPr kumimoji="0" lang="en-US" sz="28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res.json</a:t>
            </a:r>
            <a:r>
              <a:rPr kumimoji="0" lang="en-US" sz="2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([data]).</a:t>
            </a:r>
          </a:p>
          <a:p>
            <a:pPr lvl="1" rtl="0" eaLnBrk="1" latinLnBrk="0" hangingPunct="1"/>
            <a:r>
              <a:rPr lang="en-US" sz="2600" dirty="0">
                <a:effectLst/>
              </a:rPr>
              <a:t>For example: </a:t>
            </a:r>
            <a:r>
              <a:rPr lang="en-US" sz="2600" dirty="0" err="1">
                <a:effectLst/>
              </a:rPr>
              <a:t>res.json</a:t>
            </a:r>
            <a:r>
              <a:rPr lang="en-US" sz="2600" dirty="0">
                <a:effectLst/>
              </a:rPr>
              <a:t>(fruits);</a:t>
            </a:r>
          </a:p>
          <a:p>
            <a:pPr lvl="1" rtl="0" eaLnBrk="1" latinLnBrk="0" hangingPunct="1"/>
            <a:r>
              <a:rPr lang="en-US" sz="2600" dirty="0">
                <a:effectLst/>
              </a:rPr>
              <a:t>Assuming we have an array of fruits, the </a:t>
            </a:r>
            <a:r>
              <a:rPr lang="en-US" sz="2600" dirty="0" err="1">
                <a:effectLst/>
              </a:rPr>
              <a:t>res.json</a:t>
            </a:r>
            <a:r>
              <a:rPr lang="en-US" sz="2600" dirty="0">
                <a:effectLst/>
              </a:rPr>
              <a:t>() function wil</a:t>
            </a:r>
            <a:r>
              <a:rPr lang="en-US" sz="2600" baseline="0" dirty="0">
                <a:effectLst/>
              </a:rPr>
              <a:t>l convert it to an array of JSON objects</a:t>
            </a:r>
            <a:endParaRPr lang="en-US" sz="2600" dirty="0">
              <a:effectLst/>
            </a:endParaRPr>
          </a:p>
          <a:p>
            <a:pPr rtl="0" eaLnBrk="1" latinLnBrk="0" hangingPunct="1"/>
            <a:r>
              <a:rPr kumimoji="0"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conventions:</a:t>
            </a:r>
          </a:p>
          <a:p>
            <a:pPr lvl="1" rtl="0" eaLnBrk="1" latinLnBrk="0" hangingPunct="1"/>
            <a:r>
              <a:rPr lang="en-US" dirty="0">
                <a:effectLst/>
              </a:rPr>
              <a:t>Best practices suggest identifying API routes with the keyword “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”</a:t>
            </a:r>
          </a:p>
          <a:p>
            <a:pPr lvl="2" rtl="0" eaLnBrk="1" latinLnBrk="0" hangingPunct="1"/>
            <a:r>
              <a:rPr lang="en-US" dirty="0">
                <a:effectLst/>
              </a:rPr>
              <a:t>For example, </a:t>
            </a:r>
            <a:r>
              <a:rPr lang="en-US" dirty="0" err="1">
                <a:effectLst/>
              </a:rPr>
              <a:t>app.get</a:t>
            </a:r>
            <a:r>
              <a:rPr lang="en-US" dirty="0">
                <a:effectLst/>
              </a:rPr>
              <a:t>(‘/</a:t>
            </a:r>
            <a:r>
              <a:rPr lang="en-US" dirty="0" err="1">
                <a:effectLst/>
              </a:rPr>
              <a:t>api</a:t>
            </a:r>
            <a:r>
              <a:rPr lang="en-US" dirty="0">
                <a:effectLst/>
              </a:rPr>
              <a:t>/fruits, async(req, res)</a:t>
            </a:r>
            <a:r>
              <a:rPr lang="en-US" baseline="0" dirty="0">
                <a:effectLst/>
              </a:rPr>
              <a:t> =&gt; {})</a:t>
            </a:r>
          </a:p>
          <a:p>
            <a:pPr lvl="1" rtl="0" eaLnBrk="1" latinLnBrk="0" hangingPunct="1"/>
            <a:r>
              <a:rPr lang="en-US" dirty="0">
                <a:effectLst/>
              </a:rPr>
              <a:t>Notice the keyword async,</a:t>
            </a:r>
            <a:r>
              <a:rPr lang="en-US" baseline="0" dirty="0">
                <a:effectLst/>
              </a:rPr>
              <a:t> I am setting this to make the API asynchronous, which is a best practice technique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564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71_wac.pptx" id="{5949C568-53CB-4DD9-A378-6546B3993037}" vid="{E82CB2D0-6300-4D81-9B62-ADEB4A0043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</TotalTime>
  <Words>479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Georgia</vt:lpstr>
      <vt:lpstr>Trebuchet MS</vt:lpstr>
      <vt:lpstr>Wingdings 2</vt:lpstr>
      <vt:lpstr>Urban</vt:lpstr>
      <vt:lpstr>WEB 340 Node.js</vt:lpstr>
      <vt:lpstr>Objectives</vt:lpstr>
      <vt:lpstr>Web APIs</vt:lpstr>
      <vt:lpstr>Web APIs contd.</vt:lpstr>
      <vt:lpstr>Web APIs contd.</vt:lpstr>
      <vt:lpstr>Web APIs contd.</vt:lpstr>
      <vt:lpstr>Web APIs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340 Node.js</dc:title>
  <dc:creator>rkrasso</dc:creator>
  <cp:lastModifiedBy>rkrasso</cp:lastModifiedBy>
  <cp:revision>4</cp:revision>
  <dcterms:created xsi:type="dcterms:W3CDTF">2023-01-05T19:28:46Z</dcterms:created>
  <dcterms:modified xsi:type="dcterms:W3CDTF">2023-01-06T22:25:03Z</dcterms:modified>
</cp:coreProperties>
</file>