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11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 – Data Persistence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66C2-06C2-0450-3EFC-3A67B47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get your database connection string?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57E3-F1BE-1622-F7C4-63A9D1E4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</a:t>
            </a:r>
            <a:r>
              <a:rPr lang="en-US" baseline="0" dirty="0"/>
              <a:t> in to MongoDB Atlas -&gt; Open the “Overview tab”</a:t>
            </a:r>
          </a:p>
          <a:p>
            <a:r>
              <a:rPr lang="en-US" baseline="0" dirty="0"/>
              <a:t>Select the “Connect” button</a:t>
            </a:r>
          </a:p>
          <a:p>
            <a:r>
              <a:rPr lang="en-US" baseline="0" dirty="0"/>
              <a:t>Choose the “Connect your application” option</a:t>
            </a:r>
          </a:p>
          <a:p>
            <a:r>
              <a:rPr lang="en-US" baseline="0" dirty="0"/>
              <a:t>Copy the string value under bullet point 2</a:t>
            </a:r>
          </a:p>
          <a:p>
            <a:pPr lvl="1"/>
            <a:r>
              <a:rPr lang="en-US" dirty="0"/>
              <a:t>Make sure you read the comments under the</a:t>
            </a:r>
            <a:r>
              <a:rPr lang="en-US" baseline="0" dirty="0"/>
              <a:t> string value</a:t>
            </a:r>
          </a:p>
          <a:p>
            <a:pPr lvl="2"/>
            <a:r>
              <a:rPr lang="en-US" dirty="0"/>
              <a:t>It</a:t>
            </a:r>
            <a:r>
              <a:rPr lang="en-US" baseline="0" dirty="0"/>
              <a:t> explains what you will need to replace in the connection string </a:t>
            </a:r>
          </a:p>
          <a:p>
            <a:pPr lvl="2"/>
            <a:r>
              <a:rPr lang="en-US" baseline="0" dirty="0"/>
              <a:t>Skipping past this part will cause errors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65621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0598-766F-429E-DA47-591F9DBC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database connection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C4F6-A786-4D4F-5348-68EAD371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username and password, use the credentials you created following the MongoDB</a:t>
            </a:r>
            <a:r>
              <a:rPr lang="en-US" baseline="0" dirty="0"/>
              <a:t> Atlas guide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note.  Your application will generate errors if you did not follow the instructions under the pop-window when you copied the connections string from MongoDB Atlas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0A923-57FF-4F2B-8DC8-55D4235E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43" y="3643436"/>
            <a:ext cx="7905114" cy="12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86D7-3221-BBDB-2F60-075C7FAB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F511-A471-15F3-A251-D6D15E49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Data Modeling library for MongoDB </a:t>
            </a:r>
          </a:p>
          <a:p>
            <a:r>
              <a:rPr lang="en-US" dirty="0"/>
              <a:t>NPM Package </a:t>
            </a:r>
          </a:p>
          <a:p>
            <a:r>
              <a:rPr lang="en-US" dirty="0"/>
              <a:t>Manages the relationships between MongoDB and Node.js</a:t>
            </a:r>
          </a:p>
          <a:p>
            <a:pPr lvl="1"/>
            <a:r>
              <a:rPr lang="en-US" dirty="0"/>
              <a:t>You write code in Node.js and Mongoose translates the code to MongoDB queries </a:t>
            </a:r>
          </a:p>
          <a:p>
            <a:pPr lvl="1"/>
            <a:r>
              <a:rPr lang="en-US" dirty="0"/>
              <a:t>Abstracts developers from MongoDB (as long as you know JavaScript you are fine)</a:t>
            </a:r>
          </a:p>
        </p:txBody>
      </p:sp>
    </p:spTree>
    <p:extLst>
      <p:ext uri="{BB962C8B-B14F-4D97-AF65-F5344CB8AC3E}">
        <p14:creationId xmlns:p14="http://schemas.microsoft.com/office/powerpoint/2010/main" val="253861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C38-F811-7147-C7BE-D87ABEC6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4AEA-77B2-551B-CE71-4A0BAFED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straight-forward,</a:t>
            </a:r>
            <a:r>
              <a:rPr lang="en-US" baseline="0" dirty="0"/>
              <a:t> schema-based solution to modelling your applications data and includes built-in type casting, validation, query building, business logic, and more, out of the box (Hahn, 2016)</a:t>
            </a:r>
          </a:p>
          <a:p>
            <a:r>
              <a:rPr lang="en-US" baseline="0" dirty="0"/>
              <a:t>Easy to learn</a:t>
            </a:r>
          </a:p>
          <a:p>
            <a:r>
              <a:rPr lang="en-US" baseline="0" dirty="0"/>
              <a:t>Great for Node.js developers</a:t>
            </a:r>
          </a:p>
        </p:txBody>
      </p:sp>
    </p:spTree>
    <p:extLst>
      <p:ext uri="{BB962C8B-B14F-4D97-AF65-F5344CB8AC3E}">
        <p14:creationId xmlns:p14="http://schemas.microsoft.com/office/powerpoint/2010/main" val="73166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194E-0B2E-3C68-BFFD-E0463333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32D-73BC-BD17-46EC-99ED0DE0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install mongoose </a:t>
            </a:r>
          </a:p>
          <a:p>
            <a:r>
              <a:rPr lang="en-US" dirty="0"/>
              <a:t>Step 2: define a mongoose model</a:t>
            </a:r>
          </a:p>
          <a:p>
            <a:r>
              <a:rPr lang="en-US" dirty="0"/>
              <a:t>Step 3: export the model</a:t>
            </a:r>
          </a:p>
          <a:p>
            <a:r>
              <a:rPr lang="en-US" dirty="0"/>
              <a:t>Step</a:t>
            </a:r>
            <a:r>
              <a:rPr lang="en-US" baseline="0" dirty="0"/>
              <a:t> 4: import the model using a require statement</a:t>
            </a:r>
          </a:p>
        </p:txBody>
      </p:sp>
    </p:spTree>
    <p:extLst>
      <p:ext uri="{BB962C8B-B14F-4D97-AF65-F5344CB8AC3E}">
        <p14:creationId xmlns:p14="http://schemas.microsoft.com/office/powerpoint/2010/main" val="5682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04F5-0E33-DDA0-8F63-29DCAE8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setup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64A0-88DB-45F4-9E6A-DF0C7A9A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mongoose model needs a Schema,</a:t>
            </a:r>
            <a:r>
              <a:rPr lang="en-US" baseline="0" dirty="0"/>
              <a:t> which is essentially the structure of the data you are creating (i.e., fields: first name, last name, address):</a:t>
            </a:r>
          </a:p>
          <a:p>
            <a:endParaRPr lang="en-US" baseline="0" dirty="0"/>
          </a:p>
          <a:p>
            <a:pPr marL="109728" indent="0">
              <a:buNone/>
            </a:pPr>
            <a:endParaRPr lang="en-US" baseline="0" dirty="0"/>
          </a:p>
          <a:p>
            <a:r>
              <a:rPr lang="en-US" baseline="0" dirty="0"/>
              <a:t>Every mongoose model needs to be exported as a mongoose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DF568-FAC5-435B-AF7B-245F41B1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3594100"/>
            <a:ext cx="4619625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5AC4A-87B3-4A03-869E-6F91DEEB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4" y="5350193"/>
            <a:ext cx="49720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57EE-ECA4-A196-67B3-E0C4807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setup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49C5-F2B7-9B69-4578-B7963BB0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used data types and constraint:</a:t>
            </a:r>
          </a:p>
          <a:p>
            <a:pPr lvl="1"/>
            <a:r>
              <a:rPr lang="en-US" dirty="0"/>
              <a:t>Data types:</a:t>
            </a:r>
            <a:r>
              <a:rPr lang="en-US" baseline="0" dirty="0"/>
              <a:t> String, Number, Date, Boolean</a:t>
            </a:r>
          </a:p>
          <a:p>
            <a:pPr lvl="1"/>
            <a:r>
              <a:rPr lang="en-US" baseline="0" dirty="0"/>
              <a:t>Constraints: unique, required, default</a:t>
            </a:r>
          </a:p>
          <a:p>
            <a:pPr lvl="0"/>
            <a:r>
              <a:rPr lang="en-US" dirty="0"/>
              <a:t>Default can be used as follows:</a:t>
            </a:r>
          </a:p>
          <a:p>
            <a:pPr lvl="1"/>
            <a:r>
              <a:rPr lang="en-US" dirty="0" err="1"/>
              <a:t>createdAt</a:t>
            </a:r>
            <a:r>
              <a:rPr lang="en-US" dirty="0"/>
              <a:t>: {type: Date, default: </a:t>
            </a:r>
            <a:r>
              <a:rPr lang="en-US" dirty="0" err="1"/>
              <a:t>Date.now</a:t>
            </a:r>
            <a:r>
              <a:rPr lang="en-US" dirty="0"/>
              <a:t> }</a:t>
            </a:r>
          </a:p>
          <a:p>
            <a:pPr lvl="0"/>
            <a:r>
              <a:rPr lang="en-US" dirty="0"/>
              <a:t>Unique sets the property to only accept unique values</a:t>
            </a:r>
          </a:p>
          <a:p>
            <a:pPr lvl="0"/>
            <a:r>
              <a:rPr lang="en-US" dirty="0"/>
              <a:t>Required sets the property</a:t>
            </a:r>
            <a:r>
              <a:rPr lang="en-US" baseline="0" dirty="0"/>
              <a:t> to a required field </a:t>
            </a:r>
          </a:p>
        </p:txBody>
      </p:sp>
    </p:spTree>
    <p:extLst>
      <p:ext uri="{BB962C8B-B14F-4D97-AF65-F5344CB8AC3E}">
        <p14:creationId xmlns:p14="http://schemas.microsoft.com/office/powerpoint/2010/main" val="224785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9F7B-88C8-F497-7D22-40D178FD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9ACD-0B17-21CA-6C6B-1B958DA5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  <a:p>
            <a:r>
              <a:rPr lang="en-US" dirty="0" err="1"/>
              <a:t>findOne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findByIdAndDelete</a:t>
            </a:r>
            <a:endParaRPr lang="en-US" dirty="0"/>
          </a:p>
          <a:p>
            <a:r>
              <a:rPr lang="en-US" dirty="0" err="1"/>
              <a:t>findByIdAndUpdate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7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2382-B031-6CC3-4F13-8C92262B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  <a:r>
              <a:rPr lang="en-US" baseline="0" dirty="0"/>
              <a:t> queries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40A2-E3FF-8A94-F06A-91391699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find()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C7D28-99F8-4479-BDC3-7D5714BA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2716530"/>
            <a:ext cx="4124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3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FA17-CE63-054F-78D9-35DFA411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E7B0-C6AA-7A53-B3FE-119E42EF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create()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813D8-9F38-4BA8-9C02-81A24E57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3359467"/>
            <a:ext cx="3971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What databases are</a:t>
            </a:r>
          </a:p>
          <a:p>
            <a:r>
              <a:rPr lang="en-US" baseline="0" dirty="0"/>
              <a:t>What Relational Databases are</a:t>
            </a:r>
          </a:p>
          <a:p>
            <a:r>
              <a:rPr lang="en-US" baseline="0" dirty="0"/>
              <a:t>What NoSQL is</a:t>
            </a:r>
          </a:p>
          <a:p>
            <a:r>
              <a:rPr lang="en-US" baseline="0" dirty="0"/>
              <a:t>How work with Mongoose in an Express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B26E-AC14-421F-7A23-02ABBEF5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4DC0-65AC-1A49-1B1E-92F4D5CA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function returns</a:t>
            </a:r>
            <a:r>
              <a:rPr lang="en-US" baseline="0" dirty="0"/>
              <a:t> an collection of documents</a:t>
            </a:r>
          </a:p>
          <a:p>
            <a:pPr lvl="1"/>
            <a:r>
              <a:rPr lang="en-US" dirty="0"/>
              <a:t>Called off of the model you import (i.e., const Fruit = require(‘./models/fruit’);</a:t>
            </a:r>
          </a:p>
          <a:p>
            <a:pPr lvl="0"/>
            <a:r>
              <a:rPr lang="en-US" dirty="0"/>
              <a:t>Returns</a:t>
            </a:r>
            <a:r>
              <a:rPr lang="en-US" baseline="0" dirty="0"/>
              <a:t> a callback function, which includes a MongoDB specific error object or a collection object</a:t>
            </a:r>
          </a:p>
          <a:p>
            <a:pPr lvl="1"/>
            <a:r>
              <a:rPr lang="en-US" dirty="0" err="1"/>
              <a:t>Fruit.find</a:t>
            </a:r>
            <a:r>
              <a:rPr lang="en-US" dirty="0"/>
              <a:t>({}, function(err, fruits) {})</a:t>
            </a:r>
          </a:p>
          <a:p>
            <a:pPr lvl="2"/>
            <a:r>
              <a:rPr lang="en-US" dirty="0"/>
              <a:t>The first argument is for filtering</a:t>
            </a:r>
          </a:p>
          <a:p>
            <a:pPr lvl="2"/>
            <a:r>
              <a:rPr lang="en-US" dirty="0"/>
              <a:t>The second argument is the callback function</a:t>
            </a:r>
          </a:p>
          <a:p>
            <a:pPr lvl="2"/>
            <a:r>
              <a:rPr lang="en-US" dirty="0"/>
              <a:t>The first argument in the callback function is the MongoDB error object</a:t>
            </a:r>
          </a:p>
          <a:p>
            <a:pPr lvl="2"/>
            <a:r>
              <a:rPr lang="en-US" dirty="0"/>
              <a:t>The second argument in the callback function is the collection object</a:t>
            </a:r>
          </a:p>
        </p:txBody>
      </p:sp>
    </p:spTree>
    <p:extLst>
      <p:ext uri="{BB962C8B-B14F-4D97-AF65-F5344CB8AC3E}">
        <p14:creationId xmlns:p14="http://schemas.microsoft.com/office/powerpoint/2010/main" val="3321148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6B6A-9524-F2AC-7938-074F23F0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E543-CF04-0435-FEFD-3176C145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 function returns the inserted document</a:t>
            </a:r>
          </a:p>
          <a:p>
            <a:pPr lvl="1"/>
            <a:r>
              <a:rPr lang="en-US" dirty="0"/>
              <a:t>Called off of the model you import</a:t>
            </a:r>
          </a:p>
          <a:p>
            <a:pPr lvl="0"/>
            <a:r>
              <a:rPr lang="en-US" dirty="0"/>
              <a:t>Returns</a:t>
            </a:r>
            <a:r>
              <a:rPr lang="en-US" baseline="0" dirty="0"/>
              <a:t> a callback function, which includes a MongoDB specific error object or the collection object</a:t>
            </a:r>
          </a:p>
          <a:p>
            <a:pPr lvl="1"/>
            <a:r>
              <a:rPr lang="en-US" dirty="0"/>
              <a:t>Requires an object literal </a:t>
            </a:r>
          </a:p>
          <a:p>
            <a:pPr lvl="1"/>
            <a:r>
              <a:rPr lang="en-US" dirty="0" err="1"/>
              <a:t>Fruit.create</a:t>
            </a:r>
            <a:r>
              <a:rPr lang="en-US" dirty="0"/>
              <a:t>(</a:t>
            </a:r>
            <a:r>
              <a:rPr lang="en-US" dirty="0" err="1"/>
              <a:t>newFruit</a:t>
            </a:r>
            <a:r>
              <a:rPr lang="en-US" dirty="0"/>
              <a:t>, function(err, fruit) {})</a:t>
            </a:r>
          </a:p>
          <a:p>
            <a:pPr lvl="2"/>
            <a:r>
              <a:rPr lang="en-US" dirty="0"/>
              <a:t>The first argument is a</a:t>
            </a:r>
            <a:r>
              <a:rPr lang="en-US" baseline="0" dirty="0"/>
              <a:t> new fruit object (object literal), second argument is the callback function</a:t>
            </a:r>
          </a:p>
          <a:p>
            <a:pPr lvl="2"/>
            <a:r>
              <a:rPr lang="en-US" baseline="0" dirty="0"/>
              <a:t>The first argument in the callback function is the MongoDB error object</a:t>
            </a:r>
          </a:p>
          <a:p>
            <a:pPr lvl="2"/>
            <a:r>
              <a:rPr lang="en-US" baseline="0" dirty="0"/>
              <a:t>The second argument in the callback function is the inserted fruit object</a:t>
            </a:r>
          </a:p>
        </p:txBody>
      </p:sp>
    </p:spTree>
    <p:extLst>
      <p:ext uri="{BB962C8B-B14F-4D97-AF65-F5344CB8AC3E}">
        <p14:creationId xmlns:p14="http://schemas.microsoft.com/office/powerpoint/2010/main" val="218518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FC2C-D3AD-93CF-7424-54132ED1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registration</a:t>
            </a:r>
            <a:r>
              <a:rPr lang="en-US" baseline="0" dirty="0"/>
              <a:t> (pets-r-us)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1C55-D871-AD7F-D3C3-B583895F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mongoose and create a variable to hold the mongoose schema object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Define the customer schema with fields for </a:t>
            </a:r>
            <a:r>
              <a:rPr lang="en-US" dirty="0" err="1"/>
              <a:t>customerId</a:t>
            </a:r>
            <a:r>
              <a:rPr lang="en-US" dirty="0"/>
              <a:t> and email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the schema as a mongoose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73ED1-5515-6C78-476A-CB7EAD48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3167062"/>
            <a:ext cx="357187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E9823-C117-AD4E-463C-85CD483C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0" y="4118037"/>
            <a:ext cx="5153025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C72AD-5C3E-AC71-1E48-7C19C865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484" y="5753859"/>
            <a:ext cx="5019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E9FB-7146-83FF-8462-57DBC88B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registration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3883-F341-D5A5-0761-A0DE9C32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customer to MongoDB, you will first need to create a new customer object literal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Next, call the create() function on the mongoose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F69AA-E1C1-38E8-3F16-24C330C6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24" y="3204292"/>
            <a:ext cx="3430552" cy="1296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F199E-6C52-DAFB-FE44-C0C1AC40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55" y="5110480"/>
            <a:ext cx="3345321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7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AFAD-264E-CB7D-8847-5A17A78E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957C-663F-7A2E-97BE-5C8E997C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database that’s wiggled its way into the arms of many Node.js developers (Hahn, 2016)</a:t>
            </a:r>
          </a:p>
          <a:p>
            <a:r>
              <a:rPr lang="en-US" dirty="0"/>
              <a:t>In general, web applications</a:t>
            </a:r>
            <a:r>
              <a:rPr lang="en-US" baseline="0" dirty="0"/>
              <a:t> store their data in one of two kinds of databases: relational or non-relational (Hahn, 2016)</a:t>
            </a:r>
          </a:p>
          <a:p>
            <a:r>
              <a:rPr lang="en-US" baseline="0" dirty="0"/>
              <a:t>Relational databases store data in table structures that resemble spreadsheets</a:t>
            </a:r>
          </a:p>
          <a:p>
            <a:r>
              <a:rPr lang="en-US" baseline="0" dirty="0"/>
              <a:t>Tables are constructed with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3940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A4A4-7613-B779-34A6-B6EAFA0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20A0-CB91-EB97-EFF4-1F84B267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represent the field type (i.e.,</a:t>
            </a:r>
            <a:r>
              <a:rPr lang="en-US" baseline="0" dirty="0"/>
              <a:t> first name, last name, or address) </a:t>
            </a:r>
          </a:p>
          <a:p>
            <a:r>
              <a:rPr lang="en-US" baseline="0" dirty="0"/>
              <a:t>Rows represent the row data</a:t>
            </a:r>
          </a:p>
          <a:p>
            <a:r>
              <a:rPr lang="en-US" baseline="0" dirty="0"/>
              <a:t>Non-relational databases are called NoSQL databases because they typically do not use traditional SQL (Structured Query Language) queries</a:t>
            </a:r>
          </a:p>
        </p:txBody>
      </p:sp>
    </p:spTree>
    <p:extLst>
      <p:ext uri="{BB962C8B-B14F-4D97-AF65-F5344CB8AC3E}">
        <p14:creationId xmlns:p14="http://schemas.microsoft.com/office/powerpoint/2010/main" val="236475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8C4-43D9-9A3B-50D2-69A44884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41D8-EA82-F48E-2B3D-0674EC6D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</a:t>
            </a:r>
            <a:r>
              <a:rPr lang="en-US" baseline="0" dirty="0"/>
              <a:t> most NoSQL databases are a lot like JavaScript because they are less ridged and more flexible </a:t>
            </a:r>
          </a:p>
          <a:p>
            <a:r>
              <a:rPr lang="en-US" baseline="0" dirty="0"/>
              <a:t>Most applications have one database, like MongoDB and these databases are hosted on servers (Hahn, 2016)</a:t>
            </a:r>
          </a:p>
          <a:p>
            <a:pPr lvl="1"/>
            <a:r>
              <a:rPr lang="en-US" dirty="0"/>
              <a:t>Servers are located in a companies server farm</a:t>
            </a:r>
            <a:r>
              <a:rPr lang="en-US" baseline="0" dirty="0"/>
              <a:t> or hosted by third-party cloud providers</a:t>
            </a:r>
          </a:p>
          <a:p>
            <a:pPr lvl="0"/>
            <a:r>
              <a:rPr lang="en-US" dirty="0"/>
              <a:t>Examples of third-party cloud providers are: MongoDB Atlas, Digital Ocean, and AWS</a:t>
            </a:r>
          </a:p>
          <a:p>
            <a:pPr lvl="0"/>
            <a:r>
              <a:rPr lang="en-US" dirty="0"/>
              <a:t>A MongoDB server can have many databases on it</a:t>
            </a:r>
          </a:p>
        </p:txBody>
      </p:sp>
    </p:spTree>
    <p:extLst>
      <p:ext uri="{BB962C8B-B14F-4D97-AF65-F5344CB8AC3E}">
        <p14:creationId xmlns:p14="http://schemas.microsoft.com/office/powerpoint/2010/main" val="10777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101F-9FAB-DB2D-572D-36EF0D47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9C6D-9801-1350-9CC6-732191C2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r>
              <a:rPr lang="en-US" baseline="0" dirty="0"/>
              <a:t> suggest, one database should be used per application</a:t>
            </a:r>
          </a:p>
          <a:p>
            <a:r>
              <a:rPr lang="en-US" baseline="0" dirty="0"/>
              <a:t>Most organizations follow one of two strategies: many MongoDB instances on one server or one MongoDB instance per server </a:t>
            </a:r>
          </a:p>
          <a:p>
            <a:pPr lvl="1"/>
            <a:r>
              <a:rPr lang="en-US" dirty="0"/>
              <a:t>Cost plays an important role in either implementation </a:t>
            </a:r>
          </a:p>
          <a:p>
            <a:pPr lvl="0"/>
            <a:r>
              <a:rPr lang="en-US" dirty="0"/>
              <a:t>MongoDB</a:t>
            </a:r>
            <a:r>
              <a:rPr lang="en-US" baseline="0" dirty="0"/>
              <a:t> databases should be clustered across multiple servers</a:t>
            </a:r>
          </a:p>
          <a:p>
            <a:pPr lvl="0"/>
            <a:r>
              <a:rPr lang="en-US" baseline="0" dirty="0"/>
              <a:t>To access a MongoDB database, the server sends requests to it through an API and database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225659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BDE1-66D6-1E88-22F2-D037B610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428F-8944-73F3-583E-8FEFDFCC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libraries</a:t>
            </a:r>
            <a:r>
              <a:rPr lang="en-US" baseline="0" dirty="0"/>
              <a:t>, referred to as database drivers, are the APIs developers use to manipulate data in a database</a:t>
            </a:r>
          </a:p>
          <a:p>
            <a:r>
              <a:rPr lang="en-US" baseline="0" dirty="0"/>
              <a:t>MongoDB is structured by documents and collections</a:t>
            </a:r>
          </a:p>
          <a:p>
            <a:r>
              <a:rPr lang="en-US" baseline="0" dirty="0"/>
              <a:t>Each collection is comprised of documents</a:t>
            </a:r>
          </a:p>
          <a:p>
            <a:r>
              <a:rPr lang="en-US" baseline="0" dirty="0"/>
              <a:t>Documents represent the data structure and identify the fields in the object (i.e., first name, last name, address, etc.,)</a:t>
            </a:r>
          </a:p>
        </p:txBody>
      </p:sp>
    </p:spTree>
    <p:extLst>
      <p:ext uri="{BB962C8B-B14F-4D97-AF65-F5344CB8AC3E}">
        <p14:creationId xmlns:p14="http://schemas.microsoft.com/office/powerpoint/2010/main" val="374894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9D06-7B65-74D8-E6B0-59477274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8B59-DBE2-597D-62C0-9E92DBEA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are similar to JSON in structure,</a:t>
            </a:r>
            <a:r>
              <a:rPr lang="en-US" baseline="0" dirty="0"/>
              <a:t> but are actually called BSON data structures</a:t>
            </a:r>
          </a:p>
          <a:p>
            <a:r>
              <a:rPr lang="en-US" baseline="0" dirty="0"/>
              <a:t>If it is valid JSON, it is typically valid BSON</a:t>
            </a:r>
          </a:p>
          <a:p>
            <a:pPr lvl="0"/>
            <a:r>
              <a:rPr lang="en-US" dirty="0"/>
              <a:t>Think of MongoDB collections as an Excel</a:t>
            </a:r>
            <a:r>
              <a:rPr lang="en-US" baseline="0" dirty="0"/>
              <a:t> workbook and documents as the Excel spreadsheets in the workbook</a:t>
            </a:r>
          </a:p>
          <a:p>
            <a:pPr lvl="0"/>
            <a:r>
              <a:rPr lang="en-US" baseline="0" dirty="0"/>
              <a:t>Or, better yet, think of MongoDB collections as a filing cabinet and files in the cabinet as documents</a:t>
            </a:r>
          </a:p>
        </p:txBody>
      </p:sp>
    </p:spTree>
    <p:extLst>
      <p:ext uri="{BB962C8B-B14F-4D97-AF65-F5344CB8AC3E}">
        <p14:creationId xmlns:p14="http://schemas.microsoft.com/office/powerpoint/2010/main" val="10773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87C2-EDCF-3CD1-2AA1-1684975E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298C-240A-BDD0-17A1-479745B2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340 introduces MongoDB</a:t>
            </a:r>
            <a:r>
              <a:rPr lang="en-US" baseline="0" dirty="0"/>
              <a:t> to save data in the Pets-R-Us application</a:t>
            </a:r>
          </a:p>
          <a:p>
            <a:r>
              <a:rPr lang="en-US" baseline="0" dirty="0"/>
              <a:t>This is not a database course; Web 335 is</a:t>
            </a:r>
          </a:p>
          <a:p>
            <a:r>
              <a:rPr lang="en-US" baseline="0" dirty="0"/>
              <a:t>This course does not cover database features or advanced topics</a:t>
            </a:r>
          </a:p>
          <a:p>
            <a:r>
              <a:rPr lang="en-US" baseline="0" dirty="0"/>
              <a:t>This course assumes you have limited to no experience with database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1029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</TotalTime>
  <Words>1113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Georgia</vt:lpstr>
      <vt:lpstr>Trebuchet MS</vt:lpstr>
      <vt:lpstr>Wingdings 2</vt:lpstr>
      <vt:lpstr>Urban</vt:lpstr>
      <vt:lpstr>WEB 340 Node.js</vt:lpstr>
      <vt:lpstr>Objectives</vt:lpstr>
      <vt:lpstr>Databases</vt:lpstr>
      <vt:lpstr>Databases contd.</vt:lpstr>
      <vt:lpstr>NoSQL</vt:lpstr>
      <vt:lpstr>NoSQL contd.</vt:lpstr>
      <vt:lpstr>MongoDB</vt:lpstr>
      <vt:lpstr>MongoDB contd.</vt:lpstr>
      <vt:lpstr>MongoDB contd.</vt:lpstr>
      <vt:lpstr>How to get your database connection string?</vt:lpstr>
      <vt:lpstr>How to get your database connection string?</vt:lpstr>
      <vt:lpstr>Mongoose</vt:lpstr>
      <vt:lpstr>Mongoose contd.</vt:lpstr>
      <vt:lpstr>Mongoose setup</vt:lpstr>
      <vt:lpstr>Mongoose setup contd.</vt:lpstr>
      <vt:lpstr>Mongoose setup contd.</vt:lpstr>
      <vt:lpstr>Mongoose queries</vt:lpstr>
      <vt:lpstr>Mongoose queries contd.</vt:lpstr>
      <vt:lpstr>Mongoose queries contd.</vt:lpstr>
      <vt:lpstr>Mongoose queries contd.</vt:lpstr>
      <vt:lpstr>Mongoose queries contd.</vt:lpstr>
      <vt:lpstr>Account registration (pets-r-us)</vt:lpstr>
      <vt:lpstr>Account registration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4</cp:revision>
  <dcterms:created xsi:type="dcterms:W3CDTF">2023-01-05T19:28:46Z</dcterms:created>
  <dcterms:modified xsi:type="dcterms:W3CDTF">2023-01-06T21:43:30Z</dcterms:modified>
</cp:coreProperties>
</file>