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94" d="100"/>
          <a:sy n="94" d="100"/>
        </p:scale>
        <p:origin x="108" y="192"/>
      </p:cViewPr>
      <p:guideLst/>
    </p:cSldViewPr>
  </p:slideViewPr>
  <p:outlineViewPr>
    <p:cViewPr>
      <p:scale>
        <a:sx n="33" d="100"/>
        <a:sy n="33" d="100"/>
      </p:scale>
      <p:origin x="0" y="-1384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44459-74F7-46E8-8D70-780A45BFB5E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78465-481F-4F81-A1B6-FB2228C1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9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0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9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1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2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FF4F-3D38-3EB1-F054-7C5E69FBB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340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953BC-FF2B-F88A-7553-53E08B3C2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– Modules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66526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4788-23E1-62E4-86BE-9DE3F644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classes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8C2D-12C3-4D0B-EFE2-4D7AA368A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with the JavaScript keyword “class”</a:t>
            </a:r>
          </a:p>
          <a:p>
            <a:r>
              <a:rPr lang="en-US" dirty="0"/>
              <a:t>All classes</a:t>
            </a:r>
            <a:r>
              <a:rPr lang="en-US" baseline="0" dirty="0"/>
              <a:t> include a default constructor </a:t>
            </a:r>
          </a:p>
          <a:p>
            <a:r>
              <a:rPr lang="en-US" baseline="0" dirty="0"/>
              <a:t>Fields can be initialized in the classes constructor </a:t>
            </a:r>
          </a:p>
          <a:p>
            <a:r>
              <a:rPr lang="en-US" baseline="0" dirty="0"/>
              <a:t>To create an instance of a class, use the “new” keyword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A7D42-8699-4EE7-9EEF-66C82F362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0" y="4810125"/>
            <a:ext cx="1828800" cy="90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3A2665-4C1C-47AA-946D-9E85CF7E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240" y="4419600"/>
            <a:ext cx="2562225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2F3315-C369-45F5-83AE-3BCEDD140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385" y="4875149"/>
            <a:ext cx="30003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6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F9F0-0BF9-3D48-8DA5-538ABB83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en-US" baseline="0" dirty="0"/>
              <a:t> classes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B845-A263-9576-2669-9EEC2D9E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</a:t>
            </a:r>
            <a:r>
              <a:rPr lang="en-US" baseline="0" dirty="0"/>
              <a:t> “initialize the classes properties/fields in the classes constructor” is demonstrate in the following code snippet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9F40F-5938-5500-B6F1-F20350E2F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993" y="3429000"/>
            <a:ext cx="6756013" cy="28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4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D4F7-739B-7BF1-0D8A-76C60841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A61B-F569-4B16-4D9B-39B22AD6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of code designed to perform</a:t>
            </a:r>
            <a:r>
              <a:rPr lang="en-US" baseline="0" dirty="0"/>
              <a:t> a task</a:t>
            </a:r>
          </a:p>
          <a:p>
            <a:pPr lvl="1"/>
            <a:r>
              <a:rPr lang="en-US" dirty="0"/>
              <a:t>Different than class methods</a:t>
            </a:r>
          </a:p>
          <a:p>
            <a:pPr lvl="1"/>
            <a:r>
              <a:rPr lang="en-US" dirty="0"/>
              <a:t>Functions</a:t>
            </a:r>
            <a:r>
              <a:rPr lang="en-US" baseline="0" dirty="0"/>
              <a:t> inside of a class are called methods</a:t>
            </a:r>
          </a:p>
          <a:p>
            <a:pPr lvl="1"/>
            <a:r>
              <a:rPr lang="en-US" baseline="0" dirty="0"/>
              <a:t>Functions built outside of a class are called functions</a:t>
            </a:r>
          </a:p>
          <a:p>
            <a:pPr lvl="0"/>
            <a:r>
              <a:rPr lang="en-US" dirty="0"/>
              <a:t>Executed when invoked</a:t>
            </a:r>
            <a:r>
              <a:rPr lang="en-US" baseline="0" dirty="0"/>
              <a:t> (sometimes referred to as “called”)</a:t>
            </a:r>
          </a:p>
          <a:p>
            <a:pPr lvl="0"/>
            <a:r>
              <a:rPr lang="en-US" baseline="0" dirty="0"/>
              <a:t>The parentheses may include zero or more parameters, separated by commas</a:t>
            </a:r>
          </a:p>
          <a:p>
            <a:pPr lvl="0"/>
            <a:r>
              <a:rPr lang="en-US" baseline="0" dirty="0"/>
              <a:t>Code is executed in the body of the function (inside the curly braces)</a:t>
            </a:r>
          </a:p>
        </p:txBody>
      </p:sp>
    </p:spTree>
    <p:extLst>
      <p:ext uri="{BB962C8B-B14F-4D97-AF65-F5344CB8AC3E}">
        <p14:creationId xmlns:p14="http://schemas.microsoft.com/office/powerpoint/2010/main" val="98814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7FEA-AC3F-4CD0-1E7A-6695FC31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en-US" baseline="0" dirty="0"/>
              <a:t> functions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F662-1B96-260F-56CF-82B3C5ACB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arguments are the values received</a:t>
            </a:r>
            <a:r>
              <a:rPr lang="en-US" baseline="0" dirty="0"/>
              <a:t> by the function when they are invoked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myName</a:t>
            </a:r>
            <a:r>
              <a:rPr lang="en-US" dirty="0"/>
              <a:t> = name(‘Professor Krasso’)</a:t>
            </a:r>
          </a:p>
          <a:p>
            <a:pPr lvl="2"/>
            <a:r>
              <a:rPr lang="en-US" dirty="0"/>
              <a:t>“Professor Krasso” is an argument passed to a</a:t>
            </a:r>
            <a:r>
              <a:rPr lang="en-US" baseline="0" dirty="0"/>
              <a:t> function named “name</a:t>
            </a:r>
            <a:r>
              <a:rPr lang="en-US" dirty="0"/>
              <a:t>”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48878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C227-409C-82ED-F6A1-7D828A38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9507-1738-4EB0-1BF0-BFC472A0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is an example of how</a:t>
            </a:r>
            <a:r>
              <a:rPr lang="en-US" baseline="0" dirty="0"/>
              <a:t> to create a String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13289-F566-0F7C-6F44-E733374F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67" y="3429000"/>
            <a:ext cx="9748666" cy="8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1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5F19-8FB7-5E71-7E4B-5D736E68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BD6B-1785-5CBC-24B1-291BD325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is an example of how</a:t>
            </a:r>
            <a:r>
              <a:rPr lang="en-US" baseline="0" dirty="0"/>
              <a:t> to create a number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85220-3794-8A25-8805-32785909E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94" y="3429000"/>
            <a:ext cx="8140211" cy="11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5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DAEF-6420-534A-935C-862C1DEA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en-US" baseline="0" dirty="0"/>
              <a:t> arrays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3E2-BA57-6019-88D2-468DBEBFA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are examples of how to use</a:t>
            </a:r>
            <a:r>
              <a:rPr lang="en-US" baseline="0" dirty="0"/>
              <a:t> a for…of loop to display the contents of the arrays created in the previous two slides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7744F-E40B-4795-D815-E380D49C8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90" y="3602355"/>
            <a:ext cx="4529524" cy="1619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E7930D-7ABC-3802-ACFF-54E038DC6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494" y="3602356"/>
            <a:ext cx="4988716" cy="16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8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F82B-5307-1C4C-6ECD-723A0319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FFCE-1683-0EA1-60A9-70983ED4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is an example of how to add values to an string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03408-22CD-0B51-AB7A-B7EE7F5A3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3024360"/>
            <a:ext cx="9766299" cy="27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0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A440-E710-CE50-ACA8-82F0E1CD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en-US" baseline="0" dirty="0"/>
              <a:t> arrays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B114-83E0-FCFF-2D26-B9E4578A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slide, the second line of code adds a new fruit item to the fruits array by index</a:t>
            </a:r>
          </a:p>
          <a:p>
            <a:pPr lvl="0"/>
            <a:r>
              <a:rPr lang="en-US" dirty="0"/>
              <a:t>In Web 231</a:t>
            </a:r>
            <a:r>
              <a:rPr lang="en-US" baseline="0" dirty="0"/>
              <a:t> you learned that arrays are 0 indexed objects</a:t>
            </a:r>
          </a:p>
          <a:p>
            <a:pPr lvl="1"/>
            <a:r>
              <a:rPr lang="en-US" dirty="0"/>
              <a:t>Meaning the first element in the array starts at index 0</a:t>
            </a:r>
          </a:p>
          <a:p>
            <a:pPr lvl="0"/>
            <a:r>
              <a:rPr lang="en-US" dirty="0"/>
              <a:t>Of the two options</a:t>
            </a:r>
            <a:r>
              <a:rPr lang="en-US" baseline="0" dirty="0"/>
              <a:t> illustrated in the</a:t>
            </a:r>
            <a:r>
              <a:rPr lang="en-US" dirty="0"/>
              <a:t> previous slide, JavaScript's built-in .push() function is the preferred approach for adding items to an array</a:t>
            </a:r>
          </a:p>
        </p:txBody>
      </p:sp>
    </p:spTree>
    <p:extLst>
      <p:ext uri="{BB962C8B-B14F-4D97-AF65-F5344CB8AC3E}">
        <p14:creationId xmlns:p14="http://schemas.microsoft.com/office/powerpoint/2010/main" val="237311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2C60-7E96-E1A7-DCBE-033C56A4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E46B-AA77-0A43-6C68-3EAA6C4B4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preceding slides are intended to demonstrate</a:t>
            </a:r>
            <a:r>
              <a:rPr lang="en-US" baseline="0" dirty="0"/>
              <a:t> how to work with objects in an array</a:t>
            </a:r>
          </a:p>
          <a:p>
            <a:r>
              <a:rPr lang="en-US" baseline="0" dirty="0"/>
              <a:t>As you review the next couple slides pay close attention to how objects are added to each array</a:t>
            </a:r>
          </a:p>
          <a:p>
            <a:r>
              <a:rPr lang="en-US" baseline="0" dirty="0"/>
              <a:t>To get the most out of this presentation you are encouraged to write the code in a program and test it</a:t>
            </a:r>
          </a:p>
        </p:txBody>
      </p:sp>
    </p:spTree>
    <p:extLst>
      <p:ext uri="{BB962C8B-B14F-4D97-AF65-F5344CB8AC3E}">
        <p14:creationId xmlns:p14="http://schemas.microsoft.com/office/powerpoint/2010/main" val="286430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185A-91B5-81B3-4E29-B96D0B26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DA0D-7F72-1F55-98CF-26565301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During this week, you will learn:</a:t>
            </a:r>
          </a:p>
          <a:p>
            <a:r>
              <a:rPr lang="en-US" baseline="0" dirty="0"/>
              <a:t>How to work with modules in Node.js</a:t>
            </a:r>
          </a:p>
          <a:p>
            <a:r>
              <a:rPr lang="en-US" baseline="0" dirty="0"/>
              <a:t>JavaScript script mode</a:t>
            </a:r>
          </a:p>
          <a:p>
            <a:r>
              <a:rPr lang="en-US" baseline="0" dirty="0"/>
              <a:t>Asynchronous programming and callbacks</a:t>
            </a:r>
          </a:p>
          <a:p>
            <a:r>
              <a:rPr lang="en-US" baseline="0" dirty="0"/>
              <a:t>Promises</a:t>
            </a:r>
          </a:p>
          <a:p>
            <a:r>
              <a:rPr lang="en-US" baseline="0" dirty="0"/>
              <a:t>Async/await</a:t>
            </a:r>
          </a:p>
        </p:txBody>
      </p:sp>
    </p:spTree>
    <p:extLst>
      <p:ext uri="{BB962C8B-B14F-4D97-AF65-F5344CB8AC3E}">
        <p14:creationId xmlns:p14="http://schemas.microsoft.com/office/powerpoint/2010/main" val="2813001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A184-6F1F-A74F-908F-5703CBBD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 array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989CE71-F173-EA76-D10C-D594F3E0B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09" y="2212848"/>
            <a:ext cx="53599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25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5CD1-54A8-C9F3-6C50-D0D40DAB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 array contd.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BA73D56-C6D5-8F64-0B57-4CD448277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541" y="2212848"/>
            <a:ext cx="42389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1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13C4-BA88-9BC8-72A7-C044DB24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 array contd.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02289E6-1B7D-906E-033C-234C3F22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683" y="2212848"/>
            <a:ext cx="47486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73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00F4-E9DE-57BA-0F74-0D133476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en-US" baseline="0" dirty="0"/>
              <a:t> object array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008B-1A89-B6FB-25CE-366B1BAD8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illustrates</a:t>
            </a:r>
            <a:r>
              <a:rPr lang="en-US" baseline="0" dirty="0"/>
              <a:t> how to create a function that returns an array of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A86A2-D4DD-83E1-49E9-6E49AC68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953" y="3301977"/>
            <a:ext cx="5236094" cy="327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8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DF53-6018-EA38-373F-0F8F6151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 arrays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DA54-C108-D7CE-67EB-F62C52BE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</a:t>
            </a:r>
            <a:r>
              <a:rPr lang="en-US" baseline="0" dirty="0"/>
              <a:t> illustrates how to return a single object from an array of objects by argument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C6113-D278-8D0F-D8F8-71819E661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96" y="3266988"/>
            <a:ext cx="6286407" cy="334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49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BB37-E7AA-87D3-EB06-60E2C947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en-US" baseline="0" dirty="0"/>
              <a:t> object arrays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BAB8-D7E6-6D5C-0CA9-EF7A10ED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illustrates how return a single object from an array of objects by argument using JavaScript’s built-in find()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CEA82-BCEA-FB6C-1C7A-BAAB5AC73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25" y="3429000"/>
            <a:ext cx="7045149" cy="24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96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2F88-25DA-8D75-E5C2-D3FEFD8B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A41C-9215-5039-B266-8BD8E0BE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allow the reuse</a:t>
            </a:r>
            <a:r>
              <a:rPr lang="en-US" baseline="0" dirty="0"/>
              <a:t> of objects, classes, and functions</a:t>
            </a:r>
          </a:p>
          <a:p>
            <a:r>
              <a:rPr lang="en-US" baseline="0" dirty="0"/>
              <a:t>Most programming languages have a way of sharing code between multiple files</a:t>
            </a:r>
          </a:p>
          <a:p>
            <a:pPr lvl="1"/>
            <a:r>
              <a:rPr lang="en-US" dirty="0"/>
              <a:t>Referred to as code splitting</a:t>
            </a:r>
          </a:p>
          <a:p>
            <a:pPr lvl="0"/>
            <a:r>
              <a:rPr lang="en-US" dirty="0"/>
              <a:t>Implements a standard module called </a:t>
            </a:r>
            <a:r>
              <a:rPr lang="en-US" dirty="0" err="1"/>
              <a:t>CommonJS</a:t>
            </a:r>
            <a:r>
              <a:rPr lang="en-US" dirty="0"/>
              <a:t>,</a:t>
            </a:r>
            <a:r>
              <a:rPr lang="en-US" baseline="0" dirty="0"/>
              <a:t> which allows you to include code form one file to another (Hahn, 2016)</a:t>
            </a:r>
          </a:p>
          <a:p>
            <a:pPr lvl="1"/>
            <a:r>
              <a:rPr lang="en-US" dirty="0"/>
              <a:t>Do not confuse Node modules (</a:t>
            </a:r>
            <a:r>
              <a:rPr lang="en-US" dirty="0" err="1"/>
              <a:t>CommonJS</a:t>
            </a:r>
            <a:r>
              <a:rPr lang="en-US" dirty="0"/>
              <a:t>) with ES Modules (what</a:t>
            </a:r>
            <a:r>
              <a:rPr lang="en-US" baseline="0" dirty="0"/>
              <a:t> you are learning in Web 231 and Web 330)</a:t>
            </a:r>
          </a:p>
        </p:txBody>
      </p:sp>
    </p:spTree>
    <p:extLst>
      <p:ext uri="{BB962C8B-B14F-4D97-AF65-F5344CB8AC3E}">
        <p14:creationId xmlns:p14="http://schemas.microsoft.com/office/powerpoint/2010/main" val="1277671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8897-7C6E-5A73-BADB-3C7BFB50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modules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A78F-5B05-3A5B-B6A8-06C9D1D5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components</a:t>
            </a:r>
            <a:r>
              <a:rPr lang="en-US" baseline="0" dirty="0"/>
              <a:t> to this file system: built-in modules, third-party modules, and custom modules (Hahn, 2016)</a:t>
            </a:r>
          </a:p>
          <a:p>
            <a:r>
              <a:rPr lang="en-US" baseline="0" dirty="0"/>
              <a:t>Two options for exporting classes, objects, and functions</a:t>
            </a:r>
          </a:p>
          <a:p>
            <a:pPr lvl="1"/>
            <a:r>
              <a:rPr lang="en-US" dirty="0" err="1"/>
              <a:t>module.exports</a:t>
            </a:r>
            <a:r>
              <a:rPr lang="en-US" dirty="0"/>
              <a:t> and exports</a:t>
            </a:r>
          </a:p>
          <a:p>
            <a:pPr lvl="0"/>
            <a:r>
              <a:rPr lang="en-US" dirty="0"/>
              <a:t>Recommended approach is to use </a:t>
            </a:r>
            <a:r>
              <a:rPr lang="en-US" dirty="0" err="1"/>
              <a:t>module.exports</a:t>
            </a:r>
            <a:endParaRPr lang="en-US" dirty="0"/>
          </a:p>
          <a:p>
            <a:pPr lvl="0"/>
            <a:r>
              <a:rPr lang="en-US" dirty="0"/>
              <a:t>exports</a:t>
            </a:r>
            <a:r>
              <a:rPr lang="en-US" baseline="0" dirty="0"/>
              <a:t> points to </a:t>
            </a:r>
            <a:r>
              <a:rPr lang="en-US" baseline="0" dirty="0" err="1"/>
              <a:t>module.exports</a:t>
            </a:r>
            <a:endParaRPr lang="en-US" baseline="0" dirty="0"/>
          </a:p>
          <a:p>
            <a:pPr lvl="1"/>
            <a:r>
              <a:rPr lang="en-US" dirty="0"/>
              <a:t>It is a variable derived from the modules object</a:t>
            </a:r>
          </a:p>
        </p:txBody>
      </p:sp>
    </p:spTree>
    <p:extLst>
      <p:ext uri="{BB962C8B-B14F-4D97-AF65-F5344CB8AC3E}">
        <p14:creationId xmlns:p14="http://schemas.microsoft.com/office/powerpoint/2010/main" val="1443863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1E17-3C8B-D70A-1B45-FE976727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modules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6F98-E275-E668-A46D-B183E473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Exporting a module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33F73-FD43-C62D-89A9-03D2452E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078796"/>
            <a:ext cx="3476625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D56CCD-5515-466D-1217-02843DB2F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5" y="3078796"/>
            <a:ext cx="3867150" cy="1047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557C62-14BE-B4AE-DF99-8943E0C8B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386" y="2935921"/>
            <a:ext cx="33432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39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A08C-2564-DCC7-9AF0-14C8932A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modules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13FA-991A-0715-C6C8-06522389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</a:t>
            </a:r>
            <a:r>
              <a:rPr lang="en-US" baseline="0" dirty="0"/>
              <a:t> an exported module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765E6-50DD-DBB4-FE10-451F78A98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3429000"/>
            <a:ext cx="55054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2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FA3A-90AE-286C-1600-F12E3A27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EE168-CEE5-0CEB-26FB-203A440E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class in JavaScript</a:t>
            </a:r>
            <a:r>
              <a:rPr lang="en-US" baseline="0" dirty="0"/>
              <a:t>, you use the keyword class followed by opening and closing curly braces</a:t>
            </a:r>
          </a:p>
          <a:p>
            <a:pPr lvl="1"/>
            <a:r>
              <a:rPr lang="en-US" dirty="0"/>
              <a:t>class</a:t>
            </a:r>
            <a:r>
              <a:rPr lang="en-US" baseline="0" dirty="0"/>
              <a:t> Person {}</a:t>
            </a:r>
          </a:p>
          <a:p>
            <a:pPr lvl="0"/>
            <a:r>
              <a:rPr lang="en-US" dirty="0"/>
              <a:t>Methods are the functions inside of a class</a:t>
            </a:r>
          </a:p>
          <a:p>
            <a:pPr lvl="1"/>
            <a:r>
              <a:rPr lang="en-US" dirty="0" err="1"/>
              <a:t>getFirstName</a:t>
            </a:r>
            <a:r>
              <a:rPr lang="en-US" dirty="0"/>
              <a:t>() {}</a:t>
            </a:r>
          </a:p>
          <a:p>
            <a:pPr lvl="1"/>
            <a:r>
              <a:rPr lang="en-US" dirty="0" err="1"/>
              <a:t>getLastName</a:t>
            </a:r>
            <a:r>
              <a:rPr lang="en-US" dirty="0"/>
              <a:t>() {}</a:t>
            </a:r>
          </a:p>
          <a:p>
            <a:pPr lvl="0"/>
            <a:r>
              <a:rPr lang="en-US" dirty="0"/>
              <a:t>Properties are the fields inside of a class</a:t>
            </a:r>
          </a:p>
          <a:p>
            <a:pPr lvl="1"/>
            <a:r>
              <a:rPr lang="en-US" dirty="0" err="1"/>
              <a:t>firstName</a:t>
            </a:r>
            <a:endParaRPr lang="en-US" dirty="0"/>
          </a:p>
          <a:p>
            <a:pPr lvl="1"/>
            <a:r>
              <a:rPr lang="en-US" dirty="0" err="1"/>
              <a:t>lastName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14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BF77-DED5-D9C3-94F9-96D87164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Guestbook (</a:t>
            </a:r>
            <a:r>
              <a:rPr lang="en-US" dirty="0" err="1"/>
              <a:t>chp</a:t>
            </a:r>
            <a:r>
              <a:rPr lang="en-US" baseline="0" dirty="0"/>
              <a:t>. 3.5)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6341E-5BE5-7D92-FE17-6C6608D87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Add the NPM packages: </a:t>
            </a:r>
            <a:r>
              <a:rPr lang="en-US" dirty="0" err="1"/>
              <a:t>nodemon</a:t>
            </a:r>
            <a:r>
              <a:rPr lang="en-US" dirty="0"/>
              <a:t>, </a:t>
            </a:r>
            <a:r>
              <a:rPr lang="en-US" dirty="0" err="1"/>
              <a:t>morgan</a:t>
            </a:r>
            <a:r>
              <a:rPr lang="en-US" dirty="0"/>
              <a:t>, express, and </a:t>
            </a:r>
            <a:r>
              <a:rPr lang="en-US" dirty="0" err="1"/>
              <a:t>ejs</a:t>
            </a:r>
            <a:endParaRPr lang="en-US" dirty="0"/>
          </a:p>
          <a:p>
            <a:r>
              <a:rPr lang="en-US" dirty="0"/>
              <a:t>Rename</a:t>
            </a:r>
            <a:r>
              <a:rPr lang="en-US" baseline="0" dirty="0"/>
              <a:t> the app.js file to index.js</a:t>
            </a:r>
          </a:p>
          <a:p>
            <a:r>
              <a:rPr lang="en-US" dirty="0"/>
              <a:t>Update the scripts in the </a:t>
            </a:r>
            <a:r>
              <a:rPr lang="en-US" dirty="0" err="1"/>
              <a:t>package.json</a:t>
            </a:r>
            <a:r>
              <a:rPr lang="en-US" dirty="0"/>
              <a:t> file: </a:t>
            </a:r>
          </a:p>
          <a:p>
            <a:pPr lvl="1"/>
            <a:r>
              <a:rPr lang="en-US" dirty="0"/>
              <a:t>“start”: “node index.js”</a:t>
            </a:r>
          </a:p>
          <a:p>
            <a:pPr lvl="1"/>
            <a:r>
              <a:rPr lang="en-US" baseline="0" dirty="0"/>
              <a:t>“dev”: “</a:t>
            </a:r>
            <a:r>
              <a:rPr lang="en-US" baseline="0" dirty="0" err="1"/>
              <a:t>nodemon</a:t>
            </a:r>
            <a:r>
              <a:rPr lang="en-US" baseline="0" dirty="0"/>
              <a:t> index.js”</a:t>
            </a:r>
          </a:p>
          <a:p>
            <a:r>
              <a:rPr lang="en-US" baseline="0" dirty="0"/>
              <a:t>In the index.js file: add imports for express, path, and logger to the index.js</a:t>
            </a:r>
            <a:r>
              <a:rPr lang="en-US" dirty="0"/>
              <a:t> file</a:t>
            </a:r>
            <a:endParaRPr lang="en-US" baseline="0" dirty="0"/>
          </a:p>
          <a:p>
            <a:r>
              <a:rPr lang="en-US" baseline="0" dirty="0"/>
              <a:t>In the index.js file: replace </a:t>
            </a:r>
            <a:r>
              <a:rPr lang="en-US" baseline="0" dirty="0" err="1"/>
              <a:t>app.set</a:t>
            </a:r>
            <a:r>
              <a:rPr lang="en-US" baseline="0" dirty="0"/>
              <a:t>(“views”, </a:t>
            </a:r>
            <a:r>
              <a:rPr lang="en-US" baseline="0" dirty="0" err="1"/>
              <a:t>path.resolve</a:t>
            </a:r>
            <a:r>
              <a:rPr lang="en-US" baseline="0" dirty="0"/>
              <a:t>(__</a:t>
            </a:r>
            <a:r>
              <a:rPr lang="en-US" baseline="0" dirty="0" err="1"/>
              <a:t>dirname</a:t>
            </a:r>
            <a:r>
              <a:rPr lang="en-US" baseline="0" dirty="0"/>
              <a:t>, “views”)) with </a:t>
            </a:r>
            <a:r>
              <a:rPr lang="en-US" baseline="0" dirty="0" err="1"/>
              <a:t>app.set</a:t>
            </a:r>
            <a:r>
              <a:rPr lang="en-US" baseline="0" dirty="0"/>
              <a:t>(‘views’, </a:t>
            </a:r>
            <a:r>
              <a:rPr lang="en-US" baseline="0" dirty="0" err="1"/>
              <a:t>path.join</a:t>
            </a:r>
            <a:r>
              <a:rPr lang="en-US" baseline="0" dirty="0"/>
              <a:t>(__</a:t>
            </a:r>
            <a:r>
              <a:rPr lang="en-US" baseline="0" dirty="0" err="1"/>
              <a:t>dirname</a:t>
            </a:r>
            <a:r>
              <a:rPr lang="en-US" baseline="0" dirty="0"/>
              <a:t>, ‘views’));</a:t>
            </a:r>
          </a:p>
          <a:p>
            <a:r>
              <a:rPr lang="en-US" dirty="0"/>
              <a:t>Replace all references to var with const and let (all files)</a:t>
            </a:r>
          </a:p>
        </p:txBody>
      </p:sp>
    </p:spTree>
    <p:extLst>
      <p:ext uri="{BB962C8B-B14F-4D97-AF65-F5344CB8AC3E}">
        <p14:creationId xmlns:p14="http://schemas.microsoft.com/office/powerpoint/2010/main" val="1890864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F834-4371-468B-1A45-3EE209A6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Guestbook (</a:t>
            </a:r>
            <a:r>
              <a:rPr lang="en-US" dirty="0" err="1"/>
              <a:t>chp</a:t>
            </a:r>
            <a:r>
              <a:rPr lang="en-US" dirty="0"/>
              <a:t>. 3.5)</a:t>
            </a:r>
            <a:r>
              <a:rPr lang="en-US" baseline="0" dirty="0"/>
              <a:t>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853E-DB13-0D53-1880-DF0F7D93F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the index.js file: replace app.use(</a:t>
            </a:r>
            <a:r>
              <a:rPr lang="en-US" dirty="0" err="1"/>
              <a:t>bodyParser.urlencoded</a:t>
            </a:r>
            <a:r>
              <a:rPr lang="en-US" dirty="0"/>
              <a:t>({extended: false})); with app.use(</a:t>
            </a:r>
            <a:r>
              <a:rPr lang="en-US" dirty="0" err="1"/>
              <a:t>express.urlencoded</a:t>
            </a:r>
            <a:r>
              <a:rPr lang="en-US" dirty="0"/>
              <a:t>({extended: false}));</a:t>
            </a:r>
            <a:r>
              <a:rPr lang="en-US" baseline="0" dirty="0"/>
              <a:t> </a:t>
            </a:r>
          </a:p>
          <a:p>
            <a:r>
              <a:rPr lang="en-US" baseline="0" dirty="0"/>
              <a:t>In the index.js file: create a const variable named PORT and assign it the following value</a:t>
            </a:r>
          </a:p>
          <a:p>
            <a:pPr lvl="1"/>
            <a:r>
              <a:rPr lang="en-US" dirty="0" err="1"/>
              <a:t>process.env.PORT</a:t>
            </a:r>
            <a:r>
              <a:rPr lang="en-US" baseline="0" dirty="0"/>
              <a:t> || 3000</a:t>
            </a:r>
          </a:p>
          <a:p>
            <a:r>
              <a:rPr lang="en-US" dirty="0"/>
              <a:t>In the index.js</a:t>
            </a:r>
            <a:r>
              <a:rPr lang="en-US" baseline="0" dirty="0"/>
              <a:t> file: r</a:t>
            </a:r>
            <a:r>
              <a:rPr lang="en-US" dirty="0"/>
              <a:t>eplace the property “content” from the </a:t>
            </a:r>
            <a:r>
              <a:rPr lang="en-US" dirty="0" err="1"/>
              <a:t>entries.push</a:t>
            </a:r>
            <a:r>
              <a:rPr lang="en-US" dirty="0"/>
              <a:t>() call in the </a:t>
            </a:r>
            <a:r>
              <a:rPr lang="en-US" dirty="0" err="1"/>
              <a:t>app.post</a:t>
            </a:r>
            <a:r>
              <a:rPr lang="en-US" dirty="0"/>
              <a:t>(‘/new-entry’) route with “body”</a:t>
            </a:r>
          </a:p>
          <a:p>
            <a:r>
              <a:rPr lang="en-US" baseline="0" dirty="0"/>
              <a:t>In the index.js file: replace </a:t>
            </a:r>
            <a:r>
              <a:rPr lang="en-US" baseline="0" dirty="0" err="1"/>
              <a:t>http.createServer</a:t>
            </a:r>
            <a:r>
              <a:rPr lang="en-US" baseline="0" dirty="0"/>
              <a:t>(app).listen(3000,</a:t>
            </a:r>
            <a:r>
              <a:rPr lang="en-US" dirty="0"/>
              <a:t> function() {} with </a:t>
            </a:r>
            <a:r>
              <a:rPr lang="en-US" dirty="0" err="1"/>
              <a:t>app.listen</a:t>
            </a:r>
            <a:r>
              <a:rPr lang="en-US" dirty="0"/>
              <a:t>(PORT, () =&gt; { console.log(‘Guestbook app started on port: ‘ + PORT) })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495700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FBC8-F3DA-2FFB-E274-367ABAF4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Guestbook (</a:t>
            </a:r>
            <a:r>
              <a:rPr lang="en-US" dirty="0" err="1"/>
              <a:t>chp</a:t>
            </a:r>
            <a:r>
              <a:rPr lang="en-US" dirty="0"/>
              <a:t>. 3.5)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DE96-B3C2-DA63-AA71-218F1008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references</a:t>
            </a:r>
            <a:r>
              <a:rPr lang="en-US" baseline="0" dirty="0"/>
              <a:t> to &lt;% include header %&gt; and &lt;% include footer %&gt; with &lt;%- include(‘</a:t>
            </a:r>
            <a:r>
              <a:rPr lang="en-US" baseline="0" dirty="0" err="1"/>
              <a:t>header.ejs</a:t>
            </a:r>
            <a:r>
              <a:rPr lang="en-US" baseline="0" dirty="0"/>
              <a:t>’) %&gt; and &lt;%- include(‘</a:t>
            </a:r>
            <a:r>
              <a:rPr lang="en-US" baseline="0" dirty="0" err="1"/>
              <a:t>footer.ejs</a:t>
            </a:r>
            <a:r>
              <a:rPr lang="en-US" baseline="0" dirty="0"/>
              <a:t>’) %&gt;</a:t>
            </a:r>
          </a:p>
          <a:p>
            <a:pPr lvl="1"/>
            <a:r>
              <a:rPr lang="en-US" dirty="0"/>
              <a:t>References are in the </a:t>
            </a:r>
            <a:r>
              <a:rPr lang="en-US" dirty="0" err="1"/>
              <a:t>index.ejs</a:t>
            </a:r>
            <a:r>
              <a:rPr lang="en-US" dirty="0"/>
              <a:t>, 404.ejs, and new-</a:t>
            </a:r>
            <a:r>
              <a:rPr lang="en-US" dirty="0" err="1"/>
              <a:t>entry.ejs</a:t>
            </a:r>
            <a:r>
              <a:rPr lang="en-US" dirty="0"/>
              <a:t> files</a:t>
            </a:r>
          </a:p>
          <a:p>
            <a:r>
              <a:rPr lang="en-US" dirty="0"/>
              <a:t>In the new-</a:t>
            </a:r>
            <a:r>
              <a:rPr lang="en-US" dirty="0" err="1"/>
              <a:t>entry.ejs</a:t>
            </a:r>
            <a:r>
              <a:rPr lang="en-US" dirty="0"/>
              <a:t> file where the &lt;form&gt; is defined add an attribute for action and give it a value of /new-entry</a:t>
            </a:r>
          </a:p>
          <a:p>
            <a:pPr lvl="1"/>
            <a:r>
              <a:rPr lang="en-US" baseline="0" dirty="0"/>
              <a:t>action=“/new-entry”</a:t>
            </a:r>
          </a:p>
        </p:txBody>
      </p:sp>
    </p:spTree>
    <p:extLst>
      <p:ext uri="{BB962C8B-B14F-4D97-AF65-F5344CB8AC3E}">
        <p14:creationId xmlns:p14="http://schemas.microsoft.com/office/powerpoint/2010/main" val="1119053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B14C-827B-73FB-DD63-9E27CBDF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Guestbook (</a:t>
            </a:r>
            <a:r>
              <a:rPr lang="en-US" dirty="0" err="1"/>
              <a:t>chp</a:t>
            </a:r>
            <a:r>
              <a:rPr lang="en-US" dirty="0"/>
              <a:t>. 3.5)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AEB4-ED08-3442-5246-3779FEF9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new-</a:t>
            </a:r>
            <a:r>
              <a:rPr lang="en-US" dirty="0" err="1"/>
              <a:t>entry.ejs</a:t>
            </a:r>
            <a:r>
              <a:rPr lang="en-US" dirty="0"/>
              <a:t> file look for the label for the “Entry Text” input field and replace the for=“content” attribute with for=“body”</a:t>
            </a:r>
          </a:p>
          <a:p>
            <a:r>
              <a:rPr lang="en-US" baseline="0" dirty="0"/>
              <a:t>If you have extra time, try updating</a:t>
            </a:r>
            <a:r>
              <a:rPr lang="en-US" dirty="0"/>
              <a:t> the Bootstrap version to 5 and updating the HTML classes to reference the latest CSS classes in Bootstrap 5</a:t>
            </a:r>
          </a:p>
          <a:p>
            <a:pPr lvl="1"/>
            <a:r>
              <a:rPr lang="en-US" baseline="0" dirty="0"/>
              <a:t>This</a:t>
            </a:r>
            <a:r>
              <a:rPr lang="en-US" dirty="0"/>
              <a:t> is not a requirement, but it could be a fun exercise and it will teach you how to update CSS versions in a web application</a:t>
            </a:r>
            <a:r>
              <a:rPr lang="en-US" baseline="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4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0F90-5E98-1304-065F-8C541985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classes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B382-FFC5-C18D-AD5B-F7A4B8C2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Constructor is a special method assigned to all classes and is used to initialize an object created with the class keyword</a:t>
            </a:r>
          </a:p>
          <a:p>
            <a:pPr lvl="1"/>
            <a:r>
              <a:rPr lang="en-US" dirty="0"/>
              <a:t>let me = new Person();</a:t>
            </a:r>
          </a:p>
          <a:p>
            <a:r>
              <a:rPr lang="en-US" dirty="0"/>
              <a:t>It is common practice to initialize a new class with class properties through the constructor</a:t>
            </a:r>
          </a:p>
          <a:p>
            <a:pPr lvl="1"/>
            <a:r>
              <a:rPr lang="en-US" dirty="0"/>
              <a:t>For example, lets say we had a Person class with properties for 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To initialize the class with its properties we would add arguments to the constructor for 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r>
              <a:rPr lang="en-US" dirty="0"/>
              <a:t> and in the body of the constructor we would set them to the properties 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1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E239-2C89-E41B-BC3F-D7D35BBD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en-US" baseline="0" dirty="0"/>
              <a:t> classes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B2A1-6D21-0391-DB6B-253D747F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purpose</a:t>
            </a:r>
            <a:r>
              <a:rPr lang="en-US" baseline="0" dirty="0"/>
              <a:t> of initializing a classes properties in its constructor is to restrict access to the properties</a:t>
            </a:r>
          </a:p>
          <a:p>
            <a:r>
              <a:rPr lang="en-US" baseline="0" dirty="0"/>
              <a:t>Properties defined in the classes constructor must be supplied as arguments when initializing the class</a:t>
            </a:r>
          </a:p>
          <a:p>
            <a:r>
              <a:rPr lang="en-US" baseline="0" dirty="0"/>
              <a:t>Constructor arguments behave</a:t>
            </a:r>
            <a:r>
              <a:rPr lang="en-US" dirty="0"/>
              <a:t> identical to function/method arguments</a:t>
            </a:r>
          </a:p>
          <a:p>
            <a:pPr lvl="1"/>
            <a:r>
              <a:rPr lang="en-US" dirty="0"/>
              <a:t>They are placeholders for data and can be named whatever you like</a:t>
            </a:r>
          </a:p>
          <a:p>
            <a:pPr lvl="1"/>
            <a:r>
              <a:rPr lang="en-US" dirty="0"/>
              <a:t>Names should be easy to remember and descriptive: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address</a:t>
            </a:r>
          </a:p>
          <a:p>
            <a:pPr lvl="1"/>
            <a:r>
              <a:rPr lang="en-US" dirty="0"/>
              <a:t>Do not use names like param1, param2, param3</a:t>
            </a:r>
          </a:p>
        </p:txBody>
      </p:sp>
    </p:spTree>
    <p:extLst>
      <p:ext uri="{BB962C8B-B14F-4D97-AF65-F5344CB8AC3E}">
        <p14:creationId xmlns:p14="http://schemas.microsoft.com/office/powerpoint/2010/main" val="326893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91E5-A3AF-893E-79C2-B1F57D5D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classes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2381-B141-1D2D-5631-C03A74A7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is an example</a:t>
            </a:r>
            <a:r>
              <a:rPr lang="en-US" baseline="0" dirty="0"/>
              <a:t> of a Person class:</a:t>
            </a:r>
          </a:p>
          <a:p>
            <a:r>
              <a:rPr lang="en-US" baseline="0" dirty="0"/>
              <a:t>1. Defines the class using JavaScript’s built-in keyword “class”</a:t>
            </a:r>
          </a:p>
          <a:p>
            <a:r>
              <a:rPr lang="en-US" baseline="0" dirty="0"/>
              <a:t>2. Name of the class being created</a:t>
            </a:r>
          </a:p>
          <a:p>
            <a:r>
              <a:rPr lang="en-US" baseline="0" dirty="0"/>
              <a:t>3. Everything inside of the opening and closing curly braces are referred to as the “body of the class”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2F926-7D8B-4F98-C78C-A71B4D41E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786" y="4661728"/>
            <a:ext cx="449642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2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3222-E6D1-DB17-EF1F-FB451415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en-US" baseline="0" dirty="0"/>
              <a:t> classes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D847-BB0C-E445-074B-4B278D54F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is an example</a:t>
            </a:r>
            <a:r>
              <a:rPr lang="en-US" baseline="0" dirty="0"/>
              <a:t> of a Person class a default constructor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4729D-CDA4-5499-BEAE-E3D5DAA56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80" y="3115540"/>
            <a:ext cx="5157439" cy="25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3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EF22-1AF6-6E27-211B-9B5E65CA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classes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007B-F0C7-8E19-42BE-8F3A0C2D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</a:t>
            </a:r>
            <a:r>
              <a:rPr lang="en-US" baseline="0" dirty="0"/>
              <a:t> is an example of a Person class with two properties: </a:t>
            </a:r>
            <a:r>
              <a:rPr lang="en-US" baseline="0" dirty="0" err="1"/>
              <a:t>firstName</a:t>
            </a:r>
            <a:r>
              <a:rPr lang="en-US" baseline="0" dirty="0"/>
              <a:t> and </a:t>
            </a:r>
            <a:r>
              <a:rPr lang="en-US" baseline="0" dirty="0" err="1"/>
              <a:t>lastName</a:t>
            </a:r>
            <a:endParaRPr lang="en-US" baseline="0" dirty="0"/>
          </a:p>
          <a:p>
            <a:pPr lvl="1"/>
            <a:r>
              <a:rPr lang="en-US" dirty="0"/>
              <a:t>Properties are initialized through the constructor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505FF-6122-10F9-91B0-5AC02763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53" y="3624489"/>
            <a:ext cx="5839294" cy="298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C794-8FC5-31C6-914A-873730AC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classes</a:t>
            </a:r>
            <a:r>
              <a:rPr lang="en-US" baseline="0" dirty="0"/>
              <a:t>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A5B6A-8AEB-25DD-2E59-AAF9015D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explanation references the previous slide</a:t>
            </a:r>
          </a:p>
          <a:p>
            <a:r>
              <a:rPr lang="en-US" dirty="0"/>
              <a:t>1. JavaScript keyword is used to identify the method as a constructor</a:t>
            </a:r>
          </a:p>
          <a:p>
            <a:r>
              <a:rPr lang="en-US" dirty="0"/>
              <a:t>2.</a:t>
            </a:r>
            <a:r>
              <a:rPr lang="en-US" baseline="0" dirty="0"/>
              <a:t> Parameters for the constructor method</a:t>
            </a:r>
          </a:p>
          <a:p>
            <a:pPr lvl="1"/>
            <a:r>
              <a:rPr lang="en-US" dirty="0"/>
              <a:t>Parameter</a:t>
            </a:r>
            <a:r>
              <a:rPr lang="en-US" baseline="0" dirty="0"/>
              <a:t> names can be named whatever you like; make sure they are descriptive and easy to remember </a:t>
            </a:r>
          </a:p>
          <a:p>
            <a:pPr lvl="0"/>
            <a:r>
              <a:rPr lang="en-US" dirty="0"/>
              <a:t>3. Class properties</a:t>
            </a:r>
          </a:p>
          <a:p>
            <a:pPr lvl="1"/>
            <a:r>
              <a:rPr lang="en-US" dirty="0"/>
              <a:t>As with parameters,</a:t>
            </a:r>
            <a:r>
              <a:rPr lang="en-US" baseline="0" dirty="0"/>
              <a:t> class properties can be named whatever you like</a:t>
            </a:r>
          </a:p>
        </p:txBody>
      </p:sp>
    </p:spTree>
    <p:extLst>
      <p:ext uri="{BB962C8B-B14F-4D97-AF65-F5344CB8AC3E}">
        <p14:creationId xmlns:p14="http://schemas.microsoft.com/office/powerpoint/2010/main" val="3369885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71_wac.pptx" id="{5949C568-53CB-4DD9-A378-6546B3993037}" vid="{E82CB2D0-6300-4D81-9B62-ADEB4A004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264</TotalTime>
  <Words>1499</Words>
  <Application>Microsoft Office PowerPoint</Application>
  <PresentationFormat>Widescreen</PresentationFormat>
  <Paragraphs>134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Georgia</vt:lpstr>
      <vt:lpstr>Trebuchet MS</vt:lpstr>
      <vt:lpstr>Wingdings 2</vt:lpstr>
      <vt:lpstr>Urban</vt:lpstr>
      <vt:lpstr>WEB 340 Node.js</vt:lpstr>
      <vt:lpstr>Objectives</vt:lpstr>
      <vt:lpstr>JavaScript classes</vt:lpstr>
      <vt:lpstr>JavaScript classes contd.</vt:lpstr>
      <vt:lpstr>JavaScript classes contd.</vt:lpstr>
      <vt:lpstr>JavaScript classes contd.</vt:lpstr>
      <vt:lpstr>JavaScript classes contd.</vt:lpstr>
      <vt:lpstr>JavaScript classes contd.</vt:lpstr>
      <vt:lpstr>JavaScript classes contd.</vt:lpstr>
      <vt:lpstr>JavaScript classes contd.</vt:lpstr>
      <vt:lpstr>JavaScript classes contd.</vt:lpstr>
      <vt:lpstr>JavaScript functions</vt:lpstr>
      <vt:lpstr>JavaScript functions contd.</vt:lpstr>
      <vt:lpstr>JavaScript arrays</vt:lpstr>
      <vt:lpstr>JavaScript arrays contd.</vt:lpstr>
      <vt:lpstr>JavaScript arrays contd.</vt:lpstr>
      <vt:lpstr>JavaScript arrays contd.</vt:lpstr>
      <vt:lpstr>JavaScript arrays contd.</vt:lpstr>
      <vt:lpstr>JavaScript arrays contd.</vt:lpstr>
      <vt:lpstr>JavaScript object array</vt:lpstr>
      <vt:lpstr>JavaScript object array contd.</vt:lpstr>
      <vt:lpstr>JavaScript object array contd.</vt:lpstr>
      <vt:lpstr>JavaScript object array contd.</vt:lpstr>
      <vt:lpstr>JavaScript object arrays contd.</vt:lpstr>
      <vt:lpstr>JavaScript object arrays contd.</vt:lpstr>
      <vt:lpstr>Node modules</vt:lpstr>
      <vt:lpstr>Node modules contd.</vt:lpstr>
      <vt:lpstr>Node modules contd.</vt:lpstr>
      <vt:lpstr>Node modules contd.</vt:lpstr>
      <vt:lpstr>Guestbook (chp. 3.5)</vt:lpstr>
      <vt:lpstr>Guestbook (chp. 3.5) contd.</vt:lpstr>
      <vt:lpstr>Guestbook (chp. 3.5) contd.</vt:lpstr>
      <vt:lpstr>Guestbook (chp. 3.5) 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340 Node.js</dc:title>
  <dc:creator>rkrasso</dc:creator>
  <cp:lastModifiedBy>rkrasso</cp:lastModifiedBy>
  <cp:revision>8</cp:revision>
  <dcterms:created xsi:type="dcterms:W3CDTF">2023-01-05T19:28:46Z</dcterms:created>
  <dcterms:modified xsi:type="dcterms:W3CDTF">2023-01-06T00:44:11Z</dcterms:modified>
</cp:coreProperties>
</file>