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8F61-6FFE-7225-BC60-35B9E2D4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80AA1-2365-1369-A2BF-3CF7AA3A5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6118-A109-C940-03D2-80A17757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9D7E-6DFD-699B-D9C9-D1C708FF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1A18-1723-265B-0F89-47A534B3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6A4-8CAE-436A-82E8-3B658E65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6CEF7-09B3-F020-EBB1-AF5946C0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CEAB-02D1-1245-9418-47468FD0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A5FC7-FE65-86EA-FCC8-9981096C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1321-845A-ADF6-2D7E-D0C3C70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1994E-E2BB-9AD5-C8D4-FC586614B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65431-AABA-CA9E-0BC7-7398F25B9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6FAB-C0F9-6832-4231-EE563D3A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6C13-3DBA-A091-3AB2-0CFE7920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4760E-3EC0-32DE-5076-FEB1C6BF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2D53-1B55-D002-D288-6BB59633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D3D2-EC92-CAE9-CCD2-7952DB93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F818E-6A62-11FF-6100-BEEAB6C0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B6F8-4CC6-DA88-4ADF-C8EE740D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0C56-CF99-1D3E-6BBB-C23B97A0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3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3903-5D7B-6EE2-7644-F3882E08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C48E-6A10-6978-26D4-F379C03C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6BCD-DF17-4511-6044-6C73D03F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885C-FE14-63D0-F104-DDC490F7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EBA8-E67A-999E-07C3-33EF8801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0F22-D9A5-4C81-CB4C-230EDAF7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CD5D-E380-8487-5FC8-E1A687AE4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6DF05-D014-7331-368A-84BF34F1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8A01-54FE-B8FD-270B-3E465CBB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8ACA-A472-B0A8-693C-6432E438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69EE2-D26C-5DA1-3DDE-926F8A89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8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0936-255D-E832-1751-4463DC32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D6F2-9CF1-8473-5B11-0FAC6AD5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771F5-89F1-DDBB-C8F1-738ED887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82679-5D61-088A-97FE-6F4357E3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B94CC-C58C-8BD4-205B-BAFD9B22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45AB0-141D-6A16-1956-FEEE15B2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CE63E-E4F6-02FA-7E47-A4BDDEB5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70D11-260A-E88E-5DE9-D92C868D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3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2C5D-273F-97FF-B70B-01C601C3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CA98C-D879-BFAB-2734-E68149B1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4E63E-3E31-DA75-DFA5-28158A3C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7898-D123-F8F0-79B1-36B9728B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386C4-8A8F-D88E-EE50-AB2AA345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FC8F7-D7DA-8B0C-6908-028B3A5A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640A-9639-771E-21E4-84A92DE8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351E-4E06-0479-EF5C-707670D7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1B4E-4998-99A4-D7FA-A84859F2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9BBE9-3B2D-1C8A-BF84-80467ADDA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9D1B-3AD8-A71D-8AF5-F2DB9960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18789-6E09-A881-3222-B83B2B7A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50AC-AA8D-9B8F-F363-F74D75A7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2F17-C287-D5C4-5358-6406EFBE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E109C-355B-4FEF-C2A3-34016092C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300C0-B7EE-63E1-0926-CD57F0965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EB1B-D440-DBD6-1544-76887F3E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D0144-9B10-D9BF-BBF9-40E5D3B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CB36-F96D-0160-2E07-FF969003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9C4C7-8622-B8D1-59E5-6F092ED4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02A7-8B1A-B9FD-882C-9C98CDA9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31C9-4BE3-B8E6-11E0-F951C1298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B7F0-03A2-4D5C-92D4-C944EAE11E5E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C7EA-9E60-D3E6-ABF6-CD3351001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E2A9-672D-BF38-61C5-982327DB9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2A57E-3BB4-4E40-AFEC-0136B26B6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dbend.com/guide-to-the-it-change-requests-approval-process/" TargetMode="External"/><Relationship Id="rId2" Type="http://schemas.openxmlformats.org/officeDocument/2006/relationships/hyperlink" Target="https://dl.acm.org/citation.cfm?id=304472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Presentation 6.2 – Dangers of Change Approval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Shane Hingtgen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6/29/23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Bellevue University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308B56E-1CEF-E036-2EC1-2D6369689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753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280679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improve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Consider automating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Limit the number of requests each approver gets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If approvers are over burdened it could create problems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Consider a different strategy, such as RACI Matrix or others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56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466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RACI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Essentially a chart that tracks the roles of team (Good, 2023)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Determines the responsibilities to each team and the teams developers (Good, 2023)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Helps keep all parties accountable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2"/>
                </a:solidFill>
              </a:rPr>
              <a:t>Provides clarity to the change approval process</a:t>
            </a:r>
          </a:p>
        </p:txBody>
      </p:sp>
    </p:spTree>
    <p:extLst>
      <p:ext uri="{BB962C8B-B14F-4D97-AF65-F5344CB8AC3E}">
        <p14:creationId xmlns:p14="http://schemas.microsoft.com/office/powerpoint/2010/main" val="201611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  <a:effectLst/>
              </a:rPr>
              <a:t>Kim, G., Debois, P., Willis, J. O., &amp; Humble, J. (2016). </a:t>
            </a:r>
            <a:r>
              <a:rPr lang="en-US" sz="1100" i="1">
                <a:solidFill>
                  <a:schemeClr val="tx2"/>
                </a:solidFill>
                <a:effectLst/>
              </a:rPr>
              <a:t>The DevOps Handbook: How to Create World-Class Agility, Reliability, and Security in Technology Organizations</a:t>
            </a:r>
            <a:r>
              <a:rPr lang="en-US" sz="1100">
                <a:solidFill>
                  <a:schemeClr val="tx2"/>
                </a:solidFill>
                <a:effectLst/>
              </a:rPr>
              <a:t>. </a:t>
            </a:r>
            <a:r>
              <a:rPr lang="en-US" sz="1100">
                <a:solidFill>
                  <a:schemeClr val="tx2"/>
                </a:solidFill>
                <a:effectLst/>
                <a:hlinkClick r:id="rId2"/>
              </a:rPr>
              <a:t>https://dl.acm.org/citation.cfm?id=3044729</a:t>
            </a:r>
            <a:endParaRPr lang="en-US" sz="11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  <a:effectLst/>
              </a:rPr>
              <a:t>Good, L. (2023). What Is a RACI Matrix? </a:t>
            </a:r>
            <a:r>
              <a:rPr lang="en-US" sz="1100" i="1">
                <a:solidFill>
                  <a:schemeClr val="tx2"/>
                </a:solidFill>
                <a:effectLst/>
              </a:rPr>
              <a:t>project-management.com</a:t>
            </a:r>
            <a:r>
              <a:rPr lang="en-US" sz="1100">
                <a:solidFill>
                  <a:schemeClr val="tx2"/>
                </a:solidFill>
                <a:effectLst/>
              </a:rPr>
              <a:t>. https://project-management.com/understanding-responsibility-assignment-matrix-raci-matrix/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  <a:effectLst/>
              </a:rPr>
              <a:t>Myndbend. (2020). Guide to the IT Change Requests Approval Process. </a:t>
            </a:r>
            <a:r>
              <a:rPr lang="en-US" sz="1100" i="1">
                <a:solidFill>
                  <a:schemeClr val="tx2"/>
                </a:solidFill>
                <a:effectLst/>
              </a:rPr>
              <a:t>Myndbend</a:t>
            </a:r>
            <a:r>
              <a:rPr lang="en-US" sz="1100">
                <a:solidFill>
                  <a:schemeClr val="tx2"/>
                </a:solidFill>
                <a:effectLst/>
              </a:rPr>
              <a:t>. </a:t>
            </a:r>
            <a:r>
              <a:rPr lang="en-US" sz="1100">
                <a:solidFill>
                  <a:schemeClr val="tx2"/>
                </a:solidFill>
                <a:effectLst/>
                <a:hlinkClick r:id="rId3"/>
              </a:rPr>
              <a:t>https://www.myndbend.com/guide-to-the-it-change-requests-approval-process/</a:t>
            </a:r>
            <a:endParaRPr lang="en-US" sz="11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  <a:effectLst/>
              </a:rPr>
              <a:t>Myndbend. (2020, April 14). </a:t>
            </a:r>
            <a:r>
              <a:rPr lang="en-US" sz="1100" i="1">
                <a:solidFill>
                  <a:schemeClr val="tx2"/>
                </a:solidFill>
                <a:effectLst/>
              </a:rPr>
              <a:t>Guide to the IT Change Requests Approval Process</a:t>
            </a:r>
            <a:r>
              <a:rPr lang="en-US" sz="1100">
                <a:solidFill>
                  <a:schemeClr val="tx2"/>
                </a:solidFill>
                <a:effectLst/>
              </a:rPr>
              <a:t>. Myndbend. Retrieved June 29, 2023, from https://www.myndbend.com/guide-to-the-it-change-requests-approval-process/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2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What is Change Approval?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It’s a process that looks at all code changes and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Determines if its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2"/>
                </a:solidFill>
              </a:rPr>
              <a:t>Suppose to minimize risks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75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Types of approvers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600">
                <a:solidFill>
                  <a:schemeClr val="tx2"/>
                </a:solidFill>
              </a:rPr>
              <a:t>Single approver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600">
                <a:solidFill>
                  <a:schemeClr val="tx2"/>
                </a:solidFill>
              </a:rPr>
              <a:t>Tiered approver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600">
                <a:solidFill>
                  <a:schemeClr val="tx2"/>
                </a:solidFill>
              </a:rPr>
              <a:t>Multiple with authority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600">
                <a:solidFill>
                  <a:schemeClr val="tx2"/>
                </a:solidFill>
              </a:rPr>
              <a:t>Change advisory board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753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516CFA-65A7-4E78-BAF2-F437E056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83843-30E4-4091-87E1-A4A496510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D2D7F-1DF5-4798-9E63-A71E2D158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28953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197D003-D6F2-4203-A495-66907856A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A62B1-BB9A-43BD-81CD-1400F6A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DD9AD5-71EC-4840-9DB9-0EB0E175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37CA3E-8144-4168-9129-6446C79AE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Single Approver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55103"/>
            <a:ext cx="6105194" cy="6820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Usually assigned by the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Based on roles or responsibilities (Myndbend, 2020)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Usually required for minor changes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D4F600-F737-4482-BC99-1E1FFC826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146310"/>
            <a:ext cx="3142400" cy="2716805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7C2CB5-E3D4-4345-A7B4-6F0039A6A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CB1D1D5-E255-4B0E-A7F5-DB2BE5A8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5D61F8-0B49-44AD-956A-8EE58ECE6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645CD3-4985-451E-8683-6C671E17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662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Tiered Approver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Used for large scale projects (Myndbend, 2020)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Moves in stages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2"/>
                </a:solidFill>
              </a:rPr>
              <a:t>Might need manager approval, then CEO, then stakeholder for instance (Myndbend, 2020)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263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Multiple approvers that have authority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Used for workflow that needs a percent of change (Myndbend, 2020)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May only need a few approvers out of ten to continue (Myndbend, 2020)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Once this threshold is met, other approvers can be bypassed (Myndbend, 2020)</a:t>
            </a:r>
          </a:p>
        </p:txBody>
      </p:sp>
      <p:pic>
        <p:nvPicPr>
          <p:cNvPr id="5" name="Picture 4" descr="Hands moving forward">
            <a:extLst>
              <a:ext uri="{FF2B5EF4-FFF2-40B4-BE49-F238E27FC236}">
                <a16:creationId xmlns:a16="http://schemas.microsoft.com/office/drawing/2014/main" id="{CDAC91E0-4A22-163A-B67D-5A244ADCB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684" r="16708" b="2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94020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Change Advisory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A board that has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They look for errors or problems in the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Is aligned with the business values (Myndbend, 2020)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85000"/>
                    <a:lumOff val="15000"/>
                  </a:schemeClr>
                </a:solidFill>
              </a:rPr>
              <a:t>Might contain stakeholders or other groups (Myndbend, 2020)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8FA70C1-9463-6081-4988-A0872B88A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3" r="52335" b="1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48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Risks of change of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A lack of could create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Too many requests of approval could burden approvers thus creating errors (Myndbend, 2020)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681FE-707D-E0BF-F008-8C198E674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9" r="431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9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4E271-CC97-3BD9-E82F-11F3FE91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40391"/>
            <a:ext cx="10021446" cy="2944457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solidFill>
                  <a:schemeClr val="tx2"/>
                </a:solidFill>
              </a:rPr>
              <a:t>Risk of Change of approvals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7845-B89F-3984-0165-93DE2140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123688"/>
            <a:ext cx="9416898" cy="72367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A problem with this process as described in our Dev Handbook could result in the loss of millions of dollars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“A fifteen-minute deployment error resulted in a $440 million trading loss “(Kim et al., 2016)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85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Presentation 6.2 – Dangers of Change Approval Processes</vt:lpstr>
      <vt:lpstr>What is Change Approval?</vt:lpstr>
      <vt:lpstr>Types of approvers</vt:lpstr>
      <vt:lpstr>Single Approver</vt:lpstr>
      <vt:lpstr>Tiered Approver</vt:lpstr>
      <vt:lpstr>Multiple approvers that have authority</vt:lpstr>
      <vt:lpstr>Change Advisory Board</vt:lpstr>
      <vt:lpstr>Risks of change of approvals</vt:lpstr>
      <vt:lpstr>Risk of Change of approvals continued</vt:lpstr>
      <vt:lpstr>How to improve</vt:lpstr>
      <vt:lpstr>RACI Matrix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6.2 – Dangers of Change Approval Processes</dc:title>
  <dc:creator>Shane Hingtgen</dc:creator>
  <cp:lastModifiedBy>Shane Hingtgen</cp:lastModifiedBy>
  <cp:revision>3</cp:revision>
  <dcterms:created xsi:type="dcterms:W3CDTF">2023-06-29T23:05:19Z</dcterms:created>
  <dcterms:modified xsi:type="dcterms:W3CDTF">2023-06-30T00:12:19Z</dcterms:modified>
</cp:coreProperties>
</file>