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DDB0A-6B7C-4A14-BA24-D1D752BEAEA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6959D-1047-40B9-A5E6-AB89BC06C869}">
      <dgm:prSet/>
      <dgm:spPr/>
      <dgm:t>
        <a:bodyPr/>
        <a:lstStyle/>
        <a:p>
          <a:r>
            <a:rPr lang="en-US" dirty="0"/>
            <a:t>Its important for developers to quickly receive feedback (Kim et al., 2016)</a:t>
          </a:r>
        </a:p>
      </dgm:t>
    </dgm:pt>
    <dgm:pt modelId="{85BA2784-8811-46BE-8697-1C38C6AE4E12}" type="parTrans" cxnId="{E68304DE-291D-4DDC-9791-EB79B3E7BA0C}">
      <dgm:prSet/>
      <dgm:spPr/>
      <dgm:t>
        <a:bodyPr/>
        <a:lstStyle/>
        <a:p>
          <a:endParaRPr lang="en-US"/>
        </a:p>
      </dgm:t>
    </dgm:pt>
    <dgm:pt modelId="{FD8B9C48-2BCB-4ABA-B79B-4F2028316955}" type="sibTrans" cxnId="{E68304DE-291D-4DDC-9791-EB79B3E7BA0C}">
      <dgm:prSet/>
      <dgm:spPr/>
      <dgm:t>
        <a:bodyPr/>
        <a:lstStyle/>
        <a:p>
          <a:endParaRPr lang="en-US"/>
        </a:p>
      </dgm:t>
    </dgm:pt>
    <dgm:pt modelId="{920D484E-6160-4DE8-93A1-EE9EC0D38D76}">
      <dgm:prSet/>
      <dgm:spPr/>
      <dgm:t>
        <a:bodyPr/>
        <a:lstStyle/>
        <a:p>
          <a:r>
            <a:rPr lang="en-US"/>
            <a:t>The feedback is helpful for “them to quickly and independently implement, integrate, and validate their code” (Kim et al., 2016) </a:t>
          </a:r>
        </a:p>
      </dgm:t>
    </dgm:pt>
    <dgm:pt modelId="{E07A4191-99F2-498B-86BF-A17EEF45E149}" type="parTrans" cxnId="{49CB1962-524E-4DD7-885D-DDE4920E1278}">
      <dgm:prSet/>
      <dgm:spPr/>
      <dgm:t>
        <a:bodyPr/>
        <a:lstStyle/>
        <a:p>
          <a:endParaRPr lang="en-US"/>
        </a:p>
      </dgm:t>
    </dgm:pt>
    <dgm:pt modelId="{5D945859-9A2C-4EDC-B20E-6CA68DEC8439}" type="sibTrans" cxnId="{49CB1962-524E-4DD7-885D-DDE4920E1278}">
      <dgm:prSet/>
      <dgm:spPr/>
      <dgm:t>
        <a:bodyPr/>
        <a:lstStyle/>
        <a:p>
          <a:endParaRPr lang="en-US"/>
        </a:p>
      </dgm:t>
    </dgm:pt>
    <dgm:pt modelId="{E44BAEBD-DEB0-4DA8-B592-2DC36B82D14B}">
      <dgm:prSet/>
      <dgm:spPr/>
      <dgm:t>
        <a:bodyPr/>
        <a:lstStyle/>
        <a:p>
          <a:r>
            <a:rPr lang="en-US"/>
            <a:t>Always check the smaller changes of code (Kim et al., 2016)</a:t>
          </a:r>
        </a:p>
      </dgm:t>
    </dgm:pt>
    <dgm:pt modelId="{8F148CF6-6D00-4845-9A42-1E1DB66A0D0D}" type="parTrans" cxnId="{028DAE35-18FB-46C1-A420-D236F9DA4549}">
      <dgm:prSet/>
      <dgm:spPr/>
      <dgm:t>
        <a:bodyPr/>
        <a:lstStyle/>
        <a:p>
          <a:endParaRPr lang="en-US"/>
        </a:p>
      </dgm:t>
    </dgm:pt>
    <dgm:pt modelId="{B36C4B7C-3950-4CA1-823D-EF914C7CECD9}" type="sibTrans" cxnId="{028DAE35-18FB-46C1-A420-D236F9DA4549}">
      <dgm:prSet/>
      <dgm:spPr/>
      <dgm:t>
        <a:bodyPr/>
        <a:lstStyle/>
        <a:p>
          <a:endParaRPr lang="en-US"/>
        </a:p>
      </dgm:t>
    </dgm:pt>
    <dgm:pt modelId="{EDFE8F92-BABC-4106-80AE-20F69C8589A7}">
      <dgm:prSet/>
      <dgm:spPr/>
      <dgm:t>
        <a:bodyPr/>
        <a:lstStyle/>
        <a:p>
          <a:r>
            <a:rPr lang="en-US"/>
            <a:t>And do an automatic code check to test it</a:t>
          </a:r>
        </a:p>
      </dgm:t>
    </dgm:pt>
    <dgm:pt modelId="{4008B2D8-5F04-473D-98FC-58ADEBABA4C7}" type="parTrans" cxnId="{DD062A61-723C-4AAA-AA10-0D5661C50B5A}">
      <dgm:prSet/>
      <dgm:spPr/>
      <dgm:t>
        <a:bodyPr/>
        <a:lstStyle/>
        <a:p>
          <a:endParaRPr lang="en-US"/>
        </a:p>
      </dgm:t>
    </dgm:pt>
    <dgm:pt modelId="{AE2E686A-15EB-49ED-A6C4-75992149BAD7}" type="sibTrans" cxnId="{DD062A61-723C-4AAA-AA10-0D5661C50B5A}">
      <dgm:prSet/>
      <dgm:spPr/>
      <dgm:t>
        <a:bodyPr/>
        <a:lstStyle/>
        <a:p>
          <a:endParaRPr lang="en-US"/>
        </a:p>
      </dgm:t>
    </dgm:pt>
    <dgm:pt modelId="{CF634ED6-4B41-46FE-8AA2-004D97FAC503}" type="pres">
      <dgm:prSet presAssocID="{028DDB0A-6B7C-4A14-BA24-D1D752BEAE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0117F0-273A-4A6D-8A0F-8EE45ABDCDFB}" type="pres">
      <dgm:prSet presAssocID="{1726959D-1047-40B9-A5E6-AB89BC06C869}" presName="hierRoot1" presStyleCnt="0"/>
      <dgm:spPr/>
    </dgm:pt>
    <dgm:pt modelId="{116A7C6C-C450-4E00-BE38-CA108F87D74B}" type="pres">
      <dgm:prSet presAssocID="{1726959D-1047-40B9-A5E6-AB89BC06C869}" presName="composite" presStyleCnt="0"/>
      <dgm:spPr/>
    </dgm:pt>
    <dgm:pt modelId="{5B37AF44-EAC6-44D8-8865-36F8B1C60526}" type="pres">
      <dgm:prSet presAssocID="{1726959D-1047-40B9-A5E6-AB89BC06C869}" presName="background" presStyleLbl="node0" presStyleIdx="0" presStyleCnt="4"/>
      <dgm:spPr/>
    </dgm:pt>
    <dgm:pt modelId="{2B95B7CC-E16A-43E4-9293-45578D26BDEA}" type="pres">
      <dgm:prSet presAssocID="{1726959D-1047-40B9-A5E6-AB89BC06C869}" presName="text" presStyleLbl="fgAcc0" presStyleIdx="0" presStyleCnt="4">
        <dgm:presLayoutVars>
          <dgm:chPref val="3"/>
        </dgm:presLayoutVars>
      </dgm:prSet>
      <dgm:spPr/>
    </dgm:pt>
    <dgm:pt modelId="{EB30EDC7-A5C2-4F57-8A7E-71E0E4A4B988}" type="pres">
      <dgm:prSet presAssocID="{1726959D-1047-40B9-A5E6-AB89BC06C869}" presName="hierChild2" presStyleCnt="0"/>
      <dgm:spPr/>
    </dgm:pt>
    <dgm:pt modelId="{42992B07-B052-4D33-AF3A-263FD60AD4B3}" type="pres">
      <dgm:prSet presAssocID="{920D484E-6160-4DE8-93A1-EE9EC0D38D76}" presName="hierRoot1" presStyleCnt="0"/>
      <dgm:spPr/>
    </dgm:pt>
    <dgm:pt modelId="{540EB125-0828-4AC3-88AF-C4994ED688B4}" type="pres">
      <dgm:prSet presAssocID="{920D484E-6160-4DE8-93A1-EE9EC0D38D76}" presName="composite" presStyleCnt="0"/>
      <dgm:spPr/>
    </dgm:pt>
    <dgm:pt modelId="{1C0B6541-15E2-4536-B4C5-300FEC9030CD}" type="pres">
      <dgm:prSet presAssocID="{920D484E-6160-4DE8-93A1-EE9EC0D38D76}" presName="background" presStyleLbl="node0" presStyleIdx="1" presStyleCnt="4"/>
      <dgm:spPr/>
    </dgm:pt>
    <dgm:pt modelId="{73881BE5-8648-4D1F-89D8-BC04AA0A3D46}" type="pres">
      <dgm:prSet presAssocID="{920D484E-6160-4DE8-93A1-EE9EC0D38D76}" presName="text" presStyleLbl="fgAcc0" presStyleIdx="1" presStyleCnt="4">
        <dgm:presLayoutVars>
          <dgm:chPref val="3"/>
        </dgm:presLayoutVars>
      </dgm:prSet>
      <dgm:spPr/>
    </dgm:pt>
    <dgm:pt modelId="{2666DFB2-E9F8-41F6-ADFA-1DB64E6F41E5}" type="pres">
      <dgm:prSet presAssocID="{920D484E-6160-4DE8-93A1-EE9EC0D38D76}" presName="hierChild2" presStyleCnt="0"/>
      <dgm:spPr/>
    </dgm:pt>
    <dgm:pt modelId="{ECCFB473-72F5-4912-B729-203F73B352D3}" type="pres">
      <dgm:prSet presAssocID="{E44BAEBD-DEB0-4DA8-B592-2DC36B82D14B}" presName="hierRoot1" presStyleCnt="0"/>
      <dgm:spPr/>
    </dgm:pt>
    <dgm:pt modelId="{74D37051-BE4E-4622-B405-635D246597C4}" type="pres">
      <dgm:prSet presAssocID="{E44BAEBD-DEB0-4DA8-B592-2DC36B82D14B}" presName="composite" presStyleCnt="0"/>
      <dgm:spPr/>
    </dgm:pt>
    <dgm:pt modelId="{C82CE6E8-E81F-4027-801B-0DC64EDEE73B}" type="pres">
      <dgm:prSet presAssocID="{E44BAEBD-DEB0-4DA8-B592-2DC36B82D14B}" presName="background" presStyleLbl="node0" presStyleIdx="2" presStyleCnt="4"/>
      <dgm:spPr/>
    </dgm:pt>
    <dgm:pt modelId="{F8338AED-1D27-41AA-8E89-33CF69D0EED7}" type="pres">
      <dgm:prSet presAssocID="{E44BAEBD-DEB0-4DA8-B592-2DC36B82D14B}" presName="text" presStyleLbl="fgAcc0" presStyleIdx="2" presStyleCnt="4">
        <dgm:presLayoutVars>
          <dgm:chPref val="3"/>
        </dgm:presLayoutVars>
      </dgm:prSet>
      <dgm:spPr/>
    </dgm:pt>
    <dgm:pt modelId="{FA09A71F-7C96-4E58-A455-7AF096216EAB}" type="pres">
      <dgm:prSet presAssocID="{E44BAEBD-DEB0-4DA8-B592-2DC36B82D14B}" presName="hierChild2" presStyleCnt="0"/>
      <dgm:spPr/>
    </dgm:pt>
    <dgm:pt modelId="{24C1BFDF-EFD0-4477-8EBB-AF726419762C}" type="pres">
      <dgm:prSet presAssocID="{EDFE8F92-BABC-4106-80AE-20F69C8589A7}" presName="hierRoot1" presStyleCnt="0"/>
      <dgm:spPr/>
    </dgm:pt>
    <dgm:pt modelId="{79FE7B03-89B3-4108-898F-FCD8CE2760FF}" type="pres">
      <dgm:prSet presAssocID="{EDFE8F92-BABC-4106-80AE-20F69C8589A7}" presName="composite" presStyleCnt="0"/>
      <dgm:spPr/>
    </dgm:pt>
    <dgm:pt modelId="{20881128-CC6D-4D44-8767-7B1360D635CE}" type="pres">
      <dgm:prSet presAssocID="{EDFE8F92-BABC-4106-80AE-20F69C8589A7}" presName="background" presStyleLbl="node0" presStyleIdx="3" presStyleCnt="4"/>
      <dgm:spPr/>
    </dgm:pt>
    <dgm:pt modelId="{3C04817D-FCB1-4B4D-A63F-36939D2226F1}" type="pres">
      <dgm:prSet presAssocID="{EDFE8F92-BABC-4106-80AE-20F69C8589A7}" presName="text" presStyleLbl="fgAcc0" presStyleIdx="3" presStyleCnt="4">
        <dgm:presLayoutVars>
          <dgm:chPref val="3"/>
        </dgm:presLayoutVars>
      </dgm:prSet>
      <dgm:spPr/>
    </dgm:pt>
    <dgm:pt modelId="{1951B4DF-0091-4FA4-96C6-DDC07078B44F}" type="pres">
      <dgm:prSet presAssocID="{EDFE8F92-BABC-4106-80AE-20F69C8589A7}" presName="hierChild2" presStyleCnt="0"/>
      <dgm:spPr/>
    </dgm:pt>
  </dgm:ptLst>
  <dgm:cxnLst>
    <dgm:cxn modelId="{4881F609-95F4-4498-A6D0-C1E01D795889}" type="presOf" srcId="{920D484E-6160-4DE8-93A1-EE9EC0D38D76}" destId="{73881BE5-8648-4D1F-89D8-BC04AA0A3D46}" srcOrd="0" destOrd="0" presId="urn:microsoft.com/office/officeart/2005/8/layout/hierarchy1"/>
    <dgm:cxn modelId="{028DAE35-18FB-46C1-A420-D236F9DA4549}" srcId="{028DDB0A-6B7C-4A14-BA24-D1D752BEAEAE}" destId="{E44BAEBD-DEB0-4DA8-B592-2DC36B82D14B}" srcOrd="2" destOrd="0" parTransId="{8F148CF6-6D00-4845-9A42-1E1DB66A0D0D}" sibTransId="{B36C4B7C-3950-4CA1-823D-EF914C7CECD9}"/>
    <dgm:cxn modelId="{DD062A61-723C-4AAA-AA10-0D5661C50B5A}" srcId="{028DDB0A-6B7C-4A14-BA24-D1D752BEAEAE}" destId="{EDFE8F92-BABC-4106-80AE-20F69C8589A7}" srcOrd="3" destOrd="0" parTransId="{4008B2D8-5F04-473D-98FC-58ADEBABA4C7}" sibTransId="{AE2E686A-15EB-49ED-A6C4-75992149BAD7}"/>
    <dgm:cxn modelId="{49CB1962-524E-4DD7-885D-DDE4920E1278}" srcId="{028DDB0A-6B7C-4A14-BA24-D1D752BEAEAE}" destId="{920D484E-6160-4DE8-93A1-EE9EC0D38D76}" srcOrd="1" destOrd="0" parTransId="{E07A4191-99F2-498B-86BF-A17EEF45E149}" sibTransId="{5D945859-9A2C-4EDC-B20E-6CA68DEC8439}"/>
    <dgm:cxn modelId="{C43B3886-0FCA-410D-A90B-CDF5DDC55D66}" type="presOf" srcId="{E44BAEBD-DEB0-4DA8-B592-2DC36B82D14B}" destId="{F8338AED-1D27-41AA-8E89-33CF69D0EED7}" srcOrd="0" destOrd="0" presId="urn:microsoft.com/office/officeart/2005/8/layout/hierarchy1"/>
    <dgm:cxn modelId="{B9FAB186-EF71-4418-BB0C-E919905C0E51}" type="presOf" srcId="{028DDB0A-6B7C-4A14-BA24-D1D752BEAEAE}" destId="{CF634ED6-4B41-46FE-8AA2-004D97FAC503}" srcOrd="0" destOrd="0" presId="urn:microsoft.com/office/officeart/2005/8/layout/hierarchy1"/>
    <dgm:cxn modelId="{CAE2E890-1CE9-44E8-8C3C-BA94B42F17DC}" type="presOf" srcId="{1726959D-1047-40B9-A5E6-AB89BC06C869}" destId="{2B95B7CC-E16A-43E4-9293-45578D26BDEA}" srcOrd="0" destOrd="0" presId="urn:microsoft.com/office/officeart/2005/8/layout/hierarchy1"/>
    <dgm:cxn modelId="{45BDC1D2-6745-41A3-940D-FF9A9626E3FF}" type="presOf" srcId="{EDFE8F92-BABC-4106-80AE-20F69C8589A7}" destId="{3C04817D-FCB1-4B4D-A63F-36939D2226F1}" srcOrd="0" destOrd="0" presId="urn:microsoft.com/office/officeart/2005/8/layout/hierarchy1"/>
    <dgm:cxn modelId="{E68304DE-291D-4DDC-9791-EB79B3E7BA0C}" srcId="{028DDB0A-6B7C-4A14-BA24-D1D752BEAEAE}" destId="{1726959D-1047-40B9-A5E6-AB89BC06C869}" srcOrd="0" destOrd="0" parTransId="{85BA2784-8811-46BE-8697-1C38C6AE4E12}" sibTransId="{FD8B9C48-2BCB-4ABA-B79B-4F2028316955}"/>
    <dgm:cxn modelId="{9C4D4733-BD7F-4348-9790-B1BC99FBE381}" type="presParOf" srcId="{CF634ED6-4B41-46FE-8AA2-004D97FAC503}" destId="{5F0117F0-273A-4A6D-8A0F-8EE45ABDCDFB}" srcOrd="0" destOrd="0" presId="urn:microsoft.com/office/officeart/2005/8/layout/hierarchy1"/>
    <dgm:cxn modelId="{FC43CB4C-C1AE-4114-B450-FC4B84331394}" type="presParOf" srcId="{5F0117F0-273A-4A6D-8A0F-8EE45ABDCDFB}" destId="{116A7C6C-C450-4E00-BE38-CA108F87D74B}" srcOrd="0" destOrd="0" presId="urn:microsoft.com/office/officeart/2005/8/layout/hierarchy1"/>
    <dgm:cxn modelId="{1B84F7FA-6793-491A-B3E5-023D0FD2EADC}" type="presParOf" srcId="{116A7C6C-C450-4E00-BE38-CA108F87D74B}" destId="{5B37AF44-EAC6-44D8-8865-36F8B1C60526}" srcOrd="0" destOrd="0" presId="urn:microsoft.com/office/officeart/2005/8/layout/hierarchy1"/>
    <dgm:cxn modelId="{5BF07F20-00B6-4496-B502-4AF45AE3DF64}" type="presParOf" srcId="{116A7C6C-C450-4E00-BE38-CA108F87D74B}" destId="{2B95B7CC-E16A-43E4-9293-45578D26BDEA}" srcOrd="1" destOrd="0" presId="urn:microsoft.com/office/officeart/2005/8/layout/hierarchy1"/>
    <dgm:cxn modelId="{1DE5CB8B-682F-44C9-954F-B3D07F879910}" type="presParOf" srcId="{5F0117F0-273A-4A6D-8A0F-8EE45ABDCDFB}" destId="{EB30EDC7-A5C2-4F57-8A7E-71E0E4A4B988}" srcOrd="1" destOrd="0" presId="urn:microsoft.com/office/officeart/2005/8/layout/hierarchy1"/>
    <dgm:cxn modelId="{96047173-A502-4C08-848F-16846D2872A1}" type="presParOf" srcId="{CF634ED6-4B41-46FE-8AA2-004D97FAC503}" destId="{42992B07-B052-4D33-AF3A-263FD60AD4B3}" srcOrd="1" destOrd="0" presId="urn:microsoft.com/office/officeart/2005/8/layout/hierarchy1"/>
    <dgm:cxn modelId="{052CFBC5-5BCA-4673-AABA-A23F8334DBF4}" type="presParOf" srcId="{42992B07-B052-4D33-AF3A-263FD60AD4B3}" destId="{540EB125-0828-4AC3-88AF-C4994ED688B4}" srcOrd="0" destOrd="0" presId="urn:microsoft.com/office/officeart/2005/8/layout/hierarchy1"/>
    <dgm:cxn modelId="{2ED0B0F9-4442-4F55-9AE1-ECDA66ED585B}" type="presParOf" srcId="{540EB125-0828-4AC3-88AF-C4994ED688B4}" destId="{1C0B6541-15E2-4536-B4C5-300FEC9030CD}" srcOrd="0" destOrd="0" presId="urn:microsoft.com/office/officeart/2005/8/layout/hierarchy1"/>
    <dgm:cxn modelId="{88FD6409-2ED7-4727-9871-79C10D5A7715}" type="presParOf" srcId="{540EB125-0828-4AC3-88AF-C4994ED688B4}" destId="{73881BE5-8648-4D1F-89D8-BC04AA0A3D46}" srcOrd="1" destOrd="0" presId="urn:microsoft.com/office/officeart/2005/8/layout/hierarchy1"/>
    <dgm:cxn modelId="{017A5594-0F41-4691-97CC-F014CCD47860}" type="presParOf" srcId="{42992B07-B052-4D33-AF3A-263FD60AD4B3}" destId="{2666DFB2-E9F8-41F6-ADFA-1DB64E6F41E5}" srcOrd="1" destOrd="0" presId="urn:microsoft.com/office/officeart/2005/8/layout/hierarchy1"/>
    <dgm:cxn modelId="{ADA227B9-A132-49B2-A202-35907DBFCC1F}" type="presParOf" srcId="{CF634ED6-4B41-46FE-8AA2-004D97FAC503}" destId="{ECCFB473-72F5-4912-B729-203F73B352D3}" srcOrd="2" destOrd="0" presId="urn:microsoft.com/office/officeart/2005/8/layout/hierarchy1"/>
    <dgm:cxn modelId="{8F3F0D42-B59C-4EA9-AFB2-21AADD72A05E}" type="presParOf" srcId="{ECCFB473-72F5-4912-B729-203F73B352D3}" destId="{74D37051-BE4E-4622-B405-635D246597C4}" srcOrd="0" destOrd="0" presId="urn:microsoft.com/office/officeart/2005/8/layout/hierarchy1"/>
    <dgm:cxn modelId="{B3C3E330-02DC-4C11-B0BE-4EE5051CCCB8}" type="presParOf" srcId="{74D37051-BE4E-4622-B405-635D246597C4}" destId="{C82CE6E8-E81F-4027-801B-0DC64EDEE73B}" srcOrd="0" destOrd="0" presId="urn:microsoft.com/office/officeart/2005/8/layout/hierarchy1"/>
    <dgm:cxn modelId="{8FF296F2-35BE-4713-AA41-118C0DD1AA3F}" type="presParOf" srcId="{74D37051-BE4E-4622-B405-635D246597C4}" destId="{F8338AED-1D27-41AA-8E89-33CF69D0EED7}" srcOrd="1" destOrd="0" presId="urn:microsoft.com/office/officeart/2005/8/layout/hierarchy1"/>
    <dgm:cxn modelId="{9CDC3E42-9E7D-4684-8AAB-3E90D720FC0E}" type="presParOf" srcId="{ECCFB473-72F5-4912-B729-203F73B352D3}" destId="{FA09A71F-7C96-4E58-A455-7AF096216EAB}" srcOrd="1" destOrd="0" presId="urn:microsoft.com/office/officeart/2005/8/layout/hierarchy1"/>
    <dgm:cxn modelId="{2545A1FD-B6D2-4A83-A5EC-B769B1D5E864}" type="presParOf" srcId="{CF634ED6-4B41-46FE-8AA2-004D97FAC503}" destId="{24C1BFDF-EFD0-4477-8EBB-AF726419762C}" srcOrd="3" destOrd="0" presId="urn:microsoft.com/office/officeart/2005/8/layout/hierarchy1"/>
    <dgm:cxn modelId="{2CCB0BA9-C76D-40ED-8C8E-4401D6C75616}" type="presParOf" srcId="{24C1BFDF-EFD0-4477-8EBB-AF726419762C}" destId="{79FE7B03-89B3-4108-898F-FCD8CE2760FF}" srcOrd="0" destOrd="0" presId="urn:microsoft.com/office/officeart/2005/8/layout/hierarchy1"/>
    <dgm:cxn modelId="{B8AA71BE-C1EB-43E7-92D8-81523BFFEF73}" type="presParOf" srcId="{79FE7B03-89B3-4108-898F-FCD8CE2760FF}" destId="{20881128-CC6D-4D44-8767-7B1360D635CE}" srcOrd="0" destOrd="0" presId="urn:microsoft.com/office/officeart/2005/8/layout/hierarchy1"/>
    <dgm:cxn modelId="{4DA97355-5565-4C67-8D92-A4513849EB45}" type="presParOf" srcId="{79FE7B03-89B3-4108-898F-FCD8CE2760FF}" destId="{3C04817D-FCB1-4B4D-A63F-36939D2226F1}" srcOrd="1" destOrd="0" presId="urn:microsoft.com/office/officeart/2005/8/layout/hierarchy1"/>
    <dgm:cxn modelId="{6E8F532E-713A-4E5E-A745-8A03047FCD5B}" type="presParOf" srcId="{24C1BFDF-EFD0-4477-8EBB-AF726419762C}" destId="{1951B4DF-0091-4FA4-96C6-DDC07078B4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AF44-EAC6-44D8-8865-36F8B1C60526}">
      <dsp:nvSpPr>
        <dsp:cNvPr id="0" name=""/>
        <dsp:cNvSpPr/>
      </dsp:nvSpPr>
      <dsp:spPr>
        <a:xfrm>
          <a:off x="2902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5B7CC-E16A-43E4-9293-45578D26BDEA}">
      <dsp:nvSpPr>
        <dsp:cNvPr id="0" name=""/>
        <dsp:cNvSpPr/>
      </dsp:nvSpPr>
      <dsp:spPr>
        <a:xfrm>
          <a:off x="233139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Its important for developers to quickly receive feedback (Kim et al., 2016)</a:t>
          </a:r>
        </a:p>
      </dsp:txBody>
      <dsp:txXfrm>
        <a:off x="271678" y="1282424"/>
        <a:ext cx="1995055" cy="1238726"/>
      </dsp:txXfrm>
    </dsp:sp>
    <dsp:sp modelId="{1C0B6541-15E2-4536-B4C5-300FEC9030CD}">
      <dsp:nvSpPr>
        <dsp:cNvPr id="0" name=""/>
        <dsp:cNvSpPr/>
      </dsp:nvSpPr>
      <dsp:spPr>
        <a:xfrm>
          <a:off x="2535510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81BE5-8648-4D1F-89D8-BC04AA0A3D46}">
      <dsp:nvSpPr>
        <dsp:cNvPr id="0" name=""/>
        <dsp:cNvSpPr/>
      </dsp:nvSpPr>
      <dsp:spPr>
        <a:xfrm>
          <a:off x="2765747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feedback is helpful for “them to quickly and independently implement, integrate, and validate their code” (Kim et al., 2016) </a:t>
          </a:r>
        </a:p>
      </dsp:txBody>
      <dsp:txXfrm>
        <a:off x="2804286" y="1282424"/>
        <a:ext cx="1995055" cy="1238726"/>
      </dsp:txXfrm>
    </dsp:sp>
    <dsp:sp modelId="{C82CE6E8-E81F-4027-801B-0DC64EDEE73B}">
      <dsp:nvSpPr>
        <dsp:cNvPr id="0" name=""/>
        <dsp:cNvSpPr/>
      </dsp:nvSpPr>
      <dsp:spPr>
        <a:xfrm>
          <a:off x="5068118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38AED-1D27-41AA-8E89-33CF69D0EED7}">
      <dsp:nvSpPr>
        <dsp:cNvPr id="0" name=""/>
        <dsp:cNvSpPr/>
      </dsp:nvSpPr>
      <dsp:spPr>
        <a:xfrm>
          <a:off x="5298355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Always check the smaller changes of code (Kim et al., 2016)</a:t>
          </a:r>
        </a:p>
      </dsp:txBody>
      <dsp:txXfrm>
        <a:off x="5336894" y="1282424"/>
        <a:ext cx="1995055" cy="1238726"/>
      </dsp:txXfrm>
    </dsp:sp>
    <dsp:sp modelId="{20881128-CC6D-4D44-8767-7B1360D635CE}">
      <dsp:nvSpPr>
        <dsp:cNvPr id="0" name=""/>
        <dsp:cNvSpPr/>
      </dsp:nvSpPr>
      <dsp:spPr>
        <a:xfrm>
          <a:off x="7600725" y="1025159"/>
          <a:ext cx="2072133" cy="1315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04817D-FCB1-4B4D-A63F-36939D2226F1}">
      <dsp:nvSpPr>
        <dsp:cNvPr id="0" name=""/>
        <dsp:cNvSpPr/>
      </dsp:nvSpPr>
      <dsp:spPr>
        <a:xfrm>
          <a:off x="7830963" y="1243885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And do an automatic code check to test it</a:t>
          </a:r>
        </a:p>
      </dsp:txBody>
      <dsp:txXfrm>
        <a:off x="7869502" y="1282424"/>
        <a:ext cx="1995055" cy="123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91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3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1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EEC2-C30C-4D7E-B868-56F497D0582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8138-8B49-45F9-AF2E-09722AED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23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ime-confusion-cycle-time-takt-time-lead-time-part-1-article" TargetMode="External"/><Relationship Id="rId2" Type="http://schemas.openxmlformats.org/officeDocument/2006/relationships/hyperlink" Target="https://dl.acm.org/citation.cfm?id=30447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the-5-longest-lead-times-in-software-delive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A559-D638-6FCC-0B14-6F7A16E0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1.2</a:t>
            </a:r>
            <a:br>
              <a:rPr lang="en-US" dirty="0"/>
            </a:br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6E3D4-06CE-2A7F-A2B1-D1AFE02BB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Shane Hingtgen</a:t>
            </a:r>
          </a:p>
          <a:p>
            <a:r>
              <a:rPr lang="en-US" dirty="0"/>
              <a:t>5/24/23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36055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thing to do is create things that are modular</a:t>
            </a:r>
          </a:p>
          <a:p>
            <a:r>
              <a:rPr lang="en-US" dirty="0"/>
              <a:t>This allows it to easily to be tested automatically (Kim et al., 2016) </a:t>
            </a:r>
          </a:p>
          <a:p>
            <a:r>
              <a:rPr lang="en-US" dirty="0"/>
              <a:t>Allows the bugs to be contained easier</a:t>
            </a:r>
          </a:p>
          <a:p>
            <a:r>
              <a:rPr lang="en-US" dirty="0"/>
              <a:t>Will not make the entire software fail causing disruptions to clients productions (Kim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346684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Stream Map is a tool for LEAN</a:t>
            </a:r>
          </a:p>
          <a:p>
            <a:r>
              <a:rPr lang="en-US" dirty="0"/>
              <a:t>It’s a flowchart that has time measurements</a:t>
            </a:r>
          </a:p>
          <a:p>
            <a:r>
              <a:rPr lang="en-US" dirty="0"/>
              <a:t>Allows you to test the process time</a:t>
            </a:r>
          </a:p>
          <a:p>
            <a:r>
              <a:rPr lang="en-US" dirty="0"/>
              <a:t>Maps out different steps of approvals/auto tests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4B61369-CA5F-CB43-0CBB-14BA7B3E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7931" y="-1149033"/>
            <a:ext cx="1905000" cy="4892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9CF46E-517A-E5F0-7F52-0056FB786EBA}"/>
              </a:ext>
            </a:extLst>
          </p:cNvPr>
          <p:cNvSpPr txBox="1"/>
          <p:nvPr/>
        </p:nvSpPr>
        <p:spPr>
          <a:xfrm>
            <a:off x="7598724" y="2186453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(Kim et al., 2016)</a:t>
            </a:r>
          </a:p>
        </p:txBody>
      </p:sp>
    </p:spTree>
    <p:extLst>
      <p:ext uri="{BB962C8B-B14F-4D97-AF65-F5344CB8AC3E}">
        <p14:creationId xmlns:p14="http://schemas.microsoft.com/office/powerpoint/2010/main" val="415952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454"/>
            <a:ext cx="10515600" cy="4351338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TKMG INC. (2016, October 27).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Lean Leadership - Part 3 of 3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SlideShare. https://www.slideshare.net/KarenMartinGroup/lean-leadership-part-3-of-3-67838100#30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Kim, G.,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Debois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P., Willis, J. O., &amp; Humble, J. (2016).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The DevOps Handbook: How to Create World-Class Agility, Reliability, and Security in Technology Organizations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https://dl.acm.org/citation.cfm?id=3044729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Verma, E. (2023, May 24).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Understanding TAKT Time and Cycle Time vs. Lead Time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Simplilearn.com. Retrieved May 24, 2023,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https://www.simplilearn.com/time-confusion-cycle-time-takt-time-lead-time-part-1-article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Kenton, W. (2022, September 8).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Lead Time: Definition, How it Works, and Example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Investopedia. Retrieved May 24, 2023, from https://www.investopedia.com/terms/l/leadtime.asp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Levy, M. (2019, September 24).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5 Causes of Long Lead Times in Software Delivery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dzone.com. Retrieved May 24, 2023, from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https://dzone.com/articles/the-5-longest-lead-times-in-software-delivery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Lead Time Vs Process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053631"/>
            <a:ext cx="8269521" cy="2956620"/>
          </a:xfrm>
        </p:spPr>
        <p:txBody>
          <a:bodyPr/>
          <a:lstStyle/>
          <a:p>
            <a:pPr marL="189738" indent="-189738" defTabSz="758952">
              <a:spcBef>
                <a:spcPts val="830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LEAN process</a:t>
            </a:r>
          </a:p>
          <a:p>
            <a:pPr marL="189738" indent="-189738" defTabSz="758952">
              <a:spcBef>
                <a:spcPts val="830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measures for value streams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 Time</a:t>
            </a:r>
          </a:p>
          <a:p>
            <a:pPr marL="569214" lvl="1" indent="-189738" defTabSz="758952">
              <a:spcBef>
                <a:spcPts val="415"/>
              </a:spcBef>
            </a:pPr>
            <a:r>
              <a:rPr lang="en-US" sz="16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time</a:t>
            </a:r>
          </a:p>
          <a:p>
            <a:pPr marL="189738" indent="-189738" defTabSz="758952">
              <a:spcBef>
                <a:spcPts val="830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 time starts once work is received</a:t>
            </a:r>
          </a:p>
          <a:p>
            <a:pPr marL="189738" indent="-189738" defTabSz="758952">
              <a:spcBef>
                <a:spcPts val="830"/>
              </a:spcBef>
            </a:pPr>
            <a:r>
              <a:rPr lang="en-US" sz="19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time starts when work actually begins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F17A8-B6FC-B067-0E25-06CE36D0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17" y="2456141"/>
            <a:ext cx="4073078" cy="1857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843BA-10F9-DB25-D9DC-2C9EDE8BD58E}"/>
              </a:ext>
            </a:extLst>
          </p:cNvPr>
          <p:cNvSpPr txBox="1"/>
          <p:nvPr/>
        </p:nvSpPr>
        <p:spPr>
          <a:xfrm>
            <a:off x="6094412" y="4370807"/>
            <a:ext cx="5088000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(TKMG INC,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Lead Time Vs Process Time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6C5A78A-621E-0704-C329-EA8BBEF920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67" r="1344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Lead Time: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Defined as the time it takes from the start of the job until the job is finished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Is calculated by the amount of days needed for materials, other goods then the delivery of the final commodity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Errors in the process/manufacturing, lack of raw goods or not enough workers or accidents can impact time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Can be improved with Just In Time strategies (Kenton, 2022)</a:t>
            </a:r>
          </a:p>
        </p:txBody>
      </p:sp>
    </p:spTree>
    <p:extLst>
      <p:ext uri="{BB962C8B-B14F-4D97-AF65-F5344CB8AC3E}">
        <p14:creationId xmlns:p14="http://schemas.microsoft.com/office/powerpoint/2010/main" val="37845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Lead Time Vs Process Time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FE99FC8A-E92B-38F4-73A2-E742AC0E33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14" r="2236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Process Time:</a:t>
            </a:r>
          </a:p>
          <a:p>
            <a:pPr lvl="1"/>
            <a:r>
              <a:rPr lang="en-US" dirty="0"/>
              <a:t>Is about the time needed to create the product</a:t>
            </a:r>
          </a:p>
          <a:p>
            <a:pPr lvl="1"/>
            <a:r>
              <a:rPr lang="en-US" dirty="0"/>
              <a:t>Is able to judge the rate of completion of product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Lead Time Vs Process 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It is a way to measure the efficiency of a job</a:t>
            </a:r>
          </a:p>
          <a:p>
            <a:r>
              <a:rPr lang="en-US" sz="1800"/>
              <a:t>To get faster with a shorter lead we would need to lower the amount of time jobs are in queue (Kim et al., 2016)</a:t>
            </a:r>
          </a:p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6618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sz="3100"/>
              <a:t>The Common Scenario: Deployment Lead Timers Requiring Months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E6693466-5B1F-37E8-5211-1B124EB16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6" r="18335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sz="2200"/>
              <a:t>Often times teams of developers can experience a lengthy lead time</a:t>
            </a:r>
          </a:p>
          <a:p>
            <a:r>
              <a:rPr lang="en-US" sz="2200"/>
              <a:t>Long lead times are very common if the organization is large</a:t>
            </a:r>
          </a:p>
          <a:p>
            <a:r>
              <a:rPr lang="en-US" sz="2200"/>
              <a:t>Or needs lots of manual testing and stages of approval (Kim et al., 2016) Can also be slowed by a manual deployment of software (Levy, 2019)</a:t>
            </a:r>
          </a:p>
        </p:txBody>
      </p:sp>
    </p:spTree>
    <p:extLst>
      <p:ext uri="{BB962C8B-B14F-4D97-AF65-F5344CB8AC3E}">
        <p14:creationId xmlns:p14="http://schemas.microsoft.com/office/powerpoint/2010/main" val="327921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The Common Scenario: Deployment Lead Timers Requiring Months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Common items that increase lead times:</a:t>
            </a:r>
          </a:p>
          <a:p>
            <a:pPr lvl="1"/>
            <a:r>
              <a:rPr lang="en-US" dirty="0"/>
              <a:t>The amount of testing that is manual</a:t>
            </a:r>
          </a:p>
          <a:p>
            <a:pPr lvl="1"/>
            <a:r>
              <a:rPr lang="en-US" dirty="0"/>
              <a:t>Deploying software releases manually</a:t>
            </a:r>
          </a:p>
          <a:p>
            <a:pPr lvl="1"/>
            <a:r>
              <a:rPr lang="en-US" dirty="0"/>
              <a:t>A lengthy handoff process</a:t>
            </a:r>
          </a:p>
          <a:p>
            <a:pPr lvl="1"/>
            <a:r>
              <a:rPr lang="en-US" dirty="0"/>
              <a:t>Overly cumbersome approval processing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Common Scenario: Deployment Lead Timers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3F32-FB8C-E011-AF4C-A4A26868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Improving Lead Time:</a:t>
            </a:r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Lowering the amount of handoffs</a:t>
            </a:r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Consider automating the handoff work</a:t>
            </a:r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Since manual software testing is slow, begin automating all or most of the testing (Levy, 2019) </a:t>
            </a:r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Consider an automatic deployment of software</a:t>
            </a:r>
          </a:p>
          <a:p>
            <a:pPr lvl="2"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For organizations that automate deployment “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It is not uncommon for organizations to see deployment lead times reduced by over 90%.</a:t>
            </a:r>
            <a:r>
              <a:rPr lang="en-US" sz="1700" dirty="0">
                <a:solidFill>
                  <a:srgbClr val="FFFFFF"/>
                </a:solidFill>
              </a:rPr>
              <a:t>” (Levy, 2019)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lvl="2"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3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B448B-3B60-2989-0294-001A64A7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Our DevOps Ideal: Deployment Lead Times of Minutes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5CCA8-0CB5-9331-2F5D-963434809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0300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95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90</TotalTime>
  <Words>765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Times New Roman</vt:lpstr>
      <vt:lpstr>Tw Cen MT</vt:lpstr>
      <vt:lpstr>Circuit</vt:lpstr>
      <vt:lpstr>Presentation 1.2 The Technology Value Stream</vt:lpstr>
      <vt:lpstr>Lead Time Vs Process Time</vt:lpstr>
      <vt:lpstr>Lead Time Vs Process Time</vt:lpstr>
      <vt:lpstr>Lead Time Vs Process Time</vt:lpstr>
      <vt:lpstr>Lead Time Vs Process Time</vt:lpstr>
      <vt:lpstr>The Common Scenario: Deployment Lead Timers Requiring Months</vt:lpstr>
      <vt:lpstr>The Common Scenario: Deployment Lead Timers Requiring Months</vt:lpstr>
      <vt:lpstr>The Common Scenario: Deployment Lead Timers Requiring Months</vt:lpstr>
      <vt:lpstr>Our DevOps Ideal: Deployment Lead Times of Minutes</vt:lpstr>
      <vt:lpstr>Our DevOps Ideal: Deployment Lead Times of Minutes</vt:lpstr>
      <vt:lpstr>Value Stream Map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Hingtgen</dc:creator>
  <cp:lastModifiedBy>Shane Hingtgen</cp:lastModifiedBy>
  <cp:revision>5</cp:revision>
  <dcterms:created xsi:type="dcterms:W3CDTF">2023-05-25T01:33:18Z</dcterms:created>
  <dcterms:modified xsi:type="dcterms:W3CDTF">2023-05-25T03:03:32Z</dcterms:modified>
</cp:coreProperties>
</file>