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46" d="100"/>
          <a:sy n="146" d="100"/>
        </p:scale>
        <p:origin x="126"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45889D2-BD26-4FF2-A32C-4A7B64351CD4}" type="datetimeFigureOut">
              <a:rPr lang="en-US" smtClean="0"/>
              <a:t>6/1/2023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7FD5BEA-D68F-493F-B7D5-78A466F7235A}" type="slidenum">
              <a:rPr lang="en-US" smtClean="0"/>
              <a:t>‹#›</a:t>
            </a:fld>
            <a:endParaRPr lang="en-US"/>
          </a:p>
        </p:txBody>
      </p:sp>
    </p:spTree>
    <p:extLst>
      <p:ext uri="{BB962C8B-B14F-4D97-AF65-F5344CB8AC3E}">
        <p14:creationId xmlns:p14="http://schemas.microsoft.com/office/powerpoint/2010/main" val="1247877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5889D2-BD26-4FF2-A32C-4A7B64351CD4}"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D5BEA-D68F-493F-B7D5-78A466F7235A}" type="slidenum">
              <a:rPr lang="en-US" smtClean="0"/>
              <a:t>‹#›</a:t>
            </a:fld>
            <a:endParaRPr lang="en-US"/>
          </a:p>
        </p:txBody>
      </p:sp>
    </p:spTree>
    <p:extLst>
      <p:ext uri="{BB962C8B-B14F-4D97-AF65-F5344CB8AC3E}">
        <p14:creationId xmlns:p14="http://schemas.microsoft.com/office/powerpoint/2010/main" val="2653129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5889D2-BD26-4FF2-A32C-4A7B64351CD4}"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D5BEA-D68F-493F-B7D5-78A466F7235A}" type="slidenum">
              <a:rPr lang="en-US" smtClean="0"/>
              <a:t>‹#›</a:t>
            </a:fld>
            <a:endParaRPr lang="en-US"/>
          </a:p>
        </p:txBody>
      </p:sp>
    </p:spTree>
    <p:extLst>
      <p:ext uri="{BB962C8B-B14F-4D97-AF65-F5344CB8AC3E}">
        <p14:creationId xmlns:p14="http://schemas.microsoft.com/office/powerpoint/2010/main" val="1618436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5889D2-BD26-4FF2-A32C-4A7B64351CD4}"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D5BEA-D68F-493F-B7D5-78A466F7235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2248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5889D2-BD26-4FF2-A32C-4A7B64351CD4}"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D5BEA-D68F-493F-B7D5-78A466F7235A}" type="slidenum">
              <a:rPr lang="en-US" smtClean="0"/>
              <a:t>‹#›</a:t>
            </a:fld>
            <a:endParaRPr lang="en-US"/>
          </a:p>
        </p:txBody>
      </p:sp>
    </p:spTree>
    <p:extLst>
      <p:ext uri="{BB962C8B-B14F-4D97-AF65-F5344CB8AC3E}">
        <p14:creationId xmlns:p14="http://schemas.microsoft.com/office/powerpoint/2010/main" val="2029174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5889D2-BD26-4FF2-A32C-4A7B64351CD4}"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FD5BEA-D68F-493F-B7D5-78A466F7235A}" type="slidenum">
              <a:rPr lang="en-US" smtClean="0"/>
              <a:t>‹#›</a:t>
            </a:fld>
            <a:endParaRPr lang="en-US"/>
          </a:p>
        </p:txBody>
      </p:sp>
    </p:spTree>
    <p:extLst>
      <p:ext uri="{BB962C8B-B14F-4D97-AF65-F5344CB8AC3E}">
        <p14:creationId xmlns:p14="http://schemas.microsoft.com/office/powerpoint/2010/main" val="1007066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5889D2-BD26-4FF2-A32C-4A7B64351CD4}"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FD5BEA-D68F-493F-B7D5-78A466F7235A}" type="slidenum">
              <a:rPr lang="en-US" smtClean="0"/>
              <a:t>‹#›</a:t>
            </a:fld>
            <a:endParaRPr lang="en-US"/>
          </a:p>
        </p:txBody>
      </p:sp>
    </p:spTree>
    <p:extLst>
      <p:ext uri="{BB962C8B-B14F-4D97-AF65-F5344CB8AC3E}">
        <p14:creationId xmlns:p14="http://schemas.microsoft.com/office/powerpoint/2010/main" val="3655707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889D2-BD26-4FF2-A32C-4A7B64351CD4}"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D5BEA-D68F-493F-B7D5-78A466F7235A}" type="slidenum">
              <a:rPr lang="en-US" smtClean="0"/>
              <a:t>‹#›</a:t>
            </a:fld>
            <a:endParaRPr lang="en-US"/>
          </a:p>
        </p:txBody>
      </p:sp>
    </p:spTree>
    <p:extLst>
      <p:ext uri="{BB962C8B-B14F-4D97-AF65-F5344CB8AC3E}">
        <p14:creationId xmlns:p14="http://schemas.microsoft.com/office/powerpoint/2010/main" val="2078139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889D2-BD26-4FF2-A32C-4A7B64351CD4}"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D5BEA-D68F-493F-B7D5-78A466F7235A}" type="slidenum">
              <a:rPr lang="en-US" smtClean="0"/>
              <a:t>‹#›</a:t>
            </a:fld>
            <a:endParaRPr lang="en-US"/>
          </a:p>
        </p:txBody>
      </p:sp>
    </p:spTree>
    <p:extLst>
      <p:ext uri="{BB962C8B-B14F-4D97-AF65-F5344CB8AC3E}">
        <p14:creationId xmlns:p14="http://schemas.microsoft.com/office/powerpoint/2010/main" val="159448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889D2-BD26-4FF2-A32C-4A7B64351CD4}"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D5BEA-D68F-493F-B7D5-78A466F7235A}" type="slidenum">
              <a:rPr lang="en-US" smtClean="0"/>
              <a:t>‹#›</a:t>
            </a:fld>
            <a:endParaRPr lang="en-US"/>
          </a:p>
        </p:txBody>
      </p:sp>
    </p:spTree>
    <p:extLst>
      <p:ext uri="{BB962C8B-B14F-4D97-AF65-F5344CB8AC3E}">
        <p14:creationId xmlns:p14="http://schemas.microsoft.com/office/powerpoint/2010/main" val="1725377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5889D2-BD26-4FF2-A32C-4A7B64351CD4}"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D5BEA-D68F-493F-B7D5-78A466F7235A}" type="slidenum">
              <a:rPr lang="en-US" smtClean="0"/>
              <a:t>‹#›</a:t>
            </a:fld>
            <a:endParaRPr lang="en-US"/>
          </a:p>
        </p:txBody>
      </p:sp>
    </p:spTree>
    <p:extLst>
      <p:ext uri="{BB962C8B-B14F-4D97-AF65-F5344CB8AC3E}">
        <p14:creationId xmlns:p14="http://schemas.microsoft.com/office/powerpoint/2010/main" val="301496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5889D2-BD26-4FF2-A32C-4A7B64351CD4}"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D5BEA-D68F-493F-B7D5-78A466F7235A}" type="slidenum">
              <a:rPr lang="en-US" smtClean="0"/>
              <a:t>‹#›</a:t>
            </a:fld>
            <a:endParaRPr lang="en-US"/>
          </a:p>
        </p:txBody>
      </p:sp>
    </p:spTree>
    <p:extLst>
      <p:ext uri="{BB962C8B-B14F-4D97-AF65-F5344CB8AC3E}">
        <p14:creationId xmlns:p14="http://schemas.microsoft.com/office/powerpoint/2010/main" val="391838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5889D2-BD26-4FF2-A32C-4A7B64351CD4}"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FD5BEA-D68F-493F-B7D5-78A466F7235A}" type="slidenum">
              <a:rPr lang="en-US" smtClean="0"/>
              <a:t>‹#›</a:t>
            </a:fld>
            <a:endParaRPr lang="en-US"/>
          </a:p>
        </p:txBody>
      </p:sp>
    </p:spTree>
    <p:extLst>
      <p:ext uri="{BB962C8B-B14F-4D97-AF65-F5344CB8AC3E}">
        <p14:creationId xmlns:p14="http://schemas.microsoft.com/office/powerpoint/2010/main" val="184003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5889D2-BD26-4FF2-A32C-4A7B64351CD4}"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FD5BEA-D68F-493F-B7D5-78A466F7235A}" type="slidenum">
              <a:rPr lang="en-US" smtClean="0"/>
              <a:t>‹#›</a:t>
            </a:fld>
            <a:endParaRPr lang="en-US"/>
          </a:p>
        </p:txBody>
      </p:sp>
    </p:spTree>
    <p:extLst>
      <p:ext uri="{BB962C8B-B14F-4D97-AF65-F5344CB8AC3E}">
        <p14:creationId xmlns:p14="http://schemas.microsoft.com/office/powerpoint/2010/main" val="281773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889D2-BD26-4FF2-A32C-4A7B64351CD4}"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FD5BEA-D68F-493F-B7D5-78A466F7235A}" type="slidenum">
              <a:rPr lang="en-US" smtClean="0"/>
              <a:t>‹#›</a:t>
            </a:fld>
            <a:endParaRPr lang="en-US"/>
          </a:p>
        </p:txBody>
      </p:sp>
    </p:spTree>
    <p:extLst>
      <p:ext uri="{BB962C8B-B14F-4D97-AF65-F5344CB8AC3E}">
        <p14:creationId xmlns:p14="http://schemas.microsoft.com/office/powerpoint/2010/main" val="3866050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5889D2-BD26-4FF2-A32C-4A7B64351CD4}"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D5BEA-D68F-493F-B7D5-78A466F7235A}" type="slidenum">
              <a:rPr lang="en-US" smtClean="0"/>
              <a:t>‹#›</a:t>
            </a:fld>
            <a:endParaRPr lang="en-US"/>
          </a:p>
        </p:txBody>
      </p:sp>
    </p:spTree>
    <p:extLst>
      <p:ext uri="{BB962C8B-B14F-4D97-AF65-F5344CB8AC3E}">
        <p14:creationId xmlns:p14="http://schemas.microsoft.com/office/powerpoint/2010/main" val="241229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5889D2-BD26-4FF2-A32C-4A7B64351CD4}"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D5BEA-D68F-493F-B7D5-78A466F7235A}" type="slidenum">
              <a:rPr lang="en-US" smtClean="0"/>
              <a:t>‹#›</a:t>
            </a:fld>
            <a:endParaRPr lang="en-US"/>
          </a:p>
        </p:txBody>
      </p:sp>
    </p:spTree>
    <p:extLst>
      <p:ext uri="{BB962C8B-B14F-4D97-AF65-F5344CB8AC3E}">
        <p14:creationId xmlns:p14="http://schemas.microsoft.com/office/powerpoint/2010/main" val="1043995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5889D2-BD26-4FF2-A32C-4A7B64351CD4}" type="datetimeFigureOut">
              <a:rPr lang="en-US" smtClean="0"/>
              <a:t>6/1/2023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FD5BEA-D68F-493F-B7D5-78A466F7235A}" type="slidenum">
              <a:rPr lang="en-US" smtClean="0"/>
              <a:t>‹#›</a:t>
            </a:fld>
            <a:endParaRPr lang="en-US"/>
          </a:p>
        </p:txBody>
      </p:sp>
    </p:spTree>
    <p:extLst>
      <p:ext uri="{BB962C8B-B14F-4D97-AF65-F5344CB8AC3E}">
        <p14:creationId xmlns:p14="http://schemas.microsoft.com/office/powerpoint/2010/main" val="23680597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9">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11"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66"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F3B9C-1659-30E4-0B6F-58AC3549944B}"/>
              </a:ext>
            </a:extLst>
          </p:cNvPr>
          <p:cNvSpPr>
            <a:spLocks noGrp="1"/>
          </p:cNvSpPr>
          <p:nvPr>
            <p:ph type="ctrTitle"/>
          </p:nvPr>
        </p:nvSpPr>
        <p:spPr>
          <a:xfrm>
            <a:off x="4654296" y="963613"/>
            <a:ext cx="6013703" cy="4149724"/>
          </a:xfrm>
        </p:spPr>
        <p:txBody>
          <a:bodyPr anchor="ctr">
            <a:normAutofit/>
          </a:bodyPr>
          <a:lstStyle/>
          <a:p>
            <a:r>
              <a:rPr lang="en-US" sz="6000"/>
              <a:t>Presentation 2.2 – Two-Pizza Team Rule</a:t>
            </a:r>
          </a:p>
        </p:txBody>
      </p:sp>
      <p:sp>
        <p:nvSpPr>
          <p:cNvPr id="3" name="Subtitle 2">
            <a:extLst>
              <a:ext uri="{FF2B5EF4-FFF2-40B4-BE49-F238E27FC236}">
                <a16:creationId xmlns:a16="http://schemas.microsoft.com/office/drawing/2014/main" id="{113C096F-C5A8-F390-DC3F-318248F511E1}"/>
              </a:ext>
            </a:extLst>
          </p:cNvPr>
          <p:cNvSpPr>
            <a:spLocks noGrp="1"/>
          </p:cNvSpPr>
          <p:nvPr>
            <p:ph type="subTitle" idx="1"/>
          </p:nvPr>
        </p:nvSpPr>
        <p:spPr>
          <a:xfrm>
            <a:off x="1180571" y="963612"/>
            <a:ext cx="2502269" cy="4149725"/>
          </a:xfrm>
        </p:spPr>
        <p:txBody>
          <a:bodyPr anchor="ctr">
            <a:normAutofit/>
          </a:bodyPr>
          <a:lstStyle/>
          <a:p>
            <a:pPr algn="r"/>
            <a:r>
              <a:rPr lang="en-US">
                <a:solidFill>
                  <a:schemeClr val="tx1"/>
                </a:solidFill>
              </a:rPr>
              <a:t>Shane Hingtgen</a:t>
            </a:r>
          </a:p>
          <a:p>
            <a:pPr algn="r"/>
            <a:r>
              <a:rPr lang="en-US">
                <a:solidFill>
                  <a:schemeClr val="tx1"/>
                </a:solidFill>
              </a:rPr>
              <a:t>6/1/23</a:t>
            </a:r>
          </a:p>
          <a:p>
            <a:pPr algn="r"/>
            <a:r>
              <a:rPr lang="en-US">
                <a:solidFill>
                  <a:schemeClr val="tx1"/>
                </a:solidFill>
              </a:rPr>
              <a:t>Bellevue University</a:t>
            </a:r>
          </a:p>
        </p:txBody>
      </p:sp>
    </p:spTree>
    <p:extLst>
      <p:ext uri="{BB962C8B-B14F-4D97-AF65-F5344CB8AC3E}">
        <p14:creationId xmlns:p14="http://schemas.microsoft.com/office/powerpoint/2010/main" val="1798052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EF3B9C-1659-30E4-0B6F-58AC3549944B}"/>
              </a:ext>
            </a:extLst>
          </p:cNvPr>
          <p:cNvSpPr>
            <a:spLocks noGrp="1"/>
          </p:cNvSpPr>
          <p:nvPr>
            <p:ph type="ctrTitle"/>
          </p:nvPr>
        </p:nvSpPr>
        <p:spPr>
          <a:xfrm>
            <a:off x="3108960" y="1122363"/>
            <a:ext cx="7559039" cy="3027360"/>
          </a:xfrm>
        </p:spPr>
        <p:txBody>
          <a:bodyPr>
            <a:normAutofit/>
          </a:bodyPr>
          <a:lstStyle/>
          <a:p>
            <a:r>
              <a:rPr lang="en-US" sz="5400"/>
              <a:t>Trust and Communication</a:t>
            </a:r>
          </a:p>
        </p:txBody>
      </p:sp>
      <p:sp>
        <p:nvSpPr>
          <p:cNvPr id="3" name="Subtitle 2">
            <a:extLst>
              <a:ext uri="{FF2B5EF4-FFF2-40B4-BE49-F238E27FC236}">
                <a16:creationId xmlns:a16="http://schemas.microsoft.com/office/drawing/2014/main" id="{113C096F-C5A8-F390-DC3F-318248F511E1}"/>
              </a:ext>
            </a:extLst>
          </p:cNvPr>
          <p:cNvSpPr>
            <a:spLocks noGrp="1"/>
          </p:cNvSpPr>
          <p:nvPr>
            <p:ph type="subTitle" idx="1"/>
          </p:nvPr>
        </p:nvSpPr>
        <p:spPr>
          <a:xfrm>
            <a:off x="3128010" y="4149724"/>
            <a:ext cx="7539989" cy="1108075"/>
          </a:xfrm>
        </p:spPr>
        <p:txBody>
          <a:bodyPr>
            <a:normAutofit/>
          </a:bodyPr>
          <a:lstStyle/>
          <a:p>
            <a:pPr marL="342900" indent="-342900">
              <a:lnSpc>
                <a:spcPct val="110000"/>
              </a:lnSpc>
              <a:buFont typeface="Arial" panose="020B0604020202020204" pitchFamily="34" charset="0"/>
              <a:buChar char="•"/>
            </a:pPr>
            <a:r>
              <a:rPr lang="en-US" sz="1300">
                <a:solidFill>
                  <a:schemeClr val="tx1"/>
                </a:solidFill>
              </a:rPr>
              <a:t>Did you know that it could take about 3 months for members on a team to obtain their highest rate of performance (Kim et al., 2016)</a:t>
            </a:r>
          </a:p>
          <a:p>
            <a:pPr marL="342900" indent="-342900">
              <a:lnSpc>
                <a:spcPct val="110000"/>
              </a:lnSpc>
              <a:buFont typeface="Arial" panose="020B0604020202020204" pitchFamily="34" charset="0"/>
              <a:buChar char="•"/>
            </a:pPr>
            <a:r>
              <a:rPr lang="en-US" sz="1300">
                <a:solidFill>
                  <a:schemeClr val="tx1"/>
                </a:solidFill>
              </a:rPr>
              <a:t>Try keeping teams together for a year or longer so they can benefit from working together</a:t>
            </a:r>
          </a:p>
        </p:txBody>
      </p:sp>
      <p:grpSp>
        <p:nvGrpSpPr>
          <p:cNvPr id="10" name="Group 9">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90361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3B9C-1659-30E4-0B6F-58AC3549944B}"/>
              </a:ext>
            </a:extLst>
          </p:cNvPr>
          <p:cNvSpPr>
            <a:spLocks noGrp="1"/>
          </p:cNvSpPr>
          <p:nvPr>
            <p:ph type="ctrTitle"/>
          </p:nvPr>
        </p:nvSpPr>
        <p:spPr/>
        <p:txBody>
          <a:bodyPr/>
          <a:lstStyle/>
          <a:p>
            <a:r>
              <a:rPr lang="en-US" dirty="0"/>
              <a:t>The cost of communication</a:t>
            </a:r>
          </a:p>
        </p:txBody>
      </p:sp>
      <p:sp>
        <p:nvSpPr>
          <p:cNvPr id="3" name="Subtitle 2">
            <a:extLst>
              <a:ext uri="{FF2B5EF4-FFF2-40B4-BE49-F238E27FC236}">
                <a16:creationId xmlns:a16="http://schemas.microsoft.com/office/drawing/2014/main" id="{113C096F-C5A8-F390-DC3F-318248F511E1}"/>
              </a:ext>
            </a:extLst>
          </p:cNvPr>
          <p:cNvSpPr>
            <a:spLocks noGrp="1"/>
          </p:cNvSpPr>
          <p:nvPr>
            <p:ph type="subTitle" idx="1"/>
          </p:nvPr>
        </p:nvSpPr>
        <p:spPr/>
        <p:txBody>
          <a:bodyPr>
            <a:normAutofit fontScale="92500" lnSpcReduction="10000"/>
          </a:bodyPr>
          <a:lstStyle/>
          <a:p>
            <a:pPr marL="342900" indent="-342900">
              <a:buFont typeface="Arial" panose="020B0604020202020204" pitchFamily="34" charset="0"/>
              <a:buChar char="•"/>
            </a:pPr>
            <a:r>
              <a:rPr lang="en-US" dirty="0"/>
              <a:t>Too much communication needed could become expensive</a:t>
            </a:r>
          </a:p>
          <a:p>
            <a:r>
              <a:rPr lang="en-US" dirty="0"/>
              <a:t>Leading to longer lead times and overhead (Kim et al., 2016)</a:t>
            </a:r>
          </a:p>
          <a:p>
            <a:pPr marL="342900" indent="-342900">
              <a:buFont typeface="Arial" panose="020B0604020202020204" pitchFamily="34" charset="0"/>
              <a:buChar char="•"/>
            </a:pPr>
            <a:r>
              <a:rPr lang="en-US" dirty="0"/>
              <a:t>Another benefit to a smaller team is the lower amount of communication needed to be successful</a:t>
            </a:r>
          </a:p>
        </p:txBody>
      </p:sp>
    </p:spTree>
    <p:extLst>
      <p:ext uri="{BB962C8B-B14F-4D97-AF65-F5344CB8AC3E}">
        <p14:creationId xmlns:p14="http://schemas.microsoft.com/office/powerpoint/2010/main" val="3964067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3B9C-1659-30E4-0B6F-58AC3549944B}"/>
              </a:ext>
            </a:extLst>
          </p:cNvPr>
          <p:cNvSpPr>
            <a:spLocks noGrp="1"/>
          </p:cNvSpPr>
          <p:nvPr>
            <p:ph type="ctrTitle"/>
          </p:nvPr>
        </p:nvSpPr>
        <p:spPr/>
        <p:txBody>
          <a:bodyPr/>
          <a:lstStyle/>
          <a:p>
            <a:r>
              <a:rPr lang="en-US" dirty="0"/>
              <a:t>References:</a:t>
            </a:r>
          </a:p>
        </p:txBody>
      </p:sp>
      <p:sp>
        <p:nvSpPr>
          <p:cNvPr id="3" name="Subtitle 2">
            <a:extLst>
              <a:ext uri="{FF2B5EF4-FFF2-40B4-BE49-F238E27FC236}">
                <a16:creationId xmlns:a16="http://schemas.microsoft.com/office/drawing/2014/main" id="{113C096F-C5A8-F390-DC3F-318248F511E1}"/>
              </a:ext>
            </a:extLst>
          </p:cNvPr>
          <p:cNvSpPr>
            <a:spLocks noGrp="1"/>
          </p:cNvSpPr>
          <p:nvPr>
            <p:ph type="subTitle" idx="1"/>
          </p:nvPr>
        </p:nvSpPr>
        <p:spPr/>
        <p:txBody>
          <a:bodyPr>
            <a:normAutofit fontScale="77500" lnSpcReduction="20000"/>
          </a:bodyPr>
          <a:lstStyle/>
          <a:p>
            <a:r>
              <a:rPr lang="en-US" sz="1800" dirty="0">
                <a:effectLst/>
                <a:latin typeface="Times New Roman" panose="02020603050405020304" pitchFamily="18" charset="0"/>
              </a:rPr>
              <a:t>Kim, G., </a:t>
            </a:r>
            <a:r>
              <a:rPr lang="en-US" sz="1800" dirty="0" err="1">
                <a:effectLst/>
                <a:latin typeface="Times New Roman" panose="02020603050405020304" pitchFamily="18" charset="0"/>
              </a:rPr>
              <a:t>Debois</a:t>
            </a:r>
            <a:r>
              <a:rPr lang="en-US" sz="1800" dirty="0">
                <a:effectLst/>
                <a:latin typeface="Times New Roman" panose="02020603050405020304" pitchFamily="18" charset="0"/>
              </a:rPr>
              <a:t>, P., Willis, J. O., &amp; Humble, J. (2016). </a:t>
            </a:r>
            <a:r>
              <a:rPr lang="en-US" sz="1800" i="1" dirty="0">
                <a:effectLst/>
                <a:latin typeface="Times New Roman" panose="02020603050405020304" pitchFamily="18" charset="0"/>
              </a:rPr>
              <a:t>The DevOps Handbook: How to Create World-Class Agility, Reliability, and Security in Technology Organizations</a:t>
            </a:r>
            <a:r>
              <a:rPr lang="en-US" sz="1800" dirty="0">
                <a:effectLst/>
                <a:latin typeface="Times New Roman" panose="02020603050405020304" pitchFamily="18" charset="0"/>
              </a:rPr>
              <a:t>. https://dl.acm.org/citation.cfm?id=3044729</a:t>
            </a:r>
          </a:p>
          <a:p>
            <a:r>
              <a:rPr lang="en-US" sz="1800" dirty="0">
                <a:effectLst/>
                <a:latin typeface="Times New Roman" panose="02020603050405020304" pitchFamily="18" charset="0"/>
              </a:rPr>
              <a:t>Gilson, N. (2022, March 17). Conway’s Law: the little-known principle that influences your work more than you think. </a:t>
            </a:r>
            <a:r>
              <a:rPr lang="en-US" sz="1800" i="1" dirty="0">
                <a:effectLst/>
                <a:latin typeface="Times New Roman" panose="02020603050405020304" pitchFamily="18" charset="0"/>
              </a:rPr>
              <a:t>Work Life by Atlassian</a:t>
            </a:r>
            <a:r>
              <a:rPr lang="en-US" sz="1800" dirty="0">
                <a:effectLst/>
                <a:latin typeface="Times New Roman" panose="02020603050405020304" pitchFamily="18" charset="0"/>
              </a:rPr>
              <a:t>. Retrieved June 1, 2023, from https://www.atlassian.com/blog/teamwork/what-is-conways-law-acmi</a:t>
            </a:r>
          </a:p>
          <a:p>
            <a:endParaRPr lang="en-US" dirty="0"/>
          </a:p>
        </p:txBody>
      </p:sp>
    </p:spTree>
    <p:extLst>
      <p:ext uri="{BB962C8B-B14F-4D97-AF65-F5344CB8AC3E}">
        <p14:creationId xmlns:p14="http://schemas.microsoft.com/office/powerpoint/2010/main" val="198976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52" name="Group 5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3" name="Rectangle 52">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57EF3B9C-1659-30E4-0B6F-58AC3549944B}"/>
              </a:ext>
            </a:extLst>
          </p:cNvPr>
          <p:cNvSpPr>
            <a:spLocks noGrp="1"/>
          </p:cNvSpPr>
          <p:nvPr>
            <p:ph type="ctrTitle"/>
          </p:nvPr>
        </p:nvSpPr>
        <p:spPr>
          <a:xfrm>
            <a:off x="4996697" y="618518"/>
            <a:ext cx="6050713" cy="1478570"/>
          </a:xfrm>
        </p:spPr>
        <p:txBody>
          <a:bodyPr vert="horz" lIns="91440" tIns="45720" rIns="91440" bIns="45720" rtlCol="0" anchor="ctr">
            <a:normAutofit/>
          </a:bodyPr>
          <a:lstStyle/>
          <a:p>
            <a:r>
              <a:rPr lang="en-US" sz="3600"/>
              <a:t>The Two-Pizza Rule</a:t>
            </a:r>
          </a:p>
        </p:txBody>
      </p:sp>
      <p:pic>
        <p:nvPicPr>
          <p:cNvPr id="5" name="Picture 4" descr="Slices of pizza">
            <a:extLst>
              <a:ext uri="{FF2B5EF4-FFF2-40B4-BE49-F238E27FC236}">
                <a16:creationId xmlns:a16="http://schemas.microsoft.com/office/drawing/2014/main" id="{C9C32EBB-2316-CD56-9E62-756C7C96393F}"/>
              </a:ext>
            </a:extLst>
          </p:cNvPr>
          <p:cNvPicPr>
            <a:picLocks noChangeAspect="1"/>
          </p:cNvPicPr>
          <p:nvPr/>
        </p:nvPicPr>
        <p:blipFill rotWithShape="1">
          <a:blip r:embed="rId4"/>
          <a:srcRect l="9303" r="54366" b="1"/>
          <a:stretch/>
        </p:blipFill>
        <p:spPr>
          <a:xfrm>
            <a:off x="-5597" y="10"/>
            <a:ext cx="4635583" cy="6857990"/>
          </a:xfrm>
          <a:prstGeom prst="rect">
            <a:avLst/>
          </a:prstGeom>
        </p:spPr>
      </p:pic>
      <p:grpSp>
        <p:nvGrpSpPr>
          <p:cNvPr id="56" name="Group 5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7" name="Rectangle 5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Rectangle 5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1"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Rectangle 8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Rectangle 9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Subtitle 2">
            <a:extLst>
              <a:ext uri="{FF2B5EF4-FFF2-40B4-BE49-F238E27FC236}">
                <a16:creationId xmlns:a16="http://schemas.microsoft.com/office/drawing/2014/main" id="{113C096F-C5A8-F390-DC3F-318248F511E1}"/>
              </a:ext>
            </a:extLst>
          </p:cNvPr>
          <p:cNvSpPr>
            <a:spLocks noGrp="1"/>
          </p:cNvSpPr>
          <p:nvPr>
            <p:ph type="subTitle" idx="1"/>
          </p:nvPr>
        </p:nvSpPr>
        <p:spPr>
          <a:xfrm>
            <a:off x="4968958" y="2249487"/>
            <a:ext cx="6078453" cy="3541714"/>
          </a:xfrm>
        </p:spPr>
        <p:txBody>
          <a:bodyPr vert="horz" lIns="91440" tIns="45720" rIns="91440" bIns="45720" rtlCol="0">
            <a:normAutofit/>
          </a:bodyPr>
          <a:lstStyle/>
          <a:p>
            <a:pPr marL="342900" indent="-228600">
              <a:buFont typeface="Arial" panose="020B0604020202020204" pitchFamily="34" charset="0"/>
              <a:buChar char="•"/>
            </a:pPr>
            <a:r>
              <a:rPr lang="en-US">
                <a:solidFill>
                  <a:schemeClr val="tx1"/>
                </a:solidFill>
              </a:rPr>
              <a:t>Based on Conway’s Law</a:t>
            </a:r>
          </a:p>
          <a:p>
            <a:pPr marL="342900" indent="-228600">
              <a:buFont typeface="Arial" panose="020B0604020202020204" pitchFamily="34" charset="0"/>
              <a:buChar char="•"/>
            </a:pPr>
            <a:r>
              <a:rPr lang="en-US">
                <a:solidFill>
                  <a:schemeClr val="tx1"/>
                </a:solidFill>
              </a:rPr>
              <a:t>Is a way for measuring the number of members on a team</a:t>
            </a:r>
          </a:p>
          <a:p>
            <a:pPr marL="342900" indent="-228600">
              <a:buFont typeface="Arial" panose="020B0604020202020204" pitchFamily="34" charset="0"/>
              <a:buChar char="•"/>
            </a:pPr>
            <a:r>
              <a:rPr lang="en-US">
                <a:solidFill>
                  <a:schemeClr val="tx1"/>
                </a:solidFill>
              </a:rPr>
              <a:t>Decreases the number of inter-team communication (Kim et al., 2016)</a:t>
            </a:r>
          </a:p>
          <a:p>
            <a:pPr marL="342900" indent="-228600">
              <a:buFont typeface="Arial" panose="020B0604020202020204" pitchFamily="34" charset="0"/>
              <a:buChar char="•"/>
            </a:pPr>
            <a:r>
              <a:rPr lang="en-US">
                <a:solidFill>
                  <a:schemeClr val="tx1"/>
                </a:solidFill>
              </a:rPr>
              <a:t>First observed by Amazon</a:t>
            </a:r>
          </a:p>
          <a:p>
            <a:pPr marL="342900" indent="-228600">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3454354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1"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6"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7EF3B9C-1659-30E4-0B6F-58AC3549944B}"/>
              </a:ext>
            </a:extLst>
          </p:cNvPr>
          <p:cNvSpPr>
            <a:spLocks noGrp="1"/>
          </p:cNvSpPr>
          <p:nvPr>
            <p:ph type="ctrTitle"/>
          </p:nvPr>
        </p:nvSpPr>
        <p:spPr>
          <a:xfrm>
            <a:off x="2043113" y="1122363"/>
            <a:ext cx="4527929" cy="4287836"/>
          </a:xfrm>
        </p:spPr>
        <p:txBody>
          <a:bodyPr anchor="ctr">
            <a:normAutofit/>
          </a:bodyPr>
          <a:lstStyle/>
          <a:p>
            <a:pPr algn="r"/>
            <a:r>
              <a:rPr lang="en-US" sz="6000"/>
              <a:t>Conway’s Law</a:t>
            </a:r>
          </a:p>
        </p:txBody>
      </p:sp>
      <p:sp>
        <p:nvSpPr>
          <p:cNvPr id="3" name="Subtitle 2">
            <a:extLst>
              <a:ext uri="{FF2B5EF4-FFF2-40B4-BE49-F238E27FC236}">
                <a16:creationId xmlns:a16="http://schemas.microsoft.com/office/drawing/2014/main" id="{113C096F-C5A8-F390-DC3F-318248F511E1}"/>
              </a:ext>
            </a:extLst>
          </p:cNvPr>
          <p:cNvSpPr>
            <a:spLocks noGrp="1"/>
          </p:cNvSpPr>
          <p:nvPr>
            <p:ph type="subTitle" idx="1"/>
          </p:nvPr>
        </p:nvSpPr>
        <p:spPr>
          <a:xfrm>
            <a:off x="7851631" y="1122363"/>
            <a:ext cx="2816368" cy="4287834"/>
          </a:xfrm>
        </p:spPr>
        <p:txBody>
          <a:bodyPr anchor="ctr">
            <a:normAutofit/>
          </a:bodyPr>
          <a:lstStyle/>
          <a:p>
            <a:pPr marL="342900" indent="-342900">
              <a:lnSpc>
                <a:spcPct val="110000"/>
              </a:lnSpc>
              <a:buFont typeface="Arial" panose="020B0604020202020204" pitchFamily="34" charset="0"/>
              <a:buChar char="•"/>
            </a:pPr>
            <a:r>
              <a:rPr lang="en-US" sz="1500"/>
              <a:t>Is a theory in IT, created by programmer Melvin Conway in 1967 (Gilson, 2022)</a:t>
            </a:r>
          </a:p>
          <a:p>
            <a:pPr marL="342900" indent="-342900">
              <a:lnSpc>
                <a:spcPct val="110000"/>
              </a:lnSpc>
              <a:buFont typeface="Arial" panose="020B0604020202020204" pitchFamily="34" charset="0"/>
              <a:buChar char="•"/>
            </a:pPr>
            <a:r>
              <a:rPr lang="en-US" sz="1500"/>
              <a:t>The law: “Organizations, who design systems, are constrained to produce designs which are copies of the communication structures of these organizations.” (Gilson, 2022)</a:t>
            </a:r>
          </a:p>
          <a:p>
            <a:pPr marL="342900" indent="-342900">
              <a:lnSpc>
                <a:spcPct val="110000"/>
              </a:lnSpc>
              <a:buFont typeface="Arial" panose="020B0604020202020204" pitchFamily="34" charset="0"/>
              <a:buChar char="•"/>
            </a:pPr>
            <a:endParaRPr lang="en-US" sz="1500"/>
          </a:p>
        </p:txBody>
      </p:sp>
      <p:cxnSp>
        <p:nvCxnSpPr>
          <p:cNvPr id="71" name="Straight Connector 67">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22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EF3B9C-1659-30E4-0B6F-58AC3549944B}"/>
              </a:ext>
            </a:extLst>
          </p:cNvPr>
          <p:cNvSpPr>
            <a:spLocks noGrp="1"/>
          </p:cNvSpPr>
          <p:nvPr>
            <p:ph type="ctrTitle"/>
          </p:nvPr>
        </p:nvSpPr>
        <p:spPr>
          <a:xfrm>
            <a:off x="3108960" y="1122363"/>
            <a:ext cx="7559039" cy="3027360"/>
          </a:xfrm>
        </p:spPr>
        <p:txBody>
          <a:bodyPr>
            <a:normAutofit/>
          </a:bodyPr>
          <a:lstStyle/>
          <a:p>
            <a:r>
              <a:rPr lang="en-US" sz="5400"/>
              <a:t>Two-Pizza Team Rule</a:t>
            </a:r>
          </a:p>
        </p:txBody>
      </p:sp>
      <p:sp>
        <p:nvSpPr>
          <p:cNvPr id="3" name="Subtitle 2">
            <a:extLst>
              <a:ext uri="{FF2B5EF4-FFF2-40B4-BE49-F238E27FC236}">
                <a16:creationId xmlns:a16="http://schemas.microsoft.com/office/drawing/2014/main" id="{113C096F-C5A8-F390-DC3F-318248F511E1}"/>
              </a:ext>
            </a:extLst>
          </p:cNvPr>
          <p:cNvSpPr>
            <a:spLocks noGrp="1"/>
          </p:cNvSpPr>
          <p:nvPr>
            <p:ph type="subTitle" idx="1"/>
          </p:nvPr>
        </p:nvSpPr>
        <p:spPr>
          <a:xfrm>
            <a:off x="3128010" y="4149724"/>
            <a:ext cx="7539989" cy="1108075"/>
          </a:xfrm>
        </p:spPr>
        <p:txBody>
          <a:bodyPr>
            <a:normAutofit/>
          </a:bodyPr>
          <a:lstStyle/>
          <a:p>
            <a:pPr marL="342900" indent="-342900">
              <a:lnSpc>
                <a:spcPct val="110000"/>
              </a:lnSpc>
              <a:buFont typeface="Arial" panose="020B0604020202020204" pitchFamily="34" charset="0"/>
              <a:buChar char="•"/>
            </a:pPr>
            <a:r>
              <a:rPr lang="en-US">
                <a:solidFill>
                  <a:schemeClr val="tx1"/>
                </a:solidFill>
              </a:rPr>
              <a:t>Suggests a smaller team size is best</a:t>
            </a:r>
          </a:p>
          <a:p>
            <a:pPr marL="342900" indent="-342900">
              <a:lnSpc>
                <a:spcPct val="110000"/>
              </a:lnSpc>
              <a:buFont typeface="Arial" panose="020B0604020202020204" pitchFamily="34" charset="0"/>
              <a:buChar char="•"/>
            </a:pPr>
            <a:r>
              <a:rPr lang="en-US">
                <a:solidFill>
                  <a:schemeClr val="tx1"/>
                </a:solidFill>
              </a:rPr>
              <a:t>Usually around 8 people, or two large pizzas to share</a:t>
            </a:r>
          </a:p>
          <a:p>
            <a:pPr>
              <a:lnSpc>
                <a:spcPct val="110000"/>
              </a:lnSpc>
            </a:pPr>
            <a:endParaRPr lang="en-US">
              <a:solidFill>
                <a:schemeClr val="tx1"/>
              </a:solidFill>
            </a:endParaRPr>
          </a:p>
        </p:txBody>
      </p:sp>
      <p:grpSp>
        <p:nvGrpSpPr>
          <p:cNvPr id="10" name="Group 9">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20853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1"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83"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1" name="Rectangle 50">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4"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7EF3B9C-1659-30E4-0B6F-58AC3549944B}"/>
              </a:ext>
            </a:extLst>
          </p:cNvPr>
          <p:cNvSpPr>
            <a:spLocks noGrp="1"/>
          </p:cNvSpPr>
          <p:nvPr>
            <p:ph type="ctrTitle"/>
          </p:nvPr>
        </p:nvSpPr>
        <p:spPr>
          <a:xfrm>
            <a:off x="1141413" y="1082673"/>
            <a:ext cx="2869416" cy="4708528"/>
          </a:xfrm>
        </p:spPr>
        <p:txBody>
          <a:bodyPr vert="horz" lIns="91440" tIns="45720" rIns="91440" bIns="45720" rtlCol="0" anchor="ctr">
            <a:normAutofit/>
          </a:bodyPr>
          <a:lstStyle/>
          <a:p>
            <a:pPr algn="r"/>
            <a:r>
              <a:rPr lang="en-US" sz="4000"/>
              <a:t>Benefits of Two-Pizza Rule</a:t>
            </a:r>
          </a:p>
        </p:txBody>
      </p:sp>
      <p:cxnSp>
        <p:nvCxnSpPr>
          <p:cNvPr id="82" name="Straight Connector 81">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13C096F-C5A8-F390-DC3F-318248F511E1}"/>
              </a:ext>
            </a:extLst>
          </p:cNvPr>
          <p:cNvSpPr>
            <a:spLocks noGrp="1"/>
          </p:cNvSpPr>
          <p:nvPr>
            <p:ph type="subTitle" idx="1"/>
          </p:nvPr>
        </p:nvSpPr>
        <p:spPr>
          <a:xfrm>
            <a:off x="5297763" y="1082673"/>
            <a:ext cx="5751237" cy="4708528"/>
          </a:xfrm>
        </p:spPr>
        <p:txBody>
          <a:bodyPr vert="horz" lIns="91440" tIns="45720" rIns="91440" bIns="45720" rtlCol="0" anchor="ctr">
            <a:normAutofit/>
          </a:bodyPr>
          <a:lstStyle/>
          <a:p>
            <a:pPr marL="342900" indent="-228600">
              <a:buFont typeface="Arial" panose="020B0604020202020204" pitchFamily="34" charset="0"/>
              <a:buChar char="•"/>
            </a:pPr>
            <a:r>
              <a:rPr lang="en-US" sz="1800">
                <a:solidFill>
                  <a:schemeClr val="tx1"/>
                </a:solidFill>
              </a:rPr>
              <a:t>Clear Understanding</a:t>
            </a:r>
          </a:p>
          <a:p>
            <a:pPr marL="342900" indent="-228600">
              <a:buFont typeface="Arial" panose="020B0604020202020204" pitchFamily="34" charset="0"/>
              <a:buChar char="•"/>
            </a:pPr>
            <a:r>
              <a:rPr lang="en-US" sz="1800">
                <a:solidFill>
                  <a:schemeClr val="tx1"/>
                </a:solidFill>
              </a:rPr>
              <a:t>Limiting the rate of growth</a:t>
            </a:r>
          </a:p>
          <a:p>
            <a:pPr marL="342900" indent="-228600">
              <a:buFont typeface="Arial" panose="020B0604020202020204" pitchFamily="34" charset="0"/>
              <a:buChar char="•"/>
            </a:pPr>
            <a:r>
              <a:rPr lang="en-US" sz="1800">
                <a:solidFill>
                  <a:schemeClr val="tx1"/>
                </a:solidFill>
              </a:rPr>
              <a:t>Autonomy and Power</a:t>
            </a:r>
          </a:p>
          <a:p>
            <a:pPr marL="342900" indent="-228600">
              <a:buFont typeface="Arial" panose="020B0604020202020204" pitchFamily="34" charset="0"/>
              <a:buChar char="•"/>
            </a:pPr>
            <a:r>
              <a:rPr lang="en-US" sz="1800">
                <a:solidFill>
                  <a:schemeClr val="tx1"/>
                </a:solidFill>
              </a:rPr>
              <a:t>Valuable Leadership Experience</a:t>
            </a:r>
          </a:p>
          <a:p>
            <a:pPr marL="342900" indent="-228600">
              <a:buFont typeface="Arial" panose="020B0604020202020204" pitchFamily="34" charset="0"/>
              <a:buChar char="•"/>
            </a:pPr>
            <a:r>
              <a:rPr lang="en-US" sz="1800">
                <a:solidFill>
                  <a:schemeClr val="tx1"/>
                </a:solidFill>
              </a:rPr>
              <a:t>Trust and Communication</a:t>
            </a:r>
          </a:p>
          <a:p>
            <a:pPr marL="342900" indent="-228600">
              <a:buFont typeface="Arial" panose="020B0604020202020204" pitchFamily="34" charset="0"/>
              <a:buChar char="•"/>
            </a:pPr>
            <a:r>
              <a:rPr lang="en-US" sz="1800">
                <a:solidFill>
                  <a:schemeClr val="tx1"/>
                </a:solidFill>
              </a:rPr>
              <a:t>The cost of communication</a:t>
            </a:r>
          </a:p>
          <a:p>
            <a:pPr marL="342900" indent="-228600">
              <a:buFont typeface="Arial" panose="020B0604020202020204" pitchFamily="34" charset="0"/>
              <a:buChar char="•"/>
            </a:pPr>
            <a:endParaRPr lang="en-US" sz="1800">
              <a:solidFill>
                <a:schemeClr val="tx1"/>
              </a:solidFill>
            </a:endParaRPr>
          </a:p>
        </p:txBody>
      </p:sp>
      <p:grpSp>
        <p:nvGrpSpPr>
          <p:cNvPr id="84" name="Group 83">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5"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694302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3B9C-1659-30E4-0B6F-58AC3549944B}"/>
              </a:ext>
            </a:extLst>
          </p:cNvPr>
          <p:cNvSpPr>
            <a:spLocks noGrp="1"/>
          </p:cNvSpPr>
          <p:nvPr>
            <p:ph type="ctrTitle"/>
          </p:nvPr>
        </p:nvSpPr>
        <p:spPr/>
        <p:txBody>
          <a:bodyPr/>
          <a:lstStyle/>
          <a:p>
            <a:r>
              <a:rPr lang="en-US" dirty="0"/>
              <a:t>Clear Understanding</a:t>
            </a:r>
          </a:p>
        </p:txBody>
      </p:sp>
      <p:sp>
        <p:nvSpPr>
          <p:cNvPr id="3" name="Subtitle 2">
            <a:extLst>
              <a:ext uri="{FF2B5EF4-FFF2-40B4-BE49-F238E27FC236}">
                <a16:creationId xmlns:a16="http://schemas.microsoft.com/office/drawing/2014/main" id="{113C096F-C5A8-F390-DC3F-318248F511E1}"/>
              </a:ext>
            </a:extLst>
          </p:cNvPr>
          <p:cNvSpPr>
            <a:spLocks noGrp="1"/>
          </p:cNvSpPr>
          <p:nvPr>
            <p:ph type="subTitle" idx="1"/>
          </p:nvPr>
        </p:nvSpPr>
        <p:spPr/>
        <p:txBody>
          <a:bodyPr/>
          <a:lstStyle/>
          <a:p>
            <a:r>
              <a:rPr lang="en-US" dirty="0"/>
              <a:t>The Two Pizza rule provides a clear understanding of the system the team is working on. If the team grows larger, more communication is needed for everyone in the team to understand what’s going on. (Kim et al., 2016)</a:t>
            </a:r>
          </a:p>
          <a:p>
            <a:endParaRPr lang="en-US" dirty="0"/>
          </a:p>
        </p:txBody>
      </p:sp>
    </p:spTree>
    <p:extLst>
      <p:ext uri="{BB962C8B-B14F-4D97-AF65-F5344CB8AC3E}">
        <p14:creationId xmlns:p14="http://schemas.microsoft.com/office/powerpoint/2010/main" val="317905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57EF3B9C-1659-30E4-0B6F-58AC3549944B}"/>
              </a:ext>
            </a:extLst>
          </p:cNvPr>
          <p:cNvSpPr>
            <a:spLocks noGrp="1"/>
          </p:cNvSpPr>
          <p:nvPr>
            <p:ph type="ctrTitle"/>
          </p:nvPr>
        </p:nvSpPr>
        <p:spPr>
          <a:xfrm>
            <a:off x="6615112" y="1122363"/>
            <a:ext cx="4052887" cy="2387600"/>
          </a:xfrm>
        </p:spPr>
        <p:txBody>
          <a:bodyPr>
            <a:normAutofit/>
          </a:bodyPr>
          <a:lstStyle/>
          <a:p>
            <a:r>
              <a:rPr lang="en-US" dirty="0"/>
              <a:t>Limiting the rate of growth</a:t>
            </a:r>
          </a:p>
        </p:txBody>
      </p:sp>
      <p:sp>
        <p:nvSpPr>
          <p:cNvPr id="3" name="Subtitle 2">
            <a:extLst>
              <a:ext uri="{FF2B5EF4-FFF2-40B4-BE49-F238E27FC236}">
                <a16:creationId xmlns:a16="http://schemas.microsoft.com/office/drawing/2014/main" id="{113C096F-C5A8-F390-DC3F-318248F511E1}"/>
              </a:ext>
            </a:extLst>
          </p:cNvPr>
          <p:cNvSpPr>
            <a:spLocks noGrp="1"/>
          </p:cNvSpPr>
          <p:nvPr>
            <p:ph type="subTitle" idx="1"/>
          </p:nvPr>
        </p:nvSpPr>
        <p:spPr>
          <a:xfrm>
            <a:off x="6585702" y="3602038"/>
            <a:ext cx="4082297" cy="1655762"/>
          </a:xfrm>
        </p:spPr>
        <p:txBody>
          <a:bodyPr>
            <a:normAutofit/>
          </a:bodyPr>
          <a:lstStyle/>
          <a:p>
            <a:pPr>
              <a:lnSpc>
                <a:spcPct val="110000"/>
              </a:lnSpc>
            </a:pPr>
            <a:r>
              <a:rPr lang="en-US" sz="1400"/>
              <a:t>The rule also suggests that by limiting the amount of people per team, we are able to limit the system they are working on evolves. It also facilitates the team in preserving a collective comprehension of the system (Kim et al., 2016)</a:t>
            </a:r>
          </a:p>
          <a:p>
            <a:pPr>
              <a:lnSpc>
                <a:spcPct val="110000"/>
              </a:lnSpc>
            </a:pPr>
            <a:endParaRPr lang="en-US" sz="1400"/>
          </a:p>
        </p:txBody>
      </p:sp>
      <p:pic>
        <p:nvPicPr>
          <p:cNvPr id="5" name="Picture 4" descr="A line graph adjacent to a stair">
            <a:extLst>
              <a:ext uri="{FF2B5EF4-FFF2-40B4-BE49-F238E27FC236}">
                <a16:creationId xmlns:a16="http://schemas.microsoft.com/office/drawing/2014/main" id="{448BE320-1CF3-B566-E236-8918FECAF4B1}"/>
              </a:ext>
            </a:extLst>
          </p:cNvPr>
          <p:cNvPicPr>
            <a:picLocks noChangeAspect="1"/>
          </p:cNvPicPr>
          <p:nvPr/>
        </p:nvPicPr>
        <p:blipFill rotWithShape="1">
          <a:blip r:embed="rId4"/>
          <a:srcRect t="5926" b="13647"/>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9" name="Group 68">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222988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96A8A5D-137F-4A8A-9811-F7A867F0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6EA64E00-438F-4B4F-9366-7A7230A9A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9E6386A-8042-4EC7-A981-EFAC2ACB89D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57EF3B9C-1659-30E4-0B6F-58AC3549944B}"/>
              </a:ext>
            </a:extLst>
          </p:cNvPr>
          <p:cNvSpPr>
            <a:spLocks noGrp="1"/>
          </p:cNvSpPr>
          <p:nvPr>
            <p:ph type="ctrTitle"/>
          </p:nvPr>
        </p:nvSpPr>
        <p:spPr>
          <a:xfrm>
            <a:off x="7914894" y="1122363"/>
            <a:ext cx="3156229" cy="2387600"/>
          </a:xfrm>
        </p:spPr>
        <p:txBody>
          <a:bodyPr>
            <a:normAutofit/>
          </a:bodyPr>
          <a:lstStyle/>
          <a:p>
            <a:r>
              <a:rPr lang="en-US" sz="4400"/>
              <a:t>Autonomy and Power</a:t>
            </a:r>
          </a:p>
        </p:txBody>
      </p:sp>
      <p:sp>
        <p:nvSpPr>
          <p:cNvPr id="3" name="Subtitle 2">
            <a:extLst>
              <a:ext uri="{FF2B5EF4-FFF2-40B4-BE49-F238E27FC236}">
                <a16:creationId xmlns:a16="http://schemas.microsoft.com/office/drawing/2014/main" id="{113C096F-C5A8-F390-DC3F-318248F511E1}"/>
              </a:ext>
            </a:extLst>
          </p:cNvPr>
          <p:cNvSpPr>
            <a:spLocks noGrp="1"/>
          </p:cNvSpPr>
          <p:nvPr>
            <p:ph type="subTitle" idx="1"/>
          </p:nvPr>
        </p:nvSpPr>
        <p:spPr>
          <a:xfrm>
            <a:off x="7886319" y="3602038"/>
            <a:ext cx="3184804" cy="1655762"/>
          </a:xfrm>
        </p:spPr>
        <p:txBody>
          <a:bodyPr>
            <a:normAutofit/>
          </a:bodyPr>
          <a:lstStyle/>
          <a:p>
            <a:pPr marL="342900" indent="-342900">
              <a:lnSpc>
                <a:spcPct val="110000"/>
              </a:lnSpc>
              <a:buFont typeface="Arial" panose="020B0604020202020204" pitchFamily="34" charset="0"/>
              <a:buChar char="•"/>
            </a:pPr>
            <a:r>
              <a:rPr lang="en-US" sz="1100"/>
              <a:t>The Two-Pizza rule also allows the team to be more autonomous</a:t>
            </a:r>
          </a:p>
          <a:p>
            <a:pPr marL="342900" indent="-342900">
              <a:lnSpc>
                <a:spcPct val="110000"/>
              </a:lnSpc>
              <a:buFont typeface="Arial" panose="020B0604020202020204" pitchFamily="34" charset="0"/>
              <a:buChar char="•"/>
            </a:pPr>
            <a:r>
              <a:rPr lang="en-US" sz="1100"/>
              <a:t>The leader decides with the team of executives the metrics that your team accountable for, which in return allows the team to maximize the metric by being autonomous  (Kim et al., 2016)</a:t>
            </a:r>
          </a:p>
          <a:p>
            <a:pPr marL="342900" indent="-342900">
              <a:lnSpc>
                <a:spcPct val="110000"/>
              </a:lnSpc>
              <a:buFont typeface="Arial" panose="020B0604020202020204" pitchFamily="34" charset="0"/>
              <a:buChar char="•"/>
            </a:pPr>
            <a:endParaRPr lang="en-US" sz="1100"/>
          </a:p>
        </p:txBody>
      </p:sp>
      <p:pic>
        <p:nvPicPr>
          <p:cNvPr id="5" name="Picture 4" descr="One in a crowd">
            <a:extLst>
              <a:ext uri="{FF2B5EF4-FFF2-40B4-BE49-F238E27FC236}">
                <a16:creationId xmlns:a16="http://schemas.microsoft.com/office/drawing/2014/main" id="{83D9A491-11E7-DD07-30C0-BFCA3E89CA09}"/>
              </a:ext>
            </a:extLst>
          </p:cNvPr>
          <p:cNvPicPr>
            <a:picLocks noChangeAspect="1"/>
          </p:cNvPicPr>
          <p:nvPr/>
        </p:nvPicPr>
        <p:blipFill rotWithShape="1">
          <a:blip r:embed="rId4"/>
          <a:srcRect l="12765" r="4574"/>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0FA686C7-6B08-416F-AEF3-C204079363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5">
              <a:extLst>
                <a:ext uri="{FF2B5EF4-FFF2-40B4-BE49-F238E27FC236}">
                  <a16:creationId xmlns:a16="http://schemas.microsoft.com/office/drawing/2014/main" id="{2BBDDDB2-3938-4066-91BA-4907AF8826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2125FCC-F305-4C4C-9CB1-14B83ADD73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96643530-0EE0-4AC8-8241-ED8E26ED8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8">
              <a:extLst>
                <a:ext uri="{FF2B5EF4-FFF2-40B4-BE49-F238E27FC236}">
                  <a16:creationId xmlns:a16="http://schemas.microsoft.com/office/drawing/2014/main" id="{A784F0C8-95D3-4D7D-8FA9-326D3DEA266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4D49008E-3A2F-4C2C-85EB-1D228F38E6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B09CB0F8-91EE-4A04-91CD-9B9D390ED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954CB039-9A52-4C07-BDB1-747876D86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AD9FE313-C425-42A8-92A9-82E74C4096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CD506FC5-3A23-48B7-9771-7B77E6DA0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6FF54CDF-21B0-46AE-B402-234E62F9D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EE88784D-C24D-4FBD-AF34-85BA74966F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F524C128-9723-4A4D-BFB5-7EBD5B24FB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9C742EF7-4F82-4B4A-9693-4F794B6A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0265747A-2114-4F0F-81B6-618FD389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99E488E3-470E-4FC6-A3B0-141DF162D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612B7DC5-03F3-4B7B-9520-D66144F1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2355AA2-DB69-485A-B600-E3DF02F2D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4DC3AC80-2B15-428E-8B1E-53312C666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C48F81D6-640C-4483-9773-8C7BFF461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C7AA2EE3-7411-4DCB-B79E-0C5C95D7C7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8B84BFA3-B122-4CA5-8C28-79134C97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A7C22B06-B32B-46EB-9428-B7CA7DA1F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1AE1D740-5AF4-4B8F-B533-C8CD4E56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555B0792-99B8-4014-AC84-7B39D21294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395B90B6-A4DE-4EEF-B53E-395E8D4AF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A0117576-A27F-4175-BD9D-EE15C96D9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93C8332E-93D3-4919-A977-06EC76556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B086AC0E-8130-47AC-A510-5285FAE659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33">
              <a:extLst>
                <a:ext uri="{FF2B5EF4-FFF2-40B4-BE49-F238E27FC236}">
                  <a16:creationId xmlns:a16="http://schemas.microsoft.com/office/drawing/2014/main" id="{DF1BC1DF-8089-49D8-9535-EAB0D7C9A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97388BAE-DCB9-4B88-9CDE-6FA3304D3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7E059A96-E5FE-4EE1-9C6D-3AB208BF6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CD6A3DCE-FBEE-41E7-A0EC-CA23A1DF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52966C83-B07E-463F-B982-F3E074D9D1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0F475B53-6578-4C68-AC7C-3BE28EA6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8475C02B-D024-4E20-9EF3-2A7E96740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1F5EF5DC-7372-4549-B0A6-800F19406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8B908D96-CCB2-426B-862C-2BDB2AF71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26752E6D-E46B-4DA2-B280-5C696EF4FD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11E7A27-73CF-4E1E-8AE2-B88B96F3B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1DBE1EE2-4667-4A45-80F7-217D3B6FA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45">
              <a:extLst>
                <a:ext uri="{FF2B5EF4-FFF2-40B4-BE49-F238E27FC236}">
                  <a16:creationId xmlns:a16="http://schemas.microsoft.com/office/drawing/2014/main" id="{A48239BC-3712-4110-AE92-4AC892603DE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14B6D739-1C93-4350-BC14-ED88C6341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2F73DF89-CB95-4798-90CA-B7A1DF2D36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1DA7D977-8D60-47B5-8071-30A6FA0C9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4A241594-4FC5-4570-94B2-724F248A6B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9D31F634-1A34-473E-A0FA-D06EB57D97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CE20C679-7385-48FF-BBE5-5BA7C0E70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ADF9CA3B-265F-4927-BA79-0A676AF3F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B138D01D-340C-4DB0-A0E1-D54B9319D5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B56918B0-069B-4C98-995E-4D6B0B176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2BD45940-09B7-4CD3-90E7-0EA2CF6A0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347A8664-7179-419E-A26E-8250762910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B7350394-4D50-4E2E-8AF2-F4A52E734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6B464294-4049-4542-A83E-22B8CC6331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9" name="Group 68">
            <a:extLst>
              <a:ext uri="{FF2B5EF4-FFF2-40B4-BE49-F238E27FC236}">
                <a16:creationId xmlns:a16="http://schemas.microsoft.com/office/drawing/2014/main" id="{4C78E281-F596-4ECB-979A-89D89452A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a:extLst>
                <a:ext uri="{FF2B5EF4-FFF2-40B4-BE49-F238E27FC236}">
                  <a16:creationId xmlns:a16="http://schemas.microsoft.com/office/drawing/2014/main" id="{C20E68C0-5C9E-4DA6-83AD-0EC3179BB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33">
              <a:extLst>
                <a:ext uri="{FF2B5EF4-FFF2-40B4-BE49-F238E27FC236}">
                  <a16:creationId xmlns:a16="http://schemas.microsoft.com/office/drawing/2014/main" id="{80C08ED9-C9F6-4168-816A-F5C5F3AF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34">
              <a:extLst>
                <a:ext uri="{FF2B5EF4-FFF2-40B4-BE49-F238E27FC236}">
                  <a16:creationId xmlns:a16="http://schemas.microsoft.com/office/drawing/2014/main" id="{0A83E4BF-890D-4E0A-A720-48088D4224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35">
              <a:extLst>
                <a:ext uri="{FF2B5EF4-FFF2-40B4-BE49-F238E27FC236}">
                  <a16:creationId xmlns:a16="http://schemas.microsoft.com/office/drawing/2014/main" id="{996F9B33-C769-451E-9044-EA85C625C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36">
              <a:extLst>
                <a:ext uri="{FF2B5EF4-FFF2-40B4-BE49-F238E27FC236}">
                  <a16:creationId xmlns:a16="http://schemas.microsoft.com/office/drawing/2014/main" id="{F91D6EA2-C024-4E53-A81E-A50907517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37">
              <a:extLst>
                <a:ext uri="{FF2B5EF4-FFF2-40B4-BE49-F238E27FC236}">
                  <a16:creationId xmlns:a16="http://schemas.microsoft.com/office/drawing/2014/main" id="{233F8C4E-A946-462B-9703-971ABD45D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38">
              <a:extLst>
                <a:ext uri="{FF2B5EF4-FFF2-40B4-BE49-F238E27FC236}">
                  <a16:creationId xmlns:a16="http://schemas.microsoft.com/office/drawing/2014/main" id="{06059614-A557-45C6-B625-488D41C394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39">
              <a:extLst>
                <a:ext uri="{FF2B5EF4-FFF2-40B4-BE49-F238E27FC236}">
                  <a16:creationId xmlns:a16="http://schemas.microsoft.com/office/drawing/2014/main" id="{26BCD22B-880F-40F8-88AC-CD9285348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40">
              <a:extLst>
                <a:ext uri="{FF2B5EF4-FFF2-40B4-BE49-F238E27FC236}">
                  <a16:creationId xmlns:a16="http://schemas.microsoft.com/office/drawing/2014/main" id="{52324B00-0190-4453-9F81-F0E913800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Rectangle 41">
              <a:extLst>
                <a:ext uri="{FF2B5EF4-FFF2-40B4-BE49-F238E27FC236}">
                  <a16:creationId xmlns:a16="http://schemas.microsoft.com/office/drawing/2014/main" id="{33BE57C0-F93F-4C88-B489-0BFA90D01B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63318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57EF3B9C-1659-30E4-0B6F-58AC3549944B}"/>
              </a:ext>
            </a:extLst>
          </p:cNvPr>
          <p:cNvSpPr>
            <a:spLocks noGrp="1"/>
          </p:cNvSpPr>
          <p:nvPr>
            <p:ph type="ctrTitle"/>
          </p:nvPr>
        </p:nvSpPr>
        <p:spPr>
          <a:xfrm>
            <a:off x="5270066" y="1122363"/>
            <a:ext cx="5397933" cy="2387600"/>
          </a:xfrm>
        </p:spPr>
        <p:txBody>
          <a:bodyPr>
            <a:normAutofit/>
          </a:bodyPr>
          <a:lstStyle/>
          <a:p>
            <a:r>
              <a:rPr lang="en-US" dirty="0"/>
              <a:t>Valuable Leadership Experience</a:t>
            </a:r>
          </a:p>
        </p:txBody>
      </p:sp>
      <p:sp>
        <p:nvSpPr>
          <p:cNvPr id="3" name="Subtitle 2">
            <a:extLst>
              <a:ext uri="{FF2B5EF4-FFF2-40B4-BE49-F238E27FC236}">
                <a16:creationId xmlns:a16="http://schemas.microsoft.com/office/drawing/2014/main" id="{113C096F-C5A8-F390-DC3F-318248F511E1}"/>
              </a:ext>
            </a:extLst>
          </p:cNvPr>
          <p:cNvSpPr>
            <a:spLocks noGrp="1"/>
          </p:cNvSpPr>
          <p:nvPr>
            <p:ph type="subTitle" idx="1"/>
          </p:nvPr>
        </p:nvSpPr>
        <p:spPr>
          <a:xfrm>
            <a:off x="5230896" y="3602038"/>
            <a:ext cx="5437103" cy="1655762"/>
          </a:xfrm>
        </p:spPr>
        <p:txBody>
          <a:bodyPr>
            <a:normAutofit/>
          </a:bodyPr>
          <a:lstStyle/>
          <a:p>
            <a:pPr marL="342900" indent="-342900">
              <a:lnSpc>
                <a:spcPct val="110000"/>
              </a:lnSpc>
              <a:buFont typeface="Arial" panose="020B0604020202020204" pitchFamily="34" charset="0"/>
              <a:buChar char="•"/>
            </a:pPr>
            <a:r>
              <a:rPr lang="en-US" dirty="0"/>
              <a:t>With this rule, it allows for every team member to gain experience in leadership</a:t>
            </a:r>
            <a:endParaRPr lang="en-US"/>
          </a:p>
          <a:p>
            <a:pPr marL="342900" indent="-342900">
              <a:lnSpc>
                <a:spcPct val="110000"/>
              </a:lnSpc>
              <a:buFont typeface="Arial" panose="020B0604020202020204" pitchFamily="34" charset="0"/>
              <a:buChar char="•"/>
            </a:pPr>
            <a:r>
              <a:rPr lang="en-US" dirty="0"/>
              <a:t>Because it’s a place where failure doesn’t have the same consequences</a:t>
            </a:r>
            <a:endParaRPr lang="en-US"/>
          </a:p>
          <a:p>
            <a:pPr marL="342900" indent="-342900">
              <a:lnSpc>
                <a:spcPct val="110000"/>
              </a:lnSpc>
              <a:buFont typeface="Arial" panose="020B0604020202020204" pitchFamily="34" charset="0"/>
              <a:buChar char="•"/>
            </a:pPr>
            <a:endParaRPr lang="en-US"/>
          </a:p>
        </p:txBody>
      </p:sp>
      <p:pic>
        <p:nvPicPr>
          <p:cNvPr id="5" name="Picture 4" descr="Person holding chess piece">
            <a:extLst>
              <a:ext uri="{FF2B5EF4-FFF2-40B4-BE49-F238E27FC236}">
                <a16:creationId xmlns:a16="http://schemas.microsoft.com/office/drawing/2014/main" id="{02F289D5-CD0C-2854-E701-DB8C9C4B3256}"/>
              </a:ext>
            </a:extLst>
          </p:cNvPr>
          <p:cNvPicPr>
            <a:picLocks noChangeAspect="1"/>
          </p:cNvPicPr>
          <p:nvPr/>
        </p:nvPicPr>
        <p:blipFill rotWithShape="1">
          <a:blip r:embed="rId4"/>
          <a:srcRect l="26944" r="21855" b="2"/>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9" name="Group 68">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3919118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33</TotalTime>
  <Words>517</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Tw Cen MT</vt:lpstr>
      <vt:lpstr>Circuit</vt:lpstr>
      <vt:lpstr>Presentation 2.2 – Two-Pizza Team Rule</vt:lpstr>
      <vt:lpstr>The Two-Pizza Rule</vt:lpstr>
      <vt:lpstr>Conway’s Law</vt:lpstr>
      <vt:lpstr>Two-Pizza Team Rule</vt:lpstr>
      <vt:lpstr>Benefits of Two-Pizza Rule</vt:lpstr>
      <vt:lpstr>Clear Understanding</vt:lpstr>
      <vt:lpstr>Limiting the rate of growth</vt:lpstr>
      <vt:lpstr>Autonomy and Power</vt:lpstr>
      <vt:lpstr>Valuable Leadership Experience</vt:lpstr>
      <vt:lpstr>Trust and Communication</vt:lpstr>
      <vt:lpstr>The cost of communication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2.2 – Two-Pizza Team Rule</dc:title>
  <dc:creator>Shane Hingtgen</dc:creator>
  <cp:lastModifiedBy>Shane Hingtgen</cp:lastModifiedBy>
  <cp:revision>3</cp:revision>
  <dcterms:created xsi:type="dcterms:W3CDTF">2023-06-02T01:38:41Z</dcterms:created>
  <dcterms:modified xsi:type="dcterms:W3CDTF">2023-06-02T02:12:33Z</dcterms:modified>
</cp:coreProperties>
</file>