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F1EC-3BC6-5862-BD52-B94BB3BB4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A9B89-A16C-BB87-7994-F19E551EF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6FAD9-7966-991E-7C86-35935C14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3EEF-B976-4108-A785-CEE4CB799A4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B1B5B-F013-6113-3439-79418522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E084-9838-8D9A-232B-DAE04509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5C99-EA97-4C21-BD02-107BCBCB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5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49E6-DF46-D11E-934A-52138F67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4CF20-8E87-4DDB-2583-2017DCF89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44693-F039-B03B-6909-E9A83F5F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3EEF-B976-4108-A785-CEE4CB799A4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7C82F-041C-DC0F-05C8-FCC83611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AD360-6BB6-FA69-5289-DE1797DA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5C99-EA97-4C21-BD02-107BCBCB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FB5F3-FA5F-DAAF-2CF7-17C379175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A823E-4422-FBFC-2857-46BCFC8FF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5EF10-6713-E27F-E8A2-F272CEF5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3EEF-B976-4108-A785-CEE4CB799A4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3BC62-F209-EC81-DCB4-FEA01DD9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70385-BA88-ED28-056C-FB91C021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5C99-EA97-4C21-BD02-107BCBCB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9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52A0-7648-C938-E2B0-8376C3F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F8FF-3480-0AAF-9B37-F4C2D9A57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B0031-25DC-324D-D43A-FFBB5D1E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3EEF-B976-4108-A785-CEE4CB799A4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71C92-23FD-94C1-78B2-B88C36C2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AA4E9-68AF-30C6-E600-EFE0E0B7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5C99-EA97-4C21-BD02-107BCBCB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6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84D1-1D76-7979-20D4-4A60073B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FE48D-7A51-EB31-A91F-49B986322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63796-D8C6-B591-7DC4-46012B0B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3EEF-B976-4108-A785-CEE4CB799A4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1448D-14BF-9A27-427B-B3E719A5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D5D51-4306-4D94-4F1C-06B611C5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5C99-EA97-4C21-BD02-107BCBCB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0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4371-D5AA-BB89-23ED-80A5AE70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D13E-2CD1-694F-87CD-AE9298D67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D149B-132A-FF85-49C9-711D76977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7C265-FF69-D125-88E8-7F358A83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3EEF-B976-4108-A785-CEE4CB799A4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2FE59-1517-2A19-DA57-758ABDA3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52F4B-03A9-DC3C-CDF8-F813DC99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5C99-EA97-4C21-BD02-107BCBCB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2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D7A5-2D62-F874-5B92-E32E1469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B4B7B-D39B-DA74-59FA-5D8323772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4D23A-DDD5-5304-296B-006A1A072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496E3-3FFD-9FBC-82ED-11A985E4F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421F5-BC18-E8DE-B65F-44A51BEF6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A1C9F-5096-E3B6-BC59-95946C8C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3EEF-B976-4108-A785-CEE4CB799A4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B1AAFC-6E52-3B5C-539B-EA832A60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A60EC-2642-D6B5-9E53-BC2F4116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5C99-EA97-4C21-BD02-107BCBCB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6DCE-7A15-6BF6-D6ED-D65FC61D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4B755-8C8F-9AA7-04CD-5F75F82C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3EEF-B976-4108-A785-CEE4CB799A4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0A141-E79C-DBEA-1C71-97CC50A6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F76AA-1E55-492B-2243-4F84B286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5C99-EA97-4C21-BD02-107BCBCB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1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D899B-6F05-3174-1981-EBE665F2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3EEF-B976-4108-A785-CEE4CB799A4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3DF36-D948-2F4D-5204-8D4FA80E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5ACF4-90C3-0D23-8E63-219D9015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5C99-EA97-4C21-BD02-107BCBCB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3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07FC-E74A-4961-E2A6-8B02A5324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21072-CE15-82A6-3484-C5559F7D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16C30-5B26-1BD9-309A-5FD839AF4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895F5-822C-1109-1234-6E47809A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3EEF-B976-4108-A785-CEE4CB799A4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3B6B6-50B5-E0C5-F488-DDCF9102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9025B-A879-F363-6452-4CEADB91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5C99-EA97-4C21-BD02-107BCBCB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1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37B0-84EE-E951-4272-2EF3B2926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412CE-C12E-EC14-27FA-02B88C0AB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94959-8E64-BAFA-253A-27BFDD08C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AE2E0-6E51-2271-7066-E058CD83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3EEF-B976-4108-A785-CEE4CB799A4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1346-3A45-9116-2C6B-E780E5F1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A7A1D-7E54-9CF8-2A52-173AFE9E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5C99-EA97-4C21-BD02-107BCBCB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4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2AC66-C2EB-5A3A-5B4A-D78537F7A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8F6B0-2A8C-E669-FAFD-B973786D4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8DDF4-FF41-50C9-1706-BC0C02E1E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3EEF-B976-4108-A785-CEE4CB799A4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C7E14-C333-1D87-F6C4-7B514B019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D16AD-A421-3262-B9BF-CA34C9D06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55C99-EA97-4C21-BD02-107BCBCB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FA36C-37E7-02A1-8EAD-54D84BAAB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Presentation 5.2 – Pager Rotation Duties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821BB-40C9-DDA2-7CC3-F22B9B588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Shane Hingtgen</a:t>
            </a:r>
          </a:p>
          <a:p>
            <a:pPr algn="l"/>
            <a:r>
              <a:rPr lang="en-US"/>
              <a:t>6/22/23</a:t>
            </a:r>
          </a:p>
          <a:p>
            <a:pPr algn="l"/>
            <a:r>
              <a:rPr lang="en-US"/>
              <a:t>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360775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FA36C-37E7-02A1-8EAD-54D84BAAB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is on call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821BB-40C9-DDA2-7CC3-F22B9B588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A lead engineer familiar with the software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An engineer familiar with components of the software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And potentially someone who understands the function of the software (one who uses it)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This will make up the team that’s on call</a:t>
            </a:r>
          </a:p>
        </p:txBody>
      </p:sp>
    </p:spTree>
    <p:extLst>
      <p:ext uri="{BB962C8B-B14F-4D97-AF65-F5344CB8AC3E}">
        <p14:creationId xmlns:p14="http://schemas.microsoft.com/office/powerpoint/2010/main" val="334030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058CB-106E-8213-661A-0C964AEEC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69" r="10275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FA36C-37E7-02A1-8EAD-54D84BAAB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73" y="2950387"/>
            <a:ext cx="3052293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Alert Fatigue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821BB-40C9-DDA2-7CC3-F22B9B588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922" y="743803"/>
            <a:ext cx="2808844" cy="1382392"/>
          </a:xfrm>
        </p:spPr>
        <p:txBody>
          <a:bodyPr anchor="b"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800">
                <a:solidFill>
                  <a:srgbClr val="FFFFFF"/>
                </a:solidFill>
              </a:rPr>
              <a:t>Also called alarm fatigue (Atlassian, n.d.-b) 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800">
                <a:solidFill>
                  <a:srgbClr val="FFFFFF"/>
                </a:solidFill>
              </a:rPr>
              <a:t>When a lot of alerts ends of making the person desensitized with the response of an alert (Atlassian, n.d.-b) 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800">
                <a:solidFill>
                  <a:srgbClr val="FFFFFF"/>
                </a:solidFill>
              </a:rPr>
              <a:t>Continues to tasks or calls being ignored or delayed (Atlassian, n.d.-b) 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800">
                <a:solidFill>
                  <a:srgbClr val="FFFFFF"/>
                </a:solidFill>
              </a:rPr>
              <a:t>Fun fact: “one survey found that 52% of alerts were false and 64% were redundant” (Atlassian, n.d.-b)</a:t>
            </a:r>
          </a:p>
        </p:txBody>
      </p:sp>
    </p:spTree>
    <p:extLst>
      <p:ext uri="{BB962C8B-B14F-4D97-AF65-F5344CB8AC3E}">
        <p14:creationId xmlns:p14="http://schemas.microsoft.com/office/powerpoint/2010/main" val="392050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FA36C-37E7-02A1-8EAD-54D84BAAB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803" y="1201002"/>
            <a:ext cx="7208197" cy="2779619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References: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821BB-40C9-DDA2-7CC3-F22B9B588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1803" y="4940490"/>
            <a:ext cx="7208197" cy="1265112"/>
          </a:xfrm>
        </p:spPr>
        <p:txBody>
          <a:bodyPr>
            <a:normAutofit/>
          </a:bodyPr>
          <a:lstStyle/>
          <a:p>
            <a:pPr algn="l"/>
            <a:r>
              <a:rPr lang="en-US" sz="11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Atlassian. (n.d.-b). </a:t>
            </a:r>
            <a:r>
              <a:rPr lang="en-US" sz="1100" i="1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Understanding and fighting alert fatigue | Atlassian</a:t>
            </a:r>
            <a:r>
              <a:rPr lang="en-US" sz="11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. Retrieved June 22, 2023, from https://www.atlassian.com/incident-management/on-call/alert-fatigue#What-is-alert-fatigue?</a:t>
            </a:r>
          </a:p>
          <a:p>
            <a:pPr algn="l"/>
            <a:r>
              <a:rPr lang="en-US" sz="1100" i="1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On-Call Rotations and Schedules | Articles | PagerDuty</a:t>
            </a:r>
            <a:r>
              <a:rPr lang="en-US" sz="11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. (2023, January 17). PagerDuty. Retrieved June 22, 2023, from https://www.pagerduty.com/resources/learn/call-rotations-schedules/</a:t>
            </a:r>
          </a:p>
          <a:p>
            <a:pPr algn="l"/>
            <a:r>
              <a:rPr lang="en-US" sz="11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Kim, G., Debois, P., Willis, J. O., &amp; Humble, J. (2016). </a:t>
            </a:r>
            <a:r>
              <a:rPr lang="en-US" sz="1100" i="1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The DevOps Handbook: How to Create World-Class Agility, Reliability, and Security in Technology Organizations</a:t>
            </a:r>
            <a:r>
              <a:rPr lang="en-US" sz="11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. https://dl.acm.org/citation.cfm?id=3044729</a:t>
            </a:r>
          </a:p>
          <a:p>
            <a:pPr algn="l"/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4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FA36C-37E7-02A1-8EAD-54D84BAAB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955" y="552182"/>
            <a:ext cx="5998840" cy="3343135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On call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821BB-40C9-DDA2-7CC3-F22B9B588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955" y="4067032"/>
            <a:ext cx="5998840" cy="2067068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/>
              <a:t>Sometimes organizations need staff on call to remedy problems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/>
              <a:t>Could be on call during shift or outside work ours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/>
              <a:t>A notification to the individual about a problem (such as login verification goes down)</a:t>
            </a:r>
          </a:p>
        </p:txBody>
      </p:sp>
      <p:pic>
        <p:nvPicPr>
          <p:cNvPr id="14" name="Picture 4" descr="Two telephones communicating">
            <a:extLst>
              <a:ext uri="{FF2B5EF4-FFF2-40B4-BE49-F238E27FC236}">
                <a16:creationId xmlns:a16="http://schemas.microsoft.com/office/drawing/2014/main" id="{5CB3DB5A-0FE0-3DB5-E82F-29CE19B97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44" r="27552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FA36C-37E7-02A1-8EAD-54D84BAAB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Scheduling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821BB-40C9-DDA2-7CC3-F22B9B588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Usually, a rotation between other employees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A simple spreadsheet to track rotations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Best to automate it with software to alert employee of the upcoming rotation</a:t>
            </a:r>
          </a:p>
        </p:txBody>
      </p:sp>
    </p:spTree>
    <p:extLst>
      <p:ext uri="{BB962C8B-B14F-4D97-AF65-F5344CB8AC3E}">
        <p14:creationId xmlns:p14="http://schemas.microsoft.com/office/powerpoint/2010/main" val="337848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B0A266F8-F165-226C-A631-950903C11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91" r="1399" b="-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FA36C-37E7-02A1-8EAD-54D84BAAB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73" y="2950387"/>
            <a:ext cx="3052293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821BB-40C9-DDA2-7CC3-F22B9B588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922" y="743803"/>
            <a:ext cx="2808844" cy="1382392"/>
          </a:xfrm>
        </p:spPr>
        <p:txBody>
          <a:bodyPr anchor="b"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endParaRPr lang="en-US" sz="1300">
              <a:solidFill>
                <a:srgbClr val="FFFFFF"/>
              </a:solidFill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FFFFFF"/>
                </a:solidFill>
              </a:rPr>
              <a:t>Might be a good idea to set up a team of on call staff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FFFFFF"/>
                </a:solidFill>
              </a:rPr>
              <a:t>Determine the on-call engineer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FFFFFF"/>
                </a:solidFill>
              </a:rPr>
              <a:t>Define everyone’s responsibility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en-US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0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FA36C-37E7-02A1-8EAD-54D84BAAB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The On-call engineer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821BB-40C9-DDA2-7CC3-F22B9B588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Typically the lead on the on call rotation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Its their duty to contact the appropriate team members to assist in tasks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4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FA36C-37E7-02A1-8EAD-54D84BAAB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803" y="1201002"/>
            <a:ext cx="7208197" cy="2779619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Set clear policies/expectations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821BB-40C9-DDA2-7CC3-F22B9B588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1803" y="4940490"/>
            <a:ext cx="7208197" cy="12651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Clearly define who's in charge of what issue types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Set time limits if someone doesn’t take action right away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If the time limit is up it should automatically escalate C (</a:t>
            </a:r>
            <a:r>
              <a:rPr lang="en-US" sz="1500" i="1">
                <a:solidFill>
                  <a:srgbClr val="FFFFFF"/>
                </a:solidFill>
              </a:rPr>
              <a:t>On-Call Rotations and Schedules | Articles | PagerDuty</a:t>
            </a:r>
            <a:r>
              <a:rPr lang="en-US" sz="1500">
                <a:solidFill>
                  <a:srgbClr val="FFFFFF"/>
                </a:solidFill>
              </a:rPr>
              <a:t>, 2023)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FA36C-37E7-02A1-8EAD-54D84BAAB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Set clear policies/expectations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821BB-40C9-DDA2-7CC3-F22B9B588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Establish an easy way to reform the on call schedule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For example, to accommodate for vacations or sick days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Ensure there are no gaps in the schedule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94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D63398-EEE4-4E6A-BEF3-E92924A28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0"/>
            <a:ext cx="1222675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804B24-17AC-406D-9636-1332F5DF9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03156" y="-2460574"/>
            <a:ext cx="6859919" cy="117772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-864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46000"/>
                </a:srgb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26703">
            <a:off x="1164940" y="1025588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0DF94D-F28F-435E-AD56-C40FC99AF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09782"/>
            <a:ext cx="12221732" cy="444325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11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F952EE-9AAE-4D81-BF98-35DF71334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942096" y="-2872097"/>
            <a:ext cx="6407535" cy="12151737"/>
          </a:xfrm>
          <a:prstGeom prst="rect">
            <a:avLst/>
          </a:prstGeom>
          <a:gradFill>
            <a:gsLst>
              <a:gs pos="1000">
                <a:srgbClr val="000000">
                  <a:alpha val="33000"/>
                </a:srgb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FA36C-37E7-02A1-8EAD-54D84BAAB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4454" y="3006586"/>
            <a:ext cx="7284935" cy="2732297"/>
          </a:xfrm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Set clear policies/expectations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821BB-40C9-DDA2-7CC3-F22B9B588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454" y="667911"/>
            <a:ext cx="6755642" cy="1296368"/>
          </a:xfrm>
        </p:spPr>
        <p:txBody>
          <a:bodyPr anchor="b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Ensure time zones are considered (</a:t>
            </a:r>
            <a:r>
              <a:rPr lang="en-US" sz="1700" i="1">
                <a:solidFill>
                  <a:srgbClr val="FFFFFF"/>
                </a:solidFill>
              </a:rPr>
              <a:t>On-Call Rotations and Schedules | Articles | PagerDuty</a:t>
            </a:r>
            <a:r>
              <a:rPr lang="en-US" sz="1700">
                <a:solidFill>
                  <a:srgbClr val="FFFFFF"/>
                </a:solidFill>
              </a:rPr>
              <a:t>, 2023)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Make sure everyone is aware who's on call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And communicate well with all the changes made</a:t>
            </a:r>
          </a:p>
        </p:txBody>
      </p:sp>
    </p:spTree>
    <p:extLst>
      <p:ext uri="{BB962C8B-B14F-4D97-AF65-F5344CB8AC3E}">
        <p14:creationId xmlns:p14="http://schemas.microsoft.com/office/powerpoint/2010/main" val="252629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D63398-EEE4-4E6A-BEF3-E92924A28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0"/>
            <a:ext cx="1222675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804B24-17AC-406D-9636-1332F5DF9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03156" y="-2460574"/>
            <a:ext cx="6859919" cy="117772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-864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46000"/>
                </a:srgb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26703">
            <a:off x="1164940" y="1025588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0DF94D-F28F-435E-AD56-C40FC99AF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09782"/>
            <a:ext cx="12221732" cy="444325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11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F952EE-9AAE-4D81-BF98-35DF71334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942096" y="-2872097"/>
            <a:ext cx="6407535" cy="12151737"/>
          </a:xfrm>
          <a:prstGeom prst="rect">
            <a:avLst/>
          </a:prstGeom>
          <a:gradFill>
            <a:gsLst>
              <a:gs pos="1000">
                <a:srgbClr val="000000">
                  <a:alpha val="33000"/>
                </a:srgb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FA36C-37E7-02A1-8EAD-54D84BAAB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4454" y="3006586"/>
            <a:ext cx="7284935" cy="2732297"/>
          </a:xfrm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Benefits of a good on call schedule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821BB-40C9-DDA2-7CC3-F22B9B588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454" y="667911"/>
            <a:ext cx="6755642" cy="1296368"/>
          </a:xfrm>
        </p:spPr>
        <p:txBody>
          <a:bodyPr anchor="b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FFFFF"/>
                </a:solidFill>
              </a:rPr>
              <a:t>It improves “transparency and accountability” (</a:t>
            </a:r>
            <a:r>
              <a:rPr lang="en-US" sz="1100" i="1">
                <a:solidFill>
                  <a:srgbClr val="FFFFFF"/>
                </a:solidFill>
              </a:rPr>
              <a:t>On-Call Rotations and Schedules | Articles | PagerDuty</a:t>
            </a:r>
            <a:r>
              <a:rPr lang="en-US" sz="1100">
                <a:solidFill>
                  <a:srgbClr val="FFFFFF"/>
                </a:solidFill>
              </a:rPr>
              <a:t>, 2023)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FFFFF"/>
                </a:solidFill>
              </a:rPr>
              <a:t>It improves the reliability of the service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FFFFF"/>
                </a:solidFill>
              </a:rPr>
              <a:t>Better customer satisfaction (</a:t>
            </a:r>
            <a:r>
              <a:rPr lang="en-US" sz="1100" i="1">
                <a:solidFill>
                  <a:srgbClr val="FFFFFF"/>
                </a:solidFill>
              </a:rPr>
              <a:t>On-Call Rotations and Schedules | Articles | PagerDuty</a:t>
            </a:r>
            <a:r>
              <a:rPr lang="en-US" sz="1100">
                <a:solidFill>
                  <a:srgbClr val="FFFFFF"/>
                </a:solidFill>
              </a:rPr>
              <a:t>, 2023)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FFFFF"/>
                </a:solidFill>
              </a:rPr>
              <a:t>Short bumps in service will reduce revenue loss (</a:t>
            </a:r>
            <a:r>
              <a:rPr lang="en-US" sz="1100" i="1">
                <a:solidFill>
                  <a:srgbClr val="FFFFFF"/>
                </a:solidFill>
              </a:rPr>
              <a:t>On-Call Rotations and Schedules | Articles | PagerDuty</a:t>
            </a:r>
            <a:r>
              <a:rPr lang="en-US" sz="1100">
                <a:solidFill>
                  <a:srgbClr val="FFFFFF"/>
                </a:solidFill>
              </a:rPr>
              <a:t>, 2023)</a:t>
            </a:r>
          </a:p>
        </p:txBody>
      </p:sp>
    </p:spTree>
    <p:extLst>
      <p:ext uri="{BB962C8B-B14F-4D97-AF65-F5344CB8AC3E}">
        <p14:creationId xmlns:p14="http://schemas.microsoft.com/office/powerpoint/2010/main" val="277777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574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Presentation 5.2 – Pager Rotation Duties</vt:lpstr>
      <vt:lpstr>On call</vt:lpstr>
      <vt:lpstr>Scheduling</vt:lpstr>
      <vt:lpstr>Teams</vt:lpstr>
      <vt:lpstr>The On-call engineer</vt:lpstr>
      <vt:lpstr>Set clear policies/expectations</vt:lpstr>
      <vt:lpstr>Set clear policies/expectations</vt:lpstr>
      <vt:lpstr>Set clear policies/expectations</vt:lpstr>
      <vt:lpstr>Benefits of a good on call schedule</vt:lpstr>
      <vt:lpstr>Who is on call</vt:lpstr>
      <vt:lpstr>Alert Fatigue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5.2 – Pager Rotation Duties</dc:title>
  <dc:creator>Shane Hingtgen</dc:creator>
  <cp:lastModifiedBy>Shane Hingtgen</cp:lastModifiedBy>
  <cp:revision>3</cp:revision>
  <dcterms:created xsi:type="dcterms:W3CDTF">2023-06-22T23:23:08Z</dcterms:created>
  <dcterms:modified xsi:type="dcterms:W3CDTF">2023-06-22T23:55:01Z</dcterms:modified>
</cp:coreProperties>
</file>