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3D5E-12C2-45AA-9F60-D3A75F301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27E4B-520C-4E72-B7E3-D1778EC3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3F92-7E05-41FF-9601-0F32C83F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56D5-CB9D-4603-B6E6-9137EF42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0F3C-2231-4F15-A76D-B1DB728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A7E4-57AF-480C-BD6B-9DD5E780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40C9-D09F-4D23-96CA-BE163277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C742-624A-43F0-A650-6A1FBCE2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C96F-0481-43C1-BAE3-1AE16609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6C499-A2D2-41FB-9D54-702419C4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EC528-3FA5-40DF-B3E3-3B124D9A2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D593-91D8-4769-AA73-86A8124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CF16-1F51-45DD-B0AC-27AA886B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5380-7851-4EB3-BDAE-FD5D25F3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5A2-3A93-4BFD-BFF9-270D9BFB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0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38A9-7B05-4462-88CC-88C8440D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47CB-EAA7-41E5-BEB8-6906966B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27A47-9B4D-495F-8559-AAD4B40A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BE77B-F5F6-4F7F-89AA-11FBB0CE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445AA-8079-4FEE-888D-F1055424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D8D-80C5-4C3B-B5F9-3FDB2CA5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B64B2-9DD5-40AF-98C6-2AE2211E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046A-BF23-4059-8BC1-B627A680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36FF-EB90-4F4E-98EE-961DB3F9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EC05-1703-4C2B-94A7-7FFB91D5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9D5C-EB39-48A5-9510-8B7FFB8B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A6D3-E2E9-4C64-BE2E-ED9CD1D35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13D2C-8C48-4C07-A113-D245FABDE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675A-CEC2-42BD-BB89-6F56435E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C525-34F6-4531-A737-18D3576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90734-D9AC-473F-85E2-C117FB9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167B-2A00-4D1B-92BA-07C14C2B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659A7-35B1-4164-A849-E9973167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B1B43-7E81-49F7-9987-86E67BEC7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9EFF9-CD9A-42CE-8D7A-9442C6ABB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2A654-5799-411C-81CC-4C91BD19F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D6CE-0649-4882-9FF6-CBBA4915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60810-4F2D-4450-86F6-669F51BA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A0153-9452-491D-AB32-EA868C3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CBFC-9863-4FBD-88B5-0B1FAC97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5FBFE-A01F-439A-B023-8200D7FF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146AE-2DCE-4C2B-A0E6-99EBDA3D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CCF0-47CD-4750-B884-66D04EE5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5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D673E-3068-476D-A52C-C71FD1DB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8114B-71AB-4E00-837E-C37B358E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B6392-C6EB-4B2B-9661-FFB603B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F703-E383-4D8D-B0C2-5D2C07EB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19AD-2246-4BF8-8E05-41C52099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22BDC-3457-4F67-B321-0F8DE44D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B1C7-AF19-471C-BB3A-BAC94E7B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1471-31A6-4622-AAA7-3BD5EF34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FD7A-D664-487E-866B-985F6D8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6104-3D4B-4283-9EF2-4CA8086E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D6DC4-37FA-4B42-8BD7-1530CC5CD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B04D0-4124-4F74-914B-A17118E1D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FFDD-254F-49C1-BF9B-9C65D200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A8F7-3CBC-4073-883C-8B79D45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3DF0-E02F-4B99-AC28-49C25E5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E54C-1A50-4F0F-99B9-F3D5D321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2F14A-D03C-4BF2-8434-6BA003397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A8D2-C786-4B5E-B158-1D2CDC09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E635-CAFC-44B2-AEEF-176D0299768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0251-AD63-444E-8766-692E4E577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AA15-EC9E-4534-92EE-1D6C2E27C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6DA3-9AC2-43DD-993A-DBA4083C2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2A16-0EE6-4FFD-B89B-7A9F2EBAF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6E191-320D-46D4-9D6B-69B88C97A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(only including progression samples)</a:t>
            </a:r>
          </a:p>
        </p:txBody>
      </p:sp>
    </p:spTree>
    <p:extLst>
      <p:ext uri="{BB962C8B-B14F-4D97-AF65-F5344CB8AC3E}">
        <p14:creationId xmlns:p14="http://schemas.microsoft.com/office/powerpoint/2010/main" val="37688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5DCD-C536-42C8-864C-BA0CFB16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2 vs Time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2C6A-B704-4E86-A3B7-E6A7AC7E3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1</a:t>
            </a:r>
          </a:p>
          <a:p>
            <a:pPr marL="0" indent="0">
              <a:buNone/>
            </a:pPr>
            <a:r>
              <a:rPr lang="en-US" sz="2000" dirty="0"/>
              <a:t>(04, 16, 38, 41, 57)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 of 23428 with nonzero total read count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&gt; 0 (up)       : 5, 0.021%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&lt; 0 (down)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low counts [2]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(mean count &lt; 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ACC7C-1D90-47CC-BF24-73E53EEB9B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2</a:t>
            </a:r>
          </a:p>
          <a:p>
            <a:pPr marL="0" indent="0">
              <a:buNone/>
            </a:pPr>
            <a:r>
              <a:rPr lang="en-US" sz="2000" dirty="0"/>
              <a:t>(01, 05, 19, 20, 25, 31, 36, 51)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 of 23433 with nonzero total read count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&gt; 0 (up)       : 111, 0.47%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&lt; 0 (down)     : 378, 1.6%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low counts [2]     : 6815, 29%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(mean count &lt; 71)</a:t>
            </a:r>
          </a:p>
        </p:txBody>
      </p:sp>
    </p:spTree>
    <p:extLst>
      <p:ext uri="{BB962C8B-B14F-4D97-AF65-F5344CB8AC3E}">
        <p14:creationId xmlns:p14="http://schemas.microsoft.com/office/powerpoint/2010/main" val="31968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1631-83CC-4489-B26C-303CE2D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1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B191F-FEBA-4D8E-B773-3922A9CF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0431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EF51E-E962-4816-9D0F-2C4A95DB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2" y="0"/>
            <a:ext cx="2781058" cy="68580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131464AC-6567-4C63-9DC5-157B9F3CD968}"/>
              </a:ext>
            </a:extLst>
          </p:cNvPr>
          <p:cNvSpPr/>
          <p:nvPr/>
        </p:nvSpPr>
        <p:spPr>
          <a:xfrm rot="16200000">
            <a:off x="1994617" y="3004270"/>
            <a:ext cx="412794" cy="2618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B5FF6D4-E68A-4376-84BB-28D75A6A51FD}"/>
              </a:ext>
            </a:extLst>
          </p:cNvPr>
          <p:cNvSpPr/>
          <p:nvPr/>
        </p:nvSpPr>
        <p:spPr>
          <a:xfrm rot="16200000">
            <a:off x="5573486" y="2315259"/>
            <a:ext cx="412794" cy="39969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52A5D-62E1-4986-A925-4E4A1F6C9FF1}"/>
              </a:ext>
            </a:extLst>
          </p:cNvPr>
          <p:cNvSpPr txBox="1"/>
          <p:nvPr/>
        </p:nvSpPr>
        <p:spPr>
          <a:xfrm>
            <a:off x="1571621" y="4612315"/>
            <a:ext cx="125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96BD9-7D75-460A-A77A-B40BDC18D341}"/>
              </a:ext>
            </a:extLst>
          </p:cNvPr>
          <p:cNvSpPr txBox="1"/>
          <p:nvPr/>
        </p:nvSpPr>
        <p:spPr>
          <a:xfrm>
            <a:off x="5223721" y="4612315"/>
            <a:ext cx="111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2</a:t>
            </a:r>
          </a:p>
        </p:txBody>
      </p:sp>
    </p:spTree>
    <p:extLst>
      <p:ext uri="{BB962C8B-B14F-4D97-AF65-F5344CB8AC3E}">
        <p14:creationId xmlns:p14="http://schemas.microsoft.com/office/powerpoint/2010/main" val="28658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B5F6-F03B-423A-A4FB-66B8496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3 Clustering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7B7F-2874-49C1-9E00-DCA0C58F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11378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AED38-0ED6-40E4-855A-D45F35B8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21" y="0"/>
            <a:ext cx="2785606" cy="685800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6123528-CFDC-4684-8C6A-DF670ADBED94}"/>
              </a:ext>
            </a:extLst>
          </p:cNvPr>
          <p:cNvSpPr/>
          <p:nvPr/>
        </p:nvSpPr>
        <p:spPr>
          <a:xfrm rot="16200000">
            <a:off x="2834148" y="2173618"/>
            <a:ext cx="412794" cy="4297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E8C050-EAD0-487F-95B2-A41EAFA560EA}"/>
              </a:ext>
            </a:extLst>
          </p:cNvPr>
          <p:cNvSpPr/>
          <p:nvPr/>
        </p:nvSpPr>
        <p:spPr>
          <a:xfrm rot="16200000">
            <a:off x="6395296" y="3222175"/>
            <a:ext cx="412794" cy="21830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426A7-EED6-4845-BB4F-C0716305E0A3}"/>
              </a:ext>
            </a:extLst>
          </p:cNvPr>
          <p:cNvSpPr txBox="1"/>
          <p:nvPr/>
        </p:nvSpPr>
        <p:spPr>
          <a:xfrm>
            <a:off x="2411151" y="4612315"/>
            <a:ext cx="125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DAFB0-8A27-458A-99A9-E38E1107146F}"/>
              </a:ext>
            </a:extLst>
          </p:cNvPr>
          <p:cNvSpPr txBox="1"/>
          <p:nvPr/>
        </p:nvSpPr>
        <p:spPr>
          <a:xfrm>
            <a:off x="5972301" y="4612315"/>
            <a:ext cx="125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1</a:t>
            </a:r>
          </a:p>
        </p:txBody>
      </p:sp>
    </p:spTree>
    <p:extLst>
      <p:ext uri="{BB962C8B-B14F-4D97-AF65-F5344CB8AC3E}">
        <p14:creationId xmlns:p14="http://schemas.microsoft.com/office/powerpoint/2010/main" val="72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95C9-A0A5-45AA-ABAC-4C48EB9E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C8DA0-BCBC-4B7C-B28F-45655F64F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9418"/>
            <a:ext cx="5181600" cy="52785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000" dirty="0"/>
              <a:t>Subset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A04	D04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A15*	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A16	D16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A26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A30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A31	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---	D38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A41	D41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A50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---	D57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*No data at Time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FB3B8-7F84-43BC-8E9A-1EF985CE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9418"/>
            <a:ext cx="5181600" cy="527858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000" dirty="0"/>
              <a:t>Subset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A01	D01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A05	D05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A14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---	D15*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A19	D19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A20	D20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A25	D25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---	D31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A33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A36	C36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A38	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A43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A51	D51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500" dirty="0"/>
              <a:t>A57	---</a:t>
            </a:r>
          </a:p>
        </p:txBody>
      </p:sp>
    </p:spTree>
    <p:extLst>
      <p:ext uri="{BB962C8B-B14F-4D97-AF65-F5344CB8AC3E}">
        <p14:creationId xmlns:p14="http://schemas.microsoft.com/office/powerpoint/2010/main" val="255903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A982-A763-4481-BBE7-AF7CDD5D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Analysis by Subsets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71279-1053-4AD3-B95E-5D760BE99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983EE-2893-4FC2-8334-5BCD12B6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1 vs Time 2 by Subset</a:t>
            </a:r>
            <a:br>
              <a:rPr lang="en-US" dirty="0"/>
            </a:br>
            <a:r>
              <a:rPr lang="en-US" sz="2000" dirty="0"/>
              <a:t>(excluding samples w/o Time 3 data)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9FD3D-1497-4E7D-9B3D-41EC56759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1</a:t>
            </a:r>
          </a:p>
          <a:p>
            <a:pPr marL="0" indent="0">
              <a:buNone/>
            </a:pPr>
            <a:r>
              <a:rPr lang="en-US" sz="2000" dirty="0"/>
              <a:t>(04, 16, 31, 41)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out of 23427 with nonzero total read count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LFC &gt; 0 (up)       : 849, 3.6%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LFC &lt; 0 (down)     : 1817, 7.8%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low counts [2]     : 1363, 5.8%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(mean count &lt; 9)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D0C6AB-E097-48CB-8306-0FEAF4005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2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01, 05, 19, 20, 25, 36, 38, 51, 57)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 of 23432 with nonzero total read count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&gt; 0 (up)       : 230, 0.98%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&lt; 0 (down)     : 456, 1.9%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low counts [2]     : 12266, 52%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(mean count &lt; 196)</a:t>
            </a:r>
          </a:p>
        </p:txBody>
      </p:sp>
    </p:spTree>
    <p:extLst>
      <p:ext uri="{BB962C8B-B14F-4D97-AF65-F5344CB8AC3E}">
        <p14:creationId xmlns:p14="http://schemas.microsoft.com/office/powerpoint/2010/main" val="339075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30284B-5BA7-4519-830E-E4B2C3A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of Sig. Genes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7236F72-254C-4EDB-B51E-3AB88DFEE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60103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983EE-2893-4FC2-8334-5BCD12B6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1 vs Time 2 by Subset</a:t>
            </a:r>
            <a:br>
              <a:rPr lang="en-US" dirty="0"/>
            </a:br>
            <a:r>
              <a:rPr lang="en-US" sz="2000" dirty="0"/>
              <a:t>(including samples w/o Time 3 data)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9FD3D-1497-4E7D-9B3D-41EC567596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1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04, 16, 31, 41, 26, 30, 50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out of 23433 with nonzero total read count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LFC &gt; 0 (up)       : 2278, 9.7%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LFC &lt; 0 (down)     : 3367, 14%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low counts [2]     : 0, 0%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Lucida Console" panose="020B0609040504020204" pitchFamily="49" charset="0"/>
              </a:rPr>
              <a:t>(mean count &lt; 0)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D0C6AB-E097-48CB-8306-0FEAF4005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Subset 2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01, 05, 19, 20, 25, 36, 38, 51, 57, 14, 33, 43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 of 23432 with nonzero total read count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adjusted p-value &lt; 0.1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&gt; 0 (up)       : 606, 2.6%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LFC &lt; 0 (down)     : 897, 3.8%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outliers [1]       : 0, 0%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low counts [2]     : 6815, 29%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(mean count &lt; 72)</a:t>
            </a:r>
          </a:p>
        </p:txBody>
      </p:sp>
    </p:spTree>
    <p:extLst>
      <p:ext uri="{BB962C8B-B14F-4D97-AF65-F5344CB8AC3E}">
        <p14:creationId xmlns:p14="http://schemas.microsoft.com/office/powerpoint/2010/main" val="101486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30284B-5BA7-4519-830E-E4B2C3A1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of Sig. Genes</a:t>
            </a:r>
          </a:p>
        </p:txBody>
      </p:sp>
      <p:pic>
        <p:nvPicPr>
          <p:cNvPr id="10" name="Content Placeholder 9" descr="Diagram, venn diagram&#10;&#10;Description automatically generated">
            <a:extLst>
              <a:ext uri="{FF2B5EF4-FFF2-40B4-BE49-F238E27FC236}">
                <a16:creationId xmlns:a16="http://schemas.microsoft.com/office/drawing/2014/main" id="{8D6FFB64-ABBD-46A0-9DE2-4C9EA14A8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7543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618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Subset Analysis</vt:lpstr>
      <vt:lpstr>Time 1 Clustering</vt:lpstr>
      <vt:lpstr>Time 3 Clustering </vt:lpstr>
      <vt:lpstr>Subsets</vt:lpstr>
      <vt:lpstr>DESeq2 Analysis by Subsets</vt:lpstr>
      <vt:lpstr>Time 1 vs Time 2 by Subset (excluding samples w/o Time 3 data)</vt:lpstr>
      <vt:lpstr>Venn Diagram of Sig. Genes</vt:lpstr>
      <vt:lpstr>Time 1 vs Time 2 by Subset (including samples w/o Time 3 data)</vt:lpstr>
      <vt:lpstr>Venn Diagram of Sig. Genes</vt:lpstr>
      <vt:lpstr>Time 2 vs Time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Subset Analysis</dc:title>
  <dc:creator>Shane Huang</dc:creator>
  <cp:lastModifiedBy>Shane Huang</cp:lastModifiedBy>
  <cp:revision>9</cp:revision>
  <dcterms:created xsi:type="dcterms:W3CDTF">2021-06-29T20:56:42Z</dcterms:created>
  <dcterms:modified xsi:type="dcterms:W3CDTF">2021-06-30T04:00:45Z</dcterms:modified>
</cp:coreProperties>
</file>