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82" r:id="rId4"/>
    <p:sldId id="279" r:id="rId5"/>
    <p:sldId id="284" r:id="rId6"/>
    <p:sldId id="285" r:id="rId7"/>
    <p:sldId id="281" r:id="rId8"/>
    <p:sldId id="278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7D4"/>
    <a:srgbClr val="FFFFFF"/>
    <a:srgbClr val="196B24"/>
    <a:srgbClr val="6ABAB4"/>
    <a:srgbClr val="8FCBC7"/>
    <a:srgbClr val="C3D0D0"/>
    <a:srgbClr val="1C7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סגנון ביניים 3 - הדגשה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סגנון ביניים 3 - הדגשה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סגנון ביניים 3 - 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סגנון ביניים 3 - הדגשה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3" autoAdjust="0"/>
    <p:restoredTop sz="46581" autoAdjust="0"/>
  </p:normalViewPr>
  <p:slideViewPr>
    <p:cSldViewPr snapToGrid="0">
      <p:cViewPr varScale="1">
        <p:scale>
          <a:sx n="39" d="100"/>
          <a:sy n="39" d="100"/>
        </p:scale>
        <p:origin x="23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FD1D14D-3BDA-4DC4-B09B-DBEACBE5BC20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DC6A695-78A8-487E-AE66-4146B3F1D5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5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84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i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76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385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861E-4F98-E00A-0BE7-C91EE6F3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0031ECFD-1BBD-C191-83E4-416E20A0C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3EF6E2F-49E0-72A2-5FC2-74C96B374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F3931AC-B9D2-EE0D-715F-9E5D4E3846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24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49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92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B6287-8C66-E56C-9D6D-05FC9025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FAA2030D-16D2-943A-84D1-A0FEC8A1C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02CF79E-3926-64A6-2B85-F04A83F98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="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F018FA-4CF0-2BE2-42C3-AFE517E8A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03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770F06-B570-C59B-F97E-A84EBFF8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791636-6A0B-D106-8145-FE29AC9B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A13701-846B-A1F9-A7C3-96AD58DF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0E1325-33CF-F7B2-838B-1E160D97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86EDAE-3F9A-A7E6-82D2-7BE7E972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40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B0AA57-0D03-6C47-018A-0F223EDA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691E2B-BC59-941B-68D5-5320E0ED0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0C95D9-6697-9A8B-6AD2-2FE3A079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088BC2-B605-6EE5-7F0A-F2B8176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BA81F1-ABD3-15EE-37C8-E60604C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1031CB8-26E1-61CB-BD12-602F0569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7B470C-3E25-A11F-AFEA-1B17AD59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C89248-6564-A41B-FA85-08AE235D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147CE6-8C3D-6ACD-AB33-9E3B136C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44ECCE-ED9D-7690-32E4-1E2AA37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4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055857-7840-0190-5C6A-E1DBEC8C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D61DC5-290F-4D0C-D71B-81D9AB92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36A773-850B-041F-DE44-9C5F5BC2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B35B83-E4F7-DF9D-6173-E8681779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C99B63-E7EB-2394-6296-29732AD8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24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C9D895-AA11-79F9-B75D-6311696D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D21525-D6A3-8586-38AC-C9F354C4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0AB24D-9612-217B-853D-1BB701A5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984105-BAC5-DDFD-A17E-1937414F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057A5B-3BCC-C502-2819-93C5AC69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6432B1-73BE-9847-FACE-82CF4D96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5D6E82-3812-A59F-AC8B-FEF851CE9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ADF36A-0093-866E-9898-57F38588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FAD2553-BB67-EA00-8925-5BAF9312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277CAE-1C62-5381-1FC4-C0014EBE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3A303C8-ED4F-7285-C9F0-62DFF4D4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6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4E292D-5EC8-932F-E7F8-86D0CB87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3C2200-48FE-8C9A-15B8-A87114E0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14734B-3C9C-9E0D-BC8C-070762E1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883811B-AEBD-5ECE-4425-00E94BBCB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0BE04D2-B47B-E65D-52FE-A9AAC5551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51D668-983D-D9C9-4519-DED750DF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984E00D-A1DF-8EF6-DDCB-2B1FFC68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A7C47F1-1BF3-3BCC-CD8B-F245A3E3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56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4DB451-8A62-85A7-46F1-85BB8C8C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9C5D30E-E5DA-021D-2951-3E8D4810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B9DC11-6EC3-D790-36C7-1B082DE7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50F85DC-1760-0AF9-3C0D-46D5920D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1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420FB31-3B5B-37DE-9068-34FC5354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DFCD1C-A00A-DCF7-89EC-048E522E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B0732B7-6D79-C164-AC04-478E4707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6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E161EC-10AF-7417-212C-6D75458E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78A7EB-38DD-CDC8-ACFB-77314E73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C9CA58-C301-DFD4-6B11-D2CA82818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A4DE21-014A-1523-2422-F073551F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ADE56A-500C-55DF-C7A2-C0922C30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84DD633-208F-2E35-8361-6B323EA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2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6BA9B-7759-68A2-4C9D-5C2B74EC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A8C9765-A135-C078-F27D-82CBFB631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FDBB198-F0D4-FD65-9709-3AC31DC93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F34597-DC8A-9CDB-CA47-43E2CFA8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577052-2572-7203-18A2-349A5055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0EEA7F-375E-85CE-6D91-6D14E7CE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58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CFE0235-9A88-B445-7D0E-B2F6AA67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9F789D0-0CA9-E7F3-E0AC-B413DAAF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052DD1-5975-5B8B-46E0-4872B56E6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EB4DD-FB70-45BB-9F4B-19196F7FCF74}" type="datetimeFigureOut">
              <a:rPr lang="he-IL" smtClean="0"/>
              <a:t>י"ד/אייר/תשפ"ה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1323B8-10C9-C1ED-DC9C-B7565696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05E3FB-C293-44A3-D751-470BA6DB3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96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ED94475-1BDC-8FB4-7D5A-7EABC0E05BD8}"/>
              </a:ext>
            </a:extLst>
          </p:cNvPr>
          <p:cNvSpPr txBox="1"/>
          <p:nvPr/>
        </p:nvSpPr>
        <p:spPr>
          <a:xfrm>
            <a:off x="745708" y="671087"/>
            <a:ext cx="107005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Interim Report – NLP Final Project</a:t>
            </a:r>
            <a:endParaRPr lang="he-IL" sz="40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F1BD4CA-371D-1FF0-4227-1F5A9DD59784}"/>
              </a:ext>
            </a:extLst>
          </p:cNvPr>
          <p:cNvSpPr txBox="1"/>
          <p:nvPr/>
        </p:nvSpPr>
        <p:spPr>
          <a:xfrm>
            <a:off x="2478152" y="4241295"/>
            <a:ext cx="7235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Course </a:t>
            </a:r>
            <a:r>
              <a:rPr lang="fr-FR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Lecturer</a:t>
            </a:r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: 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Dr. </a:t>
            </a:r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Alexander(Sasha) </a:t>
            </a:r>
            <a:r>
              <a:rPr lang="fr-FR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Apartsin</a:t>
            </a:r>
            <a:endParaRPr lang="he-IL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6B551F1-5B08-1596-075A-10AE7A9A56E3}"/>
              </a:ext>
            </a:extLst>
          </p:cNvPr>
          <p:cNvSpPr txBox="1"/>
          <p:nvPr/>
        </p:nvSpPr>
        <p:spPr>
          <a:xfrm>
            <a:off x="619536" y="1378973"/>
            <a:ext cx="109529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Analyzing Mental Health: </a:t>
            </a:r>
          </a:p>
          <a:p>
            <a:pPr algn="ctr"/>
            <a:r>
              <a:rPr lang="en-US" sz="6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Text Classification for Mental Health Conditions</a:t>
            </a:r>
          </a:p>
        </p:txBody>
      </p:sp>
      <p:sp>
        <p:nvSpPr>
          <p:cNvPr id="2" name="מלבן 1"/>
          <p:cNvSpPr/>
          <p:nvPr/>
        </p:nvSpPr>
        <p:spPr>
          <a:xfrm>
            <a:off x="4280435" y="5357810"/>
            <a:ext cx="3631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Shahar</a:t>
            </a:r>
            <a:r>
              <a:rPr lang="en-US" dirty="0"/>
              <a:t> </a:t>
            </a:r>
            <a:r>
              <a:rPr lang="en-US" dirty="0" err="1"/>
              <a:t>Saadon</a:t>
            </a:r>
            <a:r>
              <a:rPr lang="en-US" dirty="0"/>
              <a:t> | 206560526</a:t>
            </a:r>
          </a:p>
          <a:p>
            <a:pPr algn="ctr"/>
            <a:r>
              <a:rPr lang="en-US" dirty="0" err="1"/>
              <a:t>Dudi</a:t>
            </a:r>
            <a:r>
              <a:rPr lang="en-US" dirty="0"/>
              <a:t> </a:t>
            </a:r>
            <a:r>
              <a:rPr lang="en-US" dirty="0" err="1"/>
              <a:t>Saadia</a:t>
            </a:r>
            <a:r>
              <a:rPr lang="en-US" dirty="0"/>
              <a:t> | 318970944</a:t>
            </a:r>
          </a:p>
          <a:p>
            <a:pPr algn="ctr"/>
            <a:r>
              <a:rPr lang="en-US" dirty="0"/>
              <a:t>Shanel Asulin | 205616014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45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9FF9634C-E533-A0E4-84D8-352232D69686}"/>
              </a:ext>
            </a:extLst>
          </p:cNvPr>
          <p:cNvSpPr/>
          <p:nvPr/>
        </p:nvSpPr>
        <p:spPr>
          <a:xfrm>
            <a:off x="8028715" y="1925958"/>
            <a:ext cx="3844218" cy="43717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l" rtl="0"/>
            <a:endParaRPr lang="he-IL" sz="24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B122A36-F450-E71E-DD90-0F2B715240A7}"/>
              </a:ext>
            </a:extLst>
          </p:cNvPr>
          <p:cNvSpPr/>
          <p:nvPr/>
        </p:nvSpPr>
        <p:spPr>
          <a:xfrm>
            <a:off x="4157088" y="1925957"/>
            <a:ext cx="3555610" cy="43717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Informal and varied mental health expressions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Ambiguous/self-diagnosed language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Imbalanced classes (e.g., fewer suicidal statements)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Label noise and missing data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F1FB3143-F372-EAD5-706E-FE3CCEF10D2B}"/>
              </a:ext>
            </a:extLst>
          </p:cNvPr>
          <p:cNvSpPr/>
          <p:nvPr/>
        </p:nvSpPr>
        <p:spPr>
          <a:xfrm>
            <a:off x="319067" y="1925957"/>
            <a:ext cx="3522003" cy="43717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l" rtl="0"/>
            <a:r>
              <a:rPr lang="en-US" sz="20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Task Type</a:t>
            </a: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: Multi-class Text Classification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Input</a:t>
            </a: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: Free-form short English texts (social media statements)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Output</a:t>
            </a: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: One of 7 mental health labels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Labels: </a:t>
            </a: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Normal, Depression, Suicidal, Anxiety, Stress, Bi-Polar, Personality Disorder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Dataset</a:t>
            </a: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: Combined labeled dataset from </a:t>
            </a:r>
            <a:r>
              <a:rPr lang="en-US" sz="2000" dirty="0" err="1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Kaggle</a:t>
            </a: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(53,000+ rows)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Format</a:t>
            </a: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: CSV with two columns: statement (text), status (label)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00F0115-7008-A987-1715-117EF8425813}"/>
              </a:ext>
            </a:extLst>
          </p:cNvPr>
          <p:cNvSpPr txBox="1"/>
          <p:nvPr/>
        </p:nvSpPr>
        <p:spPr>
          <a:xfrm>
            <a:off x="1043012" y="1238067"/>
            <a:ext cx="2084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Data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D7F0A5E-CBE7-AD45-56B7-0B6EF1FED13E}"/>
              </a:ext>
            </a:extLst>
          </p:cNvPr>
          <p:cNvSpPr txBox="1"/>
          <p:nvPr/>
        </p:nvSpPr>
        <p:spPr>
          <a:xfrm>
            <a:off x="4693378" y="1255364"/>
            <a:ext cx="2454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Challenges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C0597BE-4B47-D6F9-E51D-CFCB348FE357}"/>
              </a:ext>
            </a:extLst>
          </p:cNvPr>
          <p:cNvSpPr txBox="1"/>
          <p:nvPr/>
        </p:nvSpPr>
        <p:spPr>
          <a:xfrm>
            <a:off x="8219598" y="1255364"/>
            <a:ext cx="3462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Evaluation Metrics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278075" y="372809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Project Description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AE8DADB-EB6F-3B37-E68A-2E1A186D4A46}"/>
              </a:ext>
            </a:extLst>
          </p:cNvPr>
          <p:cNvSpPr txBox="1"/>
          <p:nvPr/>
        </p:nvSpPr>
        <p:spPr>
          <a:xfrm>
            <a:off x="7827811" y="2604066"/>
            <a:ext cx="37645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Accuracy</a:t>
            </a:r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 – Correct predictions rate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Precision</a:t>
            </a:r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 – Correctness of positive classifications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Recall</a:t>
            </a:r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 – Sensitivity to each class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F1-score</a:t>
            </a:r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 – Harmonic mean of precision and recall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Confusion Matrix </a:t>
            </a:r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–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305420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87178"/>
              </p:ext>
            </p:extLst>
          </p:nvPr>
        </p:nvGraphicFramePr>
        <p:xfrm>
          <a:off x="283935" y="1527023"/>
          <a:ext cx="11624130" cy="48012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24826">
                  <a:extLst>
                    <a:ext uri="{9D8B030D-6E8A-4147-A177-3AD203B41FA5}">
                      <a16:colId xmlns:a16="http://schemas.microsoft.com/office/drawing/2014/main" val="3208537572"/>
                    </a:ext>
                  </a:extLst>
                </a:gridCol>
                <a:gridCol w="2324826">
                  <a:extLst>
                    <a:ext uri="{9D8B030D-6E8A-4147-A177-3AD203B41FA5}">
                      <a16:colId xmlns:a16="http://schemas.microsoft.com/office/drawing/2014/main" val="4052630246"/>
                    </a:ext>
                  </a:extLst>
                </a:gridCol>
                <a:gridCol w="2324826">
                  <a:extLst>
                    <a:ext uri="{9D8B030D-6E8A-4147-A177-3AD203B41FA5}">
                      <a16:colId xmlns:a16="http://schemas.microsoft.com/office/drawing/2014/main" val="1526973269"/>
                    </a:ext>
                  </a:extLst>
                </a:gridCol>
                <a:gridCol w="2324826">
                  <a:extLst>
                    <a:ext uri="{9D8B030D-6E8A-4147-A177-3AD203B41FA5}">
                      <a16:colId xmlns:a16="http://schemas.microsoft.com/office/drawing/2014/main" val="3100851884"/>
                    </a:ext>
                  </a:extLst>
                </a:gridCol>
                <a:gridCol w="2324826">
                  <a:extLst>
                    <a:ext uri="{9D8B030D-6E8A-4147-A177-3AD203B41FA5}">
                      <a16:colId xmlns:a16="http://schemas.microsoft.com/office/drawing/2014/main" val="1676756930"/>
                    </a:ext>
                  </a:extLst>
                </a:gridCol>
              </a:tblGrid>
              <a:tr h="50303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Dataset &amp; Task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Methods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Best Result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Key Contribution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14360"/>
                  </a:ext>
                </a:extLst>
              </a:tr>
              <a:tr h="1432722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Nova (2023)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10K </a:t>
                      </a:r>
                      <a:r>
                        <a:rPr lang="en-US" dirty="0" err="1"/>
                        <a:t>Reddit</a:t>
                      </a:r>
                      <a:r>
                        <a:rPr lang="en-US" dirty="0"/>
                        <a:t> posts (6 conditions)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Naive Bayes, MLP, </a:t>
                      </a:r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77%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LightGBM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TF-IDF text features, simple yet effective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660964"/>
                  </a:ext>
                </a:extLst>
              </a:tr>
              <a:tr h="1432722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Ameer et al. (2022)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17K </a:t>
                      </a:r>
                      <a:r>
                        <a:rPr lang="en-US" dirty="0" err="1"/>
                        <a:t>Reddit</a:t>
                      </a:r>
                      <a:r>
                        <a:rPr lang="en-US" dirty="0"/>
                        <a:t> posts (5 classes)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Traditional ML, DL, </a:t>
                      </a:r>
                      <a:r>
                        <a:rPr lang="en-US" b="1" dirty="0" err="1"/>
                        <a:t>RoBERTa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83%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RoBERTa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Multi-model benchmark with deep/transfer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473538"/>
                  </a:ext>
                </a:extLst>
              </a:tr>
              <a:tr h="1432722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err="1"/>
                        <a:t>Dinu</a:t>
                      </a:r>
                      <a:r>
                        <a:rPr lang="en-US" b="1" dirty="0"/>
                        <a:t> &amp; Moldovan (2021)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100K </a:t>
                      </a:r>
                      <a:r>
                        <a:rPr lang="en-US" dirty="0" err="1"/>
                        <a:t>Reddit</a:t>
                      </a:r>
                      <a:r>
                        <a:rPr lang="en-US" dirty="0"/>
                        <a:t> posts (9 DSM-5 conditions)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BERT, </a:t>
                      </a:r>
                      <a:r>
                        <a:rPr lang="en-US" dirty="0" err="1"/>
                        <a:t>XLNet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RoBERTa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81%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RoBERTa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Detection from </a:t>
                      </a:r>
                      <a:r>
                        <a:rPr lang="en-US" b="1" dirty="0"/>
                        <a:t>general text</a:t>
                      </a:r>
                      <a:r>
                        <a:rPr lang="en-US" dirty="0"/>
                        <a:t>, not only support forums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462802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828392" y="304140"/>
            <a:ext cx="4535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Literature Review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12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6A85-784C-4602-317F-89DDBC327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983C06-3165-9064-FF9A-33A4C9C31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347DFE-2928-E2F1-8CDD-4B5F3A207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39ADCB4-A351-6E92-E89A-19193FFC1629}"/>
              </a:ext>
            </a:extLst>
          </p:cNvPr>
          <p:cNvSpPr/>
          <p:nvPr/>
        </p:nvSpPr>
        <p:spPr>
          <a:xfrm>
            <a:off x="635609" y="1477814"/>
            <a:ext cx="1124335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Completed so far</a:t>
            </a:r>
            <a:endParaRPr lang="he-IL" sz="2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Data preprocessing – loaded, cleaned and verified dataset (53K+ samples).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Text vectorization – applied TF-IDF to convert text to numerical features.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Baseline model – trained and evaluated Naïve Bayes classifier.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Modeling – trained Logistic Regression and Linear SVM models.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Evaluation – generated classification reports and confusion matrices.</a:t>
            </a:r>
            <a:endParaRPr lang="en-US" sz="24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/>
            <a:endParaRPr lang="en-US" sz="2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/>
            <a:r>
              <a:rPr lang="en-US" sz="2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Next steps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Feature optimization – try n-grams, </a:t>
            </a:r>
            <a:r>
              <a:rPr lang="en-US" sz="24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max_features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, etc.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Advanced modeling – experiment with BERT or </a:t>
            </a:r>
            <a:r>
              <a:rPr lang="en-US" sz="24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RoBERTa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Error analysis – inspect misclassified samples, refine labels if needed.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Visualization – add label distributions, top words, and confusion matrix plots.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DB0CA36-7A9A-860F-3BE3-6F136EF72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5188" y="3894403"/>
            <a:ext cx="14199326" cy="383281"/>
          </a:xfrm>
          <a:prstGeom prst="rect">
            <a:avLst/>
          </a:prstGeom>
        </p:spPr>
      </p:pic>
      <p:sp>
        <p:nvSpPr>
          <p:cNvPr id="6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519981" y="483090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Work Plan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881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96" y="182273"/>
            <a:ext cx="7480658" cy="4204376"/>
          </a:xfrm>
          <a:prstGeom prst="rect">
            <a:avLst/>
          </a:prstGeom>
        </p:spPr>
      </p:pic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39798"/>
              </p:ext>
            </p:extLst>
          </p:nvPr>
        </p:nvGraphicFramePr>
        <p:xfrm>
          <a:off x="1871993" y="4572000"/>
          <a:ext cx="8896864" cy="1478280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2224216">
                  <a:extLst>
                    <a:ext uri="{9D8B030D-6E8A-4147-A177-3AD203B41FA5}">
                      <a16:colId xmlns:a16="http://schemas.microsoft.com/office/drawing/2014/main" val="3544449245"/>
                    </a:ext>
                  </a:extLst>
                </a:gridCol>
                <a:gridCol w="2224216">
                  <a:extLst>
                    <a:ext uri="{9D8B030D-6E8A-4147-A177-3AD203B41FA5}">
                      <a16:colId xmlns:a16="http://schemas.microsoft.com/office/drawing/2014/main" val="671610655"/>
                    </a:ext>
                  </a:extLst>
                </a:gridCol>
                <a:gridCol w="2224216">
                  <a:extLst>
                    <a:ext uri="{9D8B030D-6E8A-4147-A177-3AD203B41FA5}">
                      <a16:colId xmlns:a16="http://schemas.microsoft.com/office/drawing/2014/main" val="877560943"/>
                    </a:ext>
                  </a:extLst>
                </a:gridCol>
                <a:gridCol w="2224216">
                  <a:extLst>
                    <a:ext uri="{9D8B030D-6E8A-4147-A177-3AD203B41FA5}">
                      <a16:colId xmlns:a16="http://schemas.microsoft.com/office/drawing/2014/main" val="55327500"/>
                    </a:ext>
                  </a:extLst>
                </a:gridCol>
              </a:tblGrid>
              <a:tr h="20082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SVM (</a:t>
                      </a:r>
                      <a:r>
                        <a:rPr lang="en-US" dirty="0" err="1"/>
                        <a:t>Linear</a:t>
                      </a:r>
                      <a:r>
                        <a:rPr lang="en-US" baseline="0" dirty="0" err="1"/>
                        <a:t>SVC</a:t>
                      </a:r>
                      <a:r>
                        <a:rPr lang="en-US" baseline="0" dirty="0"/>
                        <a:t>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Logistic</a:t>
                      </a:r>
                      <a:r>
                        <a:rPr lang="en-US" baseline="0" dirty="0"/>
                        <a:t> regression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Naïve </a:t>
                      </a:r>
                      <a:r>
                        <a:rPr lang="en-US" dirty="0" err="1"/>
                        <a:t>bayes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Metric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1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0.74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0.75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0.69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0.51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Marco F1</a:t>
                      </a:r>
                      <a:r>
                        <a:rPr lang="en-US" baseline="0" dirty="0"/>
                        <a:t> score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1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0.74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0.74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0.65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Weighted</a:t>
                      </a:r>
                      <a:r>
                        <a:rPr lang="en-US" baseline="0" dirty="0"/>
                        <a:t> F1 score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08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82865" y="420130"/>
            <a:ext cx="8526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82865" y="4572000"/>
            <a:ext cx="8526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21829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09" y="816480"/>
            <a:ext cx="11220437" cy="55556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35730" y="345989"/>
            <a:ext cx="8526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7233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139C-528A-1005-8A24-0D97AE511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798F448-6630-1400-BCA9-36E4BCC61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E4E5D28-D32F-97CE-E09E-BFDBC06E3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F242E4D-985B-08F9-0052-BEED52DDCC7D}"/>
              </a:ext>
            </a:extLst>
          </p:cNvPr>
          <p:cNvSpPr/>
          <p:nvPr/>
        </p:nvSpPr>
        <p:spPr>
          <a:xfrm>
            <a:off x="273729" y="1686726"/>
            <a:ext cx="11395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Baseline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models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 like Naive Bayes, Logistic Regression, and SVM performed well on clearer categories (e.g., Normal, Depression) but struggled with more ambiguous ones like Stress and Personality Disorder.</a:t>
            </a:r>
          </a:p>
          <a:p>
            <a:pPr algn="l" rtl="0"/>
            <a:endParaRPr lang="en-US" sz="24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Class imbalance 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had a noticeable impact on performance, especially in the </a:t>
            </a:r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Macro F1-score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, emphasizing the importance of using multiple evaluation metrics.</a:t>
            </a:r>
          </a:p>
          <a:p>
            <a:pPr algn="l" rtl="0"/>
            <a:endParaRPr lang="en-US" sz="24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TF-IDF helped identify high-impact words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, but it lacks the ability to understand deeper semantic context or word meaning in relation to surrounding words.</a:t>
            </a:r>
          </a:p>
          <a:p>
            <a:pPr algn="l" rtl="0"/>
            <a:endParaRPr lang="en-US" sz="24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Moving forward, we'll explore </a:t>
            </a:r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context-aware models like BERT or </a:t>
            </a:r>
            <a:r>
              <a:rPr lang="en-US" sz="2400" b="1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RoBERTa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, which are better suited for capturing emotional subtleties and complex phrasing.</a:t>
            </a:r>
          </a:p>
        </p:txBody>
      </p:sp>
      <p:sp>
        <p:nvSpPr>
          <p:cNvPr id="2" name="תיבת טקסט 10">
            <a:extLst>
              <a:ext uri="{FF2B5EF4-FFF2-40B4-BE49-F238E27FC236}">
                <a16:creationId xmlns:a16="http://schemas.microsoft.com/office/drawing/2014/main" id="{4D33BDE8-2435-C1F7-DEFC-A6FF5262C155}"/>
              </a:ext>
            </a:extLst>
          </p:cNvPr>
          <p:cNvSpPr txBox="1"/>
          <p:nvPr/>
        </p:nvSpPr>
        <p:spPr>
          <a:xfrm>
            <a:off x="396855" y="580726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Key Insights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10589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E5CFE1-7050-109D-4BAE-4D85F6FA5C0D}"/>
              </a:ext>
            </a:extLst>
          </p:cNvPr>
          <p:cNvSpPr txBox="1"/>
          <p:nvPr/>
        </p:nvSpPr>
        <p:spPr>
          <a:xfrm>
            <a:off x="1816850" y="2310862"/>
            <a:ext cx="855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Assistant" pitchFamily="2" charset="-79"/>
                <a:cs typeface="Assistant" pitchFamily="2" charset="-79"/>
              </a:rPr>
              <a:t>Thank You </a:t>
            </a:r>
            <a:r>
              <a:rPr lang="en-US" sz="5400" b="1" dirty="0">
                <a:latin typeface="Assistant" pitchFamily="2" charset="-79"/>
                <a:cs typeface="Assistant" pitchFamily="2" charset="-79"/>
                <a:sym typeface="Wingdings" panose="05000000000000000000" pitchFamily="2" charset="2"/>
              </a:rPr>
              <a:t></a:t>
            </a:r>
            <a:endParaRPr lang="he-IL" sz="5400" b="1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F2A5F7-5B1C-E8DE-B8AA-6743AA3B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3663" y="3429000"/>
            <a:ext cx="14199326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66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20826</TotalTime>
  <Words>538</Words>
  <Application>Microsoft Office PowerPoint</Application>
  <PresentationFormat>מסך רחב</PresentationFormat>
  <Paragraphs>95</Paragraphs>
  <Slides>8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Assistant</vt:lpstr>
      <vt:lpstr>FrankRuehl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איריס סעדון</dc:creator>
  <cp:lastModifiedBy>איריס סעדון</cp:lastModifiedBy>
  <cp:revision>215</cp:revision>
  <dcterms:created xsi:type="dcterms:W3CDTF">2025-02-22T09:40:30Z</dcterms:created>
  <dcterms:modified xsi:type="dcterms:W3CDTF">2025-05-12T16:28:27Z</dcterms:modified>
</cp:coreProperties>
</file>