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87" r:id="rId4"/>
    <p:sldId id="289" r:id="rId5"/>
    <p:sldId id="290" r:id="rId6"/>
    <p:sldId id="291" r:id="rId7"/>
    <p:sldId id="292" r:id="rId8"/>
    <p:sldId id="295" r:id="rId9"/>
    <p:sldId id="293" r:id="rId10"/>
    <p:sldId id="278" r:id="rId11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D7D4"/>
    <a:srgbClr val="FFFFFF"/>
    <a:srgbClr val="196B24"/>
    <a:srgbClr val="6ABAB4"/>
    <a:srgbClr val="8FCBC7"/>
    <a:srgbClr val="C3D0D0"/>
    <a:srgbClr val="1C71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סגנון ביניים 2 - הדגשה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סגנון ביניים 2 - הדגשה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סגנון ביניים 2 - הדגשה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סגנון ביניים 2 - הדגשה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סגנון ביניים 3 - הדגשה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344D84-9AFB-497E-A393-DC336BA19D2E}" styleName="סגנון ביניים 3 - הדגשה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סגנון ביניים 3 - הדגשה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סגנון ביניים 3 - הדגשה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סגנון ביניים 3 - הדגשה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סגנון ביניים 3 - הדגשה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3" autoAdjust="0"/>
    <p:restoredTop sz="70452" autoAdjust="0"/>
  </p:normalViewPr>
  <p:slideViewPr>
    <p:cSldViewPr snapToGrid="0">
      <p:cViewPr>
        <p:scale>
          <a:sx n="50" d="100"/>
          <a:sy n="50" d="100"/>
        </p:scale>
        <p:origin x="29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DA0A6-D0F7-4925-9ABC-5233E0B4F77C}" type="doc">
      <dgm:prSet loTypeId="urn:microsoft.com/office/officeart/2005/8/layout/chevron1" loCatId="process" qsTypeId="urn:microsoft.com/office/officeart/2005/8/quickstyle/simple1" qsCatId="simple" csTypeId="urn:microsoft.com/office/officeart/2005/8/colors/accent1_1" csCatId="accent1" phldr="1"/>
      <dgm:spPr/>
    </dgm:pt>
    <dgm:pt modelId="{729FD92F-8D2C-47E1-B51F-26DAE5F53D3E}">
      <dgm:prSet phldrT="[טקסט]" custT="1"/>
      <dgm:spPr/>
      <dgm:t>
        <a:bodyPr/>
        <a:lstStyle/>
        <a:p>
          <a:pPr rtl="1"/>
          <a:r>
            <a:rPr lang="en-US" sz="2400" b="1" dirty="0"/>
            <a:t>Clean and label data</a:t>
          </a:r>
          <a:endParaRPr lang="he-IL" sz="2400" b="1" dirty="0"/>
        </a:p>
      </dgm:t>
    </dgm:pt>
    <dgm:pt modelId="{079E63FE-3D8E-4F6B-A757-0B79B958F418}" type="parTrans" cxnId="{C212A3A7-85ED-4224-A72B-DD0E17CD181E}">
      <dgm:prSet/>
      <dgm:spPr/>
      <dgm:t>
        <a:bodyPr/>
        <a:lstStyle/>
        <a:p>
          <a:pPr rtl="1"/>
          <a:endParaRPr lang="he-IL"/>
        </a:p>
      </dgm:t>
    </dgm:pt>
    <dgm:pt modelId="{AD3A935D-A9DF-4B4E-B7C2-182755F5C8C8}" type="sibTrans" cxnId="{C212A3A7-85ED-4224-A72B-DD0E17CD181E}">
      <dgm:prSet/>
      <dgm:spPr/>
      <dgm:t>
        <a:bodyPr/>
        <a:lstStyle/>
        <a:p>
          <a:pPr rtl="1"/>
          <a:endParaRPr lang="he-IL"/>
        </a:p>
      </dgm:t>
    </dgm:pt>
    <dgm:pt modelId="{E5031885-B132-481B-8AAF-0C6F85E12DFC}">
      <dgm:prSet phldrT="[טקסט]"/>
      <dgm:spPr/>
      <dgm:t>
        <a:bodyPr/>
        <a:lstStyle/>
        <a:p>
          <a:pPr rtl="1"/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Train models</a:t>
          </a:r>
          <a:endParaRPr lang="he-IL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5B27392-C824-4553-B227-F4D4A366D316}" type="parTrans" cxnId="{ED09294E-CE99-4B93-9F62-98C87A0DD0D0}">
      <dgm:prSet/>
      <dgm:spPr/>
      <dgm:t>
        <a:bodyPr/>
        <a:lstStyle/>
        <a:p>
          <a:pPr rtl="1"/>
          <a:endParaRPr lang="he-IL"/>
        </a:p>
      </dgm:t>
    </dgm:pt>
    <dgm:pt modelId="{5BB54F32-F998-49AF-B371-6FE0922060B7}" type="sibTrans" cxnId="{ED09294E-CE99-4B93-9F62-98C87A0DD0D0}">
      <dgm:prSet/>
      <dgm:spPr/>
      <dgm:t>
        <a:bodyPr/>
        <a:lstStyle/>
        <a:p>
          <a:pPr rtl="1"/>
          <a:endParaRPr lang="he-IL"/>
        </a:p>
      </dgm:t>
    </dgm:pt>
    <dgm:pt modelId="{19666E87-9A5C-42AC-A917-DF32964B2545}">
      <dgm:prSet phldrT="[טקסט]"/>
      <dgm:spPr/>
      <dgm:t>
        <a:bodyPr/>
        <a:lstStyle/>
        <a:p>
          <a:pPr rtl="1"/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Transform text into vectors (TF-IDF)</a:t>
          </a:r>
          <a:endParaRPr lang="he-IL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3DC9E03-E6C2-4148-BEBA-11D92E07CC99}" type="sibTrans" cxnId="{F9222A2A-0D43-4EA1-9E05-02E624FE950D}">
      <dgm:prSet/>
      <dgm:spPr/>
      <dgm:t>
        <a:bodyPr/>
        <a:lstStyle/>
        <a:p>
          <a:pPr rtl="1"/>
          <a:endParaRPr lang="he-IL"/>
        </a:p>
      </dgm:t>
    </dgm:pt>
    <dgm:pt modelId="{8AB22A21-46DB-4C0B-A7F7-E15EFAD52559}" type="parTrans" cxnId="{F9222A2A-0D43-4EA1-9E05-02E624FE950D}">
      <dgm:prSet/>
      <dgm:spPr/>
      <dgm:t>
        <a:bodyPr/>
        <a:lstStyle/>
        <a:p>
          <a:pPr rtl="1"/>
          <a:endParaRPr lang="he-IL"/>
        </a:p>
      </dgm:t>
    </dgm:pt>
    <dgm:pt modelId="{5BBB0740-6F3A-4339-83E6-45C5D79CE73C}">
      <dgm:prSet custT="1"/>
      <dgm:spPr/>
      <dgm:t>
        <a:bodyPr/>
        <a:lstStyle/>
        <a:p>
          <a:pPr rtl="1"/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Evaluate predictions using classification metrics</a:t>
          </a:r>
          <a:endParaRPr lang="he-IL" sz="1800" b="1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D161E80-4304-4DCB-A9B0-C8A8F1166535}" type="parTrans" cxnId="{13229535-BE46-4BA9-A994-7CDE1B06A74C}">
      <dgm:prSet/>
      <dgm:spPr/>
      <dgm:t>
        <a:bodyPr/>
        <a:lstStyle/>
        <a:p>
          <a:pPr rtl="1"/>
          <a:endParaRPr lang="he-IL"/>
        </a:p>
      </dgm:t>
    </dgm:pt>
    <dgm:pt modelId="{6A71CE9E-8223-4AA9-8873-43B47752D0FA}" type="sibTrans" cxnId="{13229535-BE46-4BA9-A994-7CDE1B06A74C}">
      <dgm:prSet/>
      <dgm:spPr/>
      <dgm:t>
        <a:bodyPr/>
        <a:lstStyle/>
        <a:p>
          <a:pPr rtl="1"/>
          <a:endParaRPr lang="he-IL"/>
        </a:p>
      </dgm:t>
    </dgm:pt>
    <dgm:pt modelId="{0C459012-CBFD-4CF7-9663-F77152F392AC}" type="pres">
      <dgm:prSet presAssocID="{824DA0A6-D0F7-4925-9ABC-5233E0B4F77C}" presName="Name0" presStyleCnt="0">
        <dgm:presLayoutVars>
          <dgm:dir/>
          <dgm:animLvl val="lvl"/>
          <dgm:resizeHandles val="exact"/>
        </dgm:presLayoutVars>
      </dgm:prSet>
      <dgm:spPr/>
    </dgm:pt>
    <dgm:pt modelId="{410B8A80-4AF6-416D-B7B8-B823EDF4FA41}" type="pres">
      <dgm:prSet presAssocID="{729FD92F-8D2C-47E1-B51F-26DAE5F53D3E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4500E4F-0979-4458-8357-176928983EDC}" type="pres">
      <dgm:prSet presAssocID="{AD3A935D-A9DF-4B4E-B7C2-182755F5C8C8}" presName="parTxOnlySpace" presStyleCnt="0"/>
      <dgm:spPr/>
    </dgm:pt>
    <dgm:pt modelId="{53F6C710-2CF2-48F3-A179-E7E0B0249984}" type="pres">
      <dgm:prSet presAssocID="{19666E87-9A5C-42AC-A917-DF32964B2545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F280A32-CCA2-48C6-A413-89FBD43D3C91}" type="pres">
      <dgm:prSet presAssocID="{63DC9E03-E6C2-4148-BEBA-11D92E07CC99}" presName="parTxOnlySpace" presStyleCnt="0"/>
      <dgm:spPr/>
    </dgm:pt>
    <dgm:pt modelId="{51F1E4A7-6692-4533-90C3-78F8F094B0F4}" type="pres">
      <dgm:prSet presAssocID="{E5031885-B132-481B-8AAF-0C6F85E12DFC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BA293ABB-0ACA-48AB-8D33-BCFD5A192B46}" type="pres">
      <dgm:prSet presAssocID="{5BB54F32-F998-49AF-B371-6FE0922060B7}" presName="parTxOnlySpace" presStyleCnt="0"/>
      <dgm:spPr/>
    </dgm:pt>
    <dgm:pt modelId="{24486A01-19D1-494B-8C52-EC3977B56F4F}" type="pres">
      <dgm:prSet presAssocID="{5BBB0740-6F3A-4339-83E6-45C5D79CE73C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F0F5F14-4055-4997-8FFB-053F307F9A2E}" type="presOf" srcId="{E5031885-B132-481B-8AAF-0C6F85E12DFC}" destId="{51F1E4A7-6692-4533-90C3-78F8F094B0F4}" srcOrd="0" destOrd="0" presId="urn:microsoft.com/office/officeart/2005/8/layout/chevron1"/>
    <dgm:cxn modelId="{F9222A2A-0D43-4EA1-9E05-02E624FE950D}" srcId="{824DA0A6-D0F7-4925-9ABC-5233E0B4F77C}" destId="{19666E87-9A5C-42AC-A917-DF32964B2545}" srcOrd="1" destOrd="0" parTransId="{8AB22A21-46DB-4C0B-A7F7-E15EFAD52559}" sibTransId="{63DC9E03-E6C2-4148-BEBA-11D92E07CC99}"/>
    <dgm:cxn modelId="{13229535-BE46-4BA9-A994-7CDE1B06A74C}" srcId="{824DA0A6-D0F7-4925-9ABC-5233E0B4F77C}" destId="{5BBB0740-6F3A-4339-83E6-45C5D79CE73C}" srcOrd="3" destOrd="0" parTransId="{ED161E80-4304-4DCB-A9B0-C8A8F1166535}" sibTransId="{6A71CE9E-8223-4AA9-8873-43B47752D0FA}"/>
    <dgm:cxn modelId="{50C97139-8DA6-43F8-A658-3ACA5A129AD8}" type="presOf" srcId="{824DA0A6-D0F7-4925-9ABC-5233E0B4F77C}" destId="{0C459012-CBFD-4CF7-9663-F77152F392AC}" srcOrd="0" destOrd="0" presId="urn:microsoft.com/office/officeart/2005/8/layout/chevron1"/>
    <dgm:cxn modelId="{46ED7644-7E46-47E7-A8DE-BD2E148E4462}" type="presOf" srcId="{729FD92F-8D2C-47E1-B51F-26DAE5F53D3E}" destId="{410B8A80-4AF6-416D-B7B8-B823EDF4FA41}" srcOrd="0" destOrd="0" presId="urn:microsoft.com/office/officeart/2005/8/layout/chevron1"/>
    <dgm:cxn modelId="{46546B65-5DB7-4E5C-BCE6-7A43E5A7F8FA}" type="presOf" srcId="{19666E87-9A5C-42AC-A917-DF32964B2545}" destId="{53F6C710-2CF2-48F3-A179-E7E0B0249984}" srcOrd="0" destOrd="0" presId="urn:microsoft.com/office/officeart/2005/8/layout/chevron1"/>
    <dgm:cxn modelId="{ED09294E-CE99-4B93-9F62-98C87A0DD0D0}" srcId="{824DA0A6-D0F7-4925-9ABC-5233E0B4F77C}" destId="{E5031885-B132-481B-8AAF-0C6F85E12DFC}" srcOrd="2" destOrd="0" parTransId="{25B27392-C824-4553-B227-F4D4A366D316}" sibTransId="{5BB54F32-F998-49AF-B371-6FE0922060B7}"/>
    <dgm:cxn modelId="{C212A3A7-85ED-4224-A72B-DD0E17CD181E}" srcId="{824DA0A6-D0F7-4925-9ABC-5233E0B4F77C}" destId="{729FD92F-8D2C-47E1-B51F-26DAE5F53D3E}" srcOrd="0" destOrd="0" parTransId="{079E63FE-3D8E-4F6B-A757-0B79B958F418}" sibTransId="{AD3A935D-A9DF-4B4E-B7C2-182755F5C8C8}"/>
    <dgm:cxn modelId="{B3A236BE-2F8B-4155-B1AC-C04F16A44E94}" type="presOf" srcId="{5BBB0740-6F3A-4339-83E6-45C5D79CE73C}" destId="{24486A01-19D1-494B-8C52-EC3977B56F4F}" srcOrd="0" destOrd="0" presId="urn:microsoft.com/office/officeart/2005/8/layout/chevron1"/>
    <dgm:cxn modelId="{003468C8-88F0-41C6-87EF-B0EBC7990C8A}" type="presParOf" srcId="{0C459012-CBFD-4CF7-9663-F77152F392AC}" destId="{410B8A80-4AF6-416D-B7B8-B823EDF4FA41}" srcOrd="0" destOrd="0" presId="urn:microsoft.com/office/officeart/2005/8/layout/chevron1"/>
    <dgm:cxn modelId="{A36C8F1E-8A5F-48E4-B411-968AF2F5AD5C}" type="presParOf" srcId="{0C459012-CBFD-4CF7-9663-F77152F392AC}" destId="{B4500E4F-0979-4458-8357-176928983EDC}" srcOrd="1" destOrd="0" presId="urn:microsoft.com/office/officeart/2005/8/layout/chevron1"/>
    <dgm:cxn modelId="{F7A8F6DC-D3A8-44B1-AAE4-F99B3F4667FC}" type="presParOf" srcId="{0C459012-CBFD-4CF7-9663-F77152F392AC}" destId="{53F6C710-2CF2-48F3-A179-E7E0B0249984}" srcOrd="2" destOrd="0" presId="urn:microsoft.com/office/officeart/2005/8/layout/chevron1"/>
    <dgm:cxn modelId="{D20325F4-BD64-415D-9CCC-B6E99FEA8D8F}" type="presParOf" srcId="{0C459012-CBFD-4CF7-9663-F77152F392AC}" destId="{3F280A32-CCA2-48C6-A413-89FBD43D3C91}" srcOrd="3" destOrd="0" presId="urn:microsoft.com/office/officeart/2005/8/layout/chevron1"/>
    <dgm:cxn modelId="{68B0899E-AD58-4F05-9CCC-C6B0B046FF73}" type="presParOf" srcId="{0C459012-CBFD-4CF7-9663-F77152F392AC}" destId="{51F1E4A7-6692-4533-90C3-78F8F094B0F4}" srcOrd="4" destOrd="0" presId="urn:microsoft.com/office/officeart/2005/8/layout/chevron1"/>
    <dgm:cxn modelId="{E5D5B8B9-D14E-4470-A8B2-AD5A7D3F52F0}" type="presParOf" srcId="{0C459012-CBFD-4CF7-9663-F77152F392AC}" destId="{BA293ABB-0ACA-48AB-8D33-BCFD5A192B46}" srcOrd="5" destOrd="0" presId="urn:microsoft.com/office/officeart/2005/8/layout/chevron1"/>
    <dgm:cxn modelId="{680D929B-DF5D-4B89-AB75-22232E8993FB}" type="presParOf" srcId="{0C459012-CBFD-4CF7-9663-F77152F392AC}" destId="{24486A01-19D1-494B-8C52-EC3977B56F4F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B8A80-4AF6-416D-B7B8-B823EDF4FA41}">
      <dsp:nvSpPr>
        <dsp:cNvPr id="0" name=""/>
        <dsp:cNvSpPr/>
      </dsp:nvSpPr>
      <dsp:spPr>
        <a:xfrm>
          <a:off x="5424" y="426098"/>
          <a:ext cx="3157792" cy="1263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Clean and label data</a:t>
          </a:r>
          <a:endParaRPr lang="he-IL" sz="2400" b="1" kern="1200" dirty="0"/>
        </a:p>
      </dsp:txBody>
      <dsp:txXfrm>
        <a:off x="636983" y="426098"/>
        <a:ext cx="1894675" cy="1263117"/>
      </dsp:txXfrm>
    </dsp:sp>
    <dsp:sp modelId="{53F6C710-2CF2-48F3-A179-E7E0B0249984}">
      <dsp:nvSpPr>
        <dsp:cNvPr id="0" name=""/>
        <dsp:cNvSpPr/>
      </dsp:nvSpPr>
      <dsp:spPr>
        <a:xfrm>
          <a:off x="2847438" y="426098"/>
          <a:ext cx="3157792" cy="1263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Transform text into vectors (TF-IDF)</a:t>
          </a:r>
          <a:endParaRPr lang="he-IL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78997" y="426098"/>
        <a:ext cx="1894675" cy="1263117"/>
      </dsp:txXfrm>
    </dsp:sp>
    <dsp:sp modelId="{51F1E4A7-6692-4533-90C3-78F8F094B0F4}">
      <dsp:nvSpPr>
        <dsp:cNvPr id="0" name=""/>
        <dsp:cNvSpPr/>
      </dsp:nvSpPr>
      <dsp:spPr>
        <a:xfrm>
          <a:off x="5689451" y="426098"/>
          <a:ext cx="3157792" cy="1263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>
              <a:latin typeface="Arial" panose="020B0604020202020204" pitchFamily="34" charset="0"/>
              <a:cs typeface="Arial" panose="020B0604020202020204" pitchFamily="34" charset="0"/>
            </a:rPr>
            <a:t>Train models</a:t>
          </a:r>
          <a:endParaRPr lang="he-IL" sz="22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321010" y="426098"/>
        <a:ext cx="1894675" cy="1263117"/>
      </dsp:txXfrm>
    </dsp:sp>
    <dsp:sp modelId="{24486A01-19D1-494B-8C52-EC3977B56F4F}">
      <dsp:nvSpPr>
        <dsp:cNvPr id="0" name=""/>
        <dsp:cNvSpPr/>
      </dsp:nvSpPr>
      <dsp:spPr>
        <a:xfrm>
          <a:off x="8531465" y="426098"/>
          <a:ext cx="3157792" cy="1263117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Evaluate predictions using classification metrics</a:t>
          </a:r>
          <a:endParaRPr lang="he-IL" sz="1800" b="1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63024" y="426098"/>
        <a:ext cx="1894675" cy="12631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FD1D14D-3BDA-4DC4-B09B-DBEACBE5BC20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DC6A695-78A8-487E-AE66-4146B3F1D56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38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b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18472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83761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F67C-505E-1CA2-52DF-89605DB3E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4988DF54-F5B9-F5D9-4D25-9109A9354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0A2B2E30-E9AB-3A9E-5FC8-DA10FEEC0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B64DBC-2FE5-76EF-4B60-07168DACE1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840339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FD735-6530-64E2-8221-F949AFF97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>
            <a:extLst>
              <a:ext uri="{FF2B5EF4-FFF2-40B4-BE49-F238E27FC236}">
                <a16:creationId xmlns:a16="http://schemas.microsoft.com/office/drawing/2014/main" id="{023B3714-613C-1414-5CDE-ED15CD1CFE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>
            <a:extLst>
              <a:ext uri="{FF2B5EF4-FFF2-40B4-BE49-F238E27FC236}">
                <a16:creationId xmlns:a16="http://schemas.microsoft.com/office/drawing/2014/main" id="{E8C7432F-8530-7414-8F57-A2260F713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EE788E4-C3F5-208D-A9D1-A03A2A82D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91502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1021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-US" b="0" i="0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80840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508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0029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6A695-78A8-487E-AE66-4146B3F1D569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7427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E770F06-B570-C59B-F97E-A84EBFF8B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6791636-6A0B-D106-8145-FE29AC9B3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CA13701-846B-A1F9-A7C3-96AD58DF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90E1325-33CF-F7B2-838B-1E160D972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F86EDAE-3F9A-A7E6-82D2-7BE7E972C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08405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BB0AA57-0D03-6C47-018A-0F223EDA0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6691E2B-BC59-941B-68D5-5320E0ED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0C95D9-6697-9A8B-6AD2-2FE3A0799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C088BC2-B605-6EE5-7F0A-F2B817658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7BA81F1-ABD3-15EE-37C8-E60604CC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6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41031CB8-26E1-61CB-BD12-602F0569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8D7B470C-3E25-A11F-AFEA-1B17AD59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3C89248-6564-A41B-FA85-08AE235D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147CE6-8C3D-6ACD-AB33-9E3B136CB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144ECCE-ED9D-7690-32E4-1E2AA3717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2458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055857-7840-0190-5C6A-E1DBEC8C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6D61DC5-290F-4D0C-D71B-81D9AB92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536A773-850B-041F-DE44-9C5F5BC2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CB35B83-E4F7-DF9D-6173-E86817796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14C99B63-E7EB-2394-6296-29732AD8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924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FC9D895-AA11-79F9-B75D-6311696D6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ED21525-D6A3-8586-38AC-C9F354C40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70AB24D-9612-217B-853D-1BB701A5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7984105-BAC5-DDFD-A17E-1937414FE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1057A5B-3BCC-C502-2819-93C5AC69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58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46432B1-73BE-9847-FACE-82CF4D96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E5D6E82-3812-A59F-AC8B-FEF851CE95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ADF36A-0093-866E-9898-57F385881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FAD2553-BB67-EA00-8925-5BAF9312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C277CAE-1C62-5381-1FC4-C0014EBE2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23A303C8-ED4F-7285-C9F0-62DFF4D47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27654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84E292D-5EC8-932F-E7F8-86D0CB87A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D3C2200-48FE-8C9A-15B8-A87114E0C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DD14734B-3C9C-9E0D-BC8C-070762E17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3883811B-AEBD-5ECE-4425-00E94BBCB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0BE04D2-B47B-E65D-52FE-A9AAC5551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1251D668-983D-D9C9-4519-DED750DF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E984E00D-A1DF-8EF6-DDCB-2B1FFC68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7C47F1-1BF3-3BCC-CD8B-F245A3E3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5672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4DB451-8A62-85A7-46F1-85BB8C8C9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9C5D30E-E5DA-021D-2951-3E8D4810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3B9DC11-6EC3-D790-36C7-1B082DE75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50F85DC-1760-0AF9-3C0D-46D5920DE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01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420FB31-3B5B-37DE-9068-34FC5354F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2DFCD1C-A00A-DCF7-89EC-048E522E0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B0732B7-6D79-C164-AC04-478E4707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3063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E161EC-10AF-7417-212C-6D75458EA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378A7EB-38DD-CDC8-ACFB-77314E738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4C9CA58-C301-DFD4-6B11-D2CA82818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1A4DE21-014A-1523-2422-F073551F9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9ADE56A-500C-55DF-C7A2-C0922C307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84DD633-208F-2E35-8361-6B323EACF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8280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66BA9B-7759-68A2-4C9D-5C2B74EC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FA8C9765-A135-C078-F27D-82CBFB631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FDBB198-F0D4-FD65-9709-3AC31DC932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0F34597-DC8A-9CDB-CA47-43E2CFA83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AE577052-2572-7203-18A2-349A5055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F0EEA7F-375E-85CE-6D91-6D14E7CE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60587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CFE0235-9A88-B445-7D0E-B2F6AA67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9F789D0-0CA9-E7F3-E0AC-B413DAAF1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9052DD1-5975-5B8B-46E0-4872B56E6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EB4DD-FB70-45BB-9F4B-19196F7FCF74}" type="datetimeFigureOut">
              <a:rPr lang="he-IL" smtClean="0"/>
              <a:t>ו'/סיון/תשפ"ה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C1323B8-10C9-C1ED-DC9C-B7565696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805E3FB-C293-44A3-D751-470BA6DB3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DD3C87-B141-4854-8CE6-C357BE37B1A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29668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87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3F1BD4CA-371D-1FF0-4227-1F5A9DD59784}"/>
              </a:ext>
            </a:extLst>
          </p:cNvPr>
          <p:cNvSpPr txBox="1"/>
          <p:nvPr/>
        </p:nvSpPr>
        <p:spPr>
          <a:xfrm>
            <a:off x="2478152" y="4241295"/>
            <a:ext cx="72356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Course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Lecturer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: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Dr. </a:t>
            </a:r>
            <a:r>
              <a:rPr lang="fr-FR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Alexander(Sasha) </a:t>
            </a:r>
            <a:r>
              <a:rPr lang="fr-FR" sz="28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Apartsin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66B551F1-5B08-1596-075A-10AE7A9A56E3}"/>
              </a:ext>
            </a:extLst>
          </p:cNvPr>
          <p:cNvSpPr txBox="1"/>
          <p:nvPr/>
        </p:nvSpPr>
        <p:spPr>
          <a:xfrm>
            <a:off x="619535" y="1185544"/>
            <a:ext cx="109529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Analyzing Mental Health: </a:t>
            </a:r>
          </a:p>
          <a:p>
            <a:pPr algn="ctr"/>
            <a:r>
              <a:rPr lang="en-US" sz="60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 Classification for Mental Health Conditions</a:t>
            </a:r>
          </a:p>
        </p:txBody>
      </p:sp>
      <p:sp>
        <p:nvSpPr>
          <p:cNvPr id="2" name="מלבן 1"/>
          <p:cNvSpPr/>
          <p:nvPr/>
        </p:nvSpPr>
        <p:spPr>
          <a:xfrm>
            <a:off x="4280435" y="5357810"/>
            <a:ext cx="363112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err="1"/>
              <a:t>Shahar</a:t>
            </a:r>
            <a:r>
              <a:rPr lang="en-US" dirty="0"/>
              <a:t> </a:t>
            </a:r>
            <a:r>
              <a:rPr lang="en-US" dirty="0" err="1"/>
              <a:t>Saadon</a:t>
            </a:r>
            <a:r>
              <a:rPr lang="en-US" dirty="0"/>
              <a:t> | 206560526</a:t>
            </a:r>
          </a:p>
          <a:p>
            <a:pPr algn="ctr"/>
            <a:r>
              <a:rPr lang="en-US" dirty="0" err="1"/>
              <a:t>Dudi</a:t>
            </a:r>
            <a:r>
              <a:rPr lang="en-US" dirty="0"/>
              <a:t> </a:t>
            </a:r>
            <a:r>
              <a:rPr lang="en-US" dirty="0" err="1"/>
              <a:t>Saadia</a:t>
            </a:r>
            <a:r>
              <a:rPr lang="en-US" dirty="0"/>
              <a:t> | 318970944</a:t>
            </a:r>
          </a:p>
          <a:p>
            <a:pPr algn="ctr"/>
            <a:r>
              <a:rPr lang="en-US" dirty="0"/>
              <a:t>Shanel Asulin | 205616014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5450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91E5CFE1-7050-109D-4BAE-4D85F6FA5C0D}"/>
              </a:ext>
            </a:extLst>
          </p:cNvPr>
          <p:cNvSpPr txBox="1"/>
          <p:nvPr/>
        </p:nvSpPr>
        <p:spPr>
          <a:xfrm>
            <a:off x="1816850" y="2310862"/>
            <a:ext cx="85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dirty="0">
                <a:latin typeface="Assistant" pitchFamily="2" charset="-79"/>
                <a:cs typeface="Assistant" pitchFamily="2" charset="-79"/>
              </a:rPr>
              <a:t>Thank You </a:t>
            </a:r>
            <a:r>
              <a:rPr lang="en-US" sz="5400" b="1" dirty="0">
                <a:latin typeface="Assistant" pitchFamily="2" charset="-79"/>
                <a:cs typeface="Assistant" pitchFamily="2" charset="-79"/>
                <a:sym typeface="Wingdings" panose="05000000000000000000" pitchFamily="2" charset="2"/>
              </a:rPr>
              <a:t></a:t>
            </a:r>
            <a:endParaRPr lang="he-IL" sz="5400" b="1" dirty="0">
              <a:latin typeface="Assistant" pitchFamily="2" charset="-79"/>
              <a:cs typeface="Assistant" pitchFamily="2" charset="-79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E5F2A5F7-5B1C-E8DE-B8AA-6743AA3B29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3663" y="3429000"/>
            <a:ext cx="14199326" cy="5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936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0F0115-7008-A987-1715-117EF8425813}"/>
              </a:ext>
            </a:extLst>
          </p:cNvPr>
          <p:cNvSpPr txBox="1"/>
          <p:nvPr/>
        </p:nvSpPr>
        <p:spPr>
          <a:xfrm>
            <a:off x="3811565" y="1123596"/>
            <a:ext cx="4082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&amp; Objectives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278075" y="308641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Introduction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8393CE8-8AE6-46EB-00D1-2BC4241408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9" y="3193881"/>
            <a:ext cx="14199326" cy="383281"/>
          </a:xfrm>
          <a:prstGeom prst="rect">
            <a:avLst/>
          </a:prstGeom>
        </p:spPr>
      </p:pic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59597F-CDD6-2BF2-02D9-252D1958C3C3}"/>
              </a:ext>
            </a:extLst>
          </p:cNvPr>
          <p:cNvSpPr txBox="1"/>
          <p:nvPr/>
        </p:nvSpPr>
        <p:spPr>
          <a:xfrm>
            <a:off x="396336" y="1692329"/>
            <a:ext cx="11396277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Description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We aim to classify a person's mental or emotional state based on a short text message (like a post or chat).</a:t>
            </a:r>
          </a:p>
          <a:p>
            <a:pPr algn="l" rtl="0"/>
            <a:endParaRPr lang="en-US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is it important?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It can help detect mental health issues early and support professionals in understanding emotional states.</a:t>
            </a:r>
          </a:p>
          <a:p>
            <a:pPr algn="l" rtl="0"/>
            <a:endParaRPr lang="en-US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is it challenging?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The texts are short, vague, and often written in informal or inconsistent language.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7E22DCA8-9F0A-BDC0-BB56-747E7C388F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9" y="4907277"/>
            <a:ext cx="14199326" cy="38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202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83963-97DE-4850-610C-C2D17E9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3D9C7448-C0CE-06FA-C7B9-C467D7E4B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292561-84F4-50A5-E215-CB1C6C81DE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DACB899A-D06B-5F73-90BD-53688BF66F8F}"/>
              </a:ext>
            </a:extLst>
          </p:cNvPr>
          <p:cNvSpPr txBox="1"/>
          <p:nvPr/>
        </p:nvSpPr>
        <p:spPr>
          <a:xfrm>
            <a:off x="3811565" y="1528962"/>
            <a:ext cx="408200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Problem &amp; Objectives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FA60544-C368-5245-29D0-4E8B69B9F8C8}"/>
              </a:ext>
            </a:extLst>
          </p:cNvPr>
          <p:cNvSpPr txBox="1"/>
          <p:nvPr/>
        </p:nvSpPr>
        <p:spPr>
          <a:xfrm>
            <a:off x="278074" y="60523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Introduction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EB35DD67-A8C4-C635-FE75-7E9E3B85D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05188" y="2299189"/>
            <a:ext cx="14199326" cy="383281"/>
          </a:xfrm>
          <a:prstGeom prst="rect">
            <a:avLst/>
          </a:prstGeom>
        </p:spPr>
      </p:pic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6D48756C-52ED-6D46-5DE7-F13EB49A85FF}"/>
              </a:ext>
            </a:extLst>
          </p:cNvPr>
          <p:cNvSpPr txBox="1"/>
          <p:nvPr/>
        </p:nvSpPr>
        <p:spPr>
          <a:xfrm>
            <a:off x="923350" y="2867922"/>
            <a:ext cx="1034225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Project Goals</a:t>
            </a:r>
          </a:p>
          <a:p>
            <a:pPr algn="l" rtl="0"/>
            <a:endParaRPr lang="en-US" sz="2800" u="sng" dirty="0">
              <a:latin typeface="FrankRuehl" panose="020E0503060101010101" pitchFamily="34" charset="-79"/>
              <a:cs typeface="FrankRuehl" panose="020E0503060101010101" pitchFamily="34" charset="-79"/>
            </a:endParaRP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Explore if machine learning can classify emotional states from text.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Compare several models to find the best one.</a:t>
            </a:r>
          </a:p>
          <a:p>
            <a:pPr marL="457200" indent="-457200" algn="l" rtl="0">
              <a:buFont typeface="Wingdings" panose="05000000000000000000" pitchFamily="2" charset="2"/>
              <a:buChar char="q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 Understand which words are most important for each emotion.</a:t>
            </a:r>
          </a:p>
        </p:txBody>
      </p:sp>
    </p:spTree>
    <p:extLst>
      <p:ext uri="{BB962C8B-B14F-4D97-AF65-F5344CB8AC3E}">
        <p14:creationId xmlns:p14="http://schemas.microsoft.com/office/powerpoint/2010/main" val="767391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9689D-1EF4-1AC4-44B9-7A2891BFE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E4810B0C-5F76-643A-C9E2-3EBE032C9E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BA967126-3273-AE3D-CDB6-C015D99CC5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CAF45D12-DF5C-2EFE-FDD2-4DB8BA44F4E8}"/>
              </a:ext>
            </a:extLst>
          </p:cNvPr>
          <p:cNvSpPr/>
          <p:nvPr/>
        </p:nvSpPr>
        <p:spPr>
          <a:xfrm>
            <a:off x="8028715" y="4395536"/>
            <a:ext cx="3844218" cy="190215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endParaRPr lang="he-IL" sz="2400" dirty="0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74BD9BA3-CE9E-8315-FC0E-1CE9D855C489}"/>
              </a:ext>
            </a:extLst>
          </p:cNvPr>
          <p:cNvSpPr/>
          <p:nvPr/>
        </p:nvSpPr>
        <p:spPr>
          <a:xfrm>
            <a:off x="4157088" y="2940948"/>
            <a:ext cx="3555610" cy="25294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We added the new data to increase the number of examples. 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&gt;&gt;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All “Mild” and “Severe” were labeled as Depression 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&gt;&gt;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All “Normal” statements were labeled as Normal</a:t>
            </a:r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535EFB6-DDB2-4636-0E13-6A0E9C7E8B6D}"/>
              </a:ext>
            </a:extLst>
          </p:cNvPr>
          <p:cNvSpPr/>
          <p:nvPr/>
        </p:nvSpPr>
        <p:spPr>
          <a:xfrm>
            <a:off x="319067" y="1840139"/>
            <a:ext cx="3522003" cy="255539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1" anchor="ctr"/>
          <a:lstStyle/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Main dataset: 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Over 53,000 text statements labeled with 7 mental health states. </a:t>
            </a:r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Additional dataset: 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Statements labeled by depression levels (Mild, Severe, Normal)</a:t>
            </a: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609DAC37-F67C-4CF9-A25D-D47FF5B3050C}"/>
              </a:ext>
            </a:extLst>
          </p:cNvPr>
          <p:cNvSpPr txBox="1"/>
          <p:nvPr/>
        </p:nvSpPr>
        <p:spPr>
          <a:xfrm>
            <a:off x="790628" y="1239970"/>
            <a:ext cx="257887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 Sources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986527CC-2319-B6E9-18D8-D755218D6045}"/>
              </a:ext>
            </a:extLst>
          </p:cNvPr>
          <p:cNvSpPr txBox="1"/>
          <p:nvPr/>
        </p:nvSpPr>
        <p:spPr>
          <a:xfrm>
            <a:off x="4426657" y="2324089"/>
            <a:ext cx="30164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Merging Strategy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9" name="תיבת טקסט 8">
            <a:extLst>
              <a:ext uri="{FF2B5EF4-FFF2-40B4-BE49-F238E27FC236}">
                <a16:creationId xmlns:a16="http://schemas.microsoft.com/office/drawing/2014/main" id="{8DD22532-DD13-7B89-B8F0-317E2953CD97}"/>
              </a:ext>
            </a:extLst>
          </p:cNvPr>
          <p:cNvSpPr txBox="1"/>
          <p:nvPr/>
        </p:nvSpPr>
        <p:spPr>
          <a:xfrm>
            <a:off x="8219598" y="3780984"/>
            <a:ext cx="34624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32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Final Format</a:t>
            </a:r>
            <a:endParaRPr lang="he-IL" sz="32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D221DF96-B441-EAD2-5A94-85C1D51919E6}"/>
              </a:ext>
            </a:extLst>
          </p:cNvPr>
          <p:cNvSpPr txBox="1"/>
          <p:nvPr/>
        </p:nvSpPr>
        <p:spPr>
          <a:xfrm>
            <a:off x="278075" y="37280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Dataset &amp; Preparation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3C77FD86-C37D-CA09-E0B8-786D6F2614AB}"/>
              </a:ext>
            </a:extLst>
          </p:cNvPr>
          <p:cNvSpPr txBox="1"/>
          <p:nvPr/>
        </p:nvSpPr>
        <p:spPr>
          <a:xfrm>
            <a:off x="7585625" y="4395536"/>
            <a:ext cx="460332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 rtl="0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Text: 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short English statements from social media </a:t>
            </a:r>
          </a:p>
          <a:p>
            <a:pPr lvl="1" algn="l" rtl="0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Label: 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one of </a:t>
            </a:r>
            <a:r>
              <a:rPr lang="en-US" sz="3200" dirty="0">
                <a:latin typeface="FrankRuehl" panose="020E0503060101010101" pitchFamily="34" charset="-79"/>
                <a:cs typeface="FrankRuehl" panose="020E0503060101010101" pitchFamily="34" charset="-79"/>
              </a:rPr>
              <a:t>7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categories (e.g., Anxiety, Depression, Stress, etc.)</a:t>
            </a:r>
          </a:p>
        </p:txBody>
      </p:sp>
    </p:spTree>
    <p:extLst>
      <p:ext uri="{BB962C8B-B14F-4D97-AF65-F5344CB8AC3E}">
        <p14:creationId xmlns:p14="http://schemas.microsoft.com/office/powerpoint/2010/main" val="8105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0">
            <a:extLst>
              <a:ext uri="{FF2B5EF4-FFF2-40B4-BE49-F238E27FC236}">
                <a16:creationId xmlns:a16="http://schemas.microsoft.com/office/drawing/2014/main" id="{D221DF96-B441-EAD2-5A94-85C1D51919E6}"/>
              </a:ext>
            </a:extLst>
          </p:cNvPr>
          <p:cNvSpPr txBox="1"/>
          <p:nvPr/>
        </p:nvSpPr>
        <p:spPr>
          <a:xfrm>
            <a:off x="278075" y="372809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Models and Processing Pipelines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graphicFrame>
        <p:nvGraphicFramePr>
          <p:cNvPr id="3" name="דיאגרמה 2"/>
          <p:cNvGraphicFramePr/>
          <p:nvPr>
            <p:extLst>
              <p:ext uri="{D42A27DB-BD31-4B8C-83A1-F6EECF244321}">
                <p14:modId xmlns:p14="http://schemas.microsoft.com/office/powerpoint/2010/main" val="3945739326"/>
              </p:ext>
            </p:extLst>
          </p:nvPr>
        </p:nvGraphicFramePr>
        <p:xfrm>
          <a:off x="278075" y="788308"/>
          <a:ext cx="11694683" cy="2115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מלבן 8">
            <a:extLst>
              <a:ext uri="{FF2B5EF4-FFF2-40B4-BE49-F238E27FC236}">
                <a16:creationId xmlns:a16="http://schemas.microsoft.com/office/drawing/2014/main" id="{CCE9163B-B339-6487-B66C-3FF3FF9BCDAF}"/>
              </a:ext>
            </a:extLst>
          </p:cNvPr>
          <p:cNvSpPr/>
          <p:nvPr/>
        </p:nvSpPr>
        <p:spPr>
          <a:xfrm>
            <a:off x="278075" y="3075295"/>
            <a:ext cx="5121613" cy="340989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1" anchor="ctr"/>
          <a:lstStyle/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What we used: </a:t>
            </a:r>
          </a:p>
          <a:p>
            <a:pPr algn="l" rtl="0"/>
            <a:r>
              <a:rPr lang="en-US" sz="2400" u="sng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Text preprocessing</a:t>
            </a: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: TF-IDF vectorization with and without n-grams.</a:t>
            </a:r>
          </a:p>
          <a:p>
            <a:pPr algn="l" rtl="0"/>
            <a:r>
              <a:rPr lang="en-US" sz="2400" b="1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Models: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Naive Bayes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Logistic Regression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SVM  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Random Forest</a:t>
            </a:r>
          </a:p>
          <a:p>
            <a:pPr marL="342900" indent="-342900" algn="l" rtl="0">
              <a:buFont typeface="Courier New" panose="02070309020205020404" pitchFamily="49" charset="0"/>
              <a:buChar char="o"/>
            </a:pPr>
            <a:r>
              <a:rPr lang="en-US" sz="2400" dirty="0" err="1">
                <a:solidFill>
                  <a:schemeClr val="tx1"/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XGBoost</a:t>
            </a:r>
            <a:endParaRPr lang="en-US" sz="2400" dirty="0">
              <a:solidFill>
                <a:schemeClr val="tx1"/>
              </a:solidFill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1DC88F0-46E8-4B62-936E-1AD85010813A}"/>
              </a:ext>
            </a:extLst>
          </p:cNvPr>
          <p:cNvSpPr txBox="1"/>
          <p:nvPr/>
        </p:nvSpPr>
        <p:spPr>
          <a:xfrm>
            <a:off x="6096000" y="307529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4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Training details:</a:t>
            </a: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Train/Test split: 80/20.</a:t>
            </a: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*Balanced classes: using stratified split.</a:t>
            </a: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Platform: Google </a:t>
            </a:r>
            <a:r>
              <a:rPr lang="en-US" sz="24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Colab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and local </a:t>
            </a:r>
            <a:r>
              <a:rPr lang="en-US" sz="2400" dirty="0" err="1">
                <a:latin typeface="FrankRuehl" panose="020E0503060101010101" pitchFamily="34" charset="-79"/>
                <a:cs typeface="FrankRuehl" panose="020E0503060101010101" pitchFamily="34" charset="-79"/>
              </a:rPr>
              <a:t>Jupyter</a:t>
            </a:r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 Notebook.</a:t>
            </a:r>
          </a:p>
          <a:p>
            <a:pPr algn="l" rtl="0"/>
            <a:r>
              <a:rPr lang="en-US" sz="2400" dirty="0">
                <a:latin typeface="FrankRuehl" panose="020E0503060101010101" pitchFamily="34" charset="-79"/>
                <a:cs typeface="FrankRuehl" panose="020E0503060101010101" pitchFamily="34" charset="-79"/>
              </a:rPr>
              <a:t>* Batch size &amp; epochs: default values for classical models.</a:t>
            </a:r>
          </a:p>
        </p:txBody>
      </p:sp>
    </p:spTree>
    <p:extLst>
      <p:ext uri="{BB962C8B-B14F-4D97-AF65-F5344CB8AC3E}">
        <p14:creationId xmlns:p14="http://schemas.microsoft.com/office/powerpoint/2010/main" val="2182729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519981" y="455383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How We Used the Metrics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C559597F-CDD6-2BF2-02D9-252D1958C3C3}"/>
              </a:ext>
            </a:extLst>
          </p:cNvPr>
          <p:cNvSpPr txBox="1"/>
          <p:nvPr/>
        </p:nvSpPr>
        <p:spPr>
          <a:xfrm>
            <a:off x="782316" y="1347340"/>
            <a:ext cx="106243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Metrics Overview</a:t>
            </a:r>
          </a:p>
          <a:p>
            <a:pPr algn="l" rtl="0"/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We used </a:t>
            </a:r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FrankRuehl" panose="020E0503060101010101" pitchFamily="34" charset="-79"/>
                <a:cs typeface="FrankRuehl" panose="020E0503060101010101" pitchFamily="34" charset="-79"/>
              </a:rPr>
              <a:t>Accuracy, Precision, Recall, and F1-Score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to evaluate our models. These metrics helped us understand how well each model handled different emotional categories.</a:t>
            </a:r>
            <a:b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</a:br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During training -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We monitored validation performance to check if the model was learning well or overfitting.</a:t>
            </a: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During testing - </a:t>
            </a: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We compared all models using these metrics to select the best one.</a:t>
            </a:r>
          </a:p>
          <a:p>
            <a:pPr algn="l" rtl="0"/>
            <a:r>
              <a:rPr lang="en-US" sz="2800" u="sng" dirty="0">
                <a:latin typeface="FrankRuehl" panose="020E0503060101010101" pitchFamily="34" charset="-79"/>
                <a:cs typeface="FrankRuehl" panose="020E0503060101010101" pitchFamily="34" charset="-79"/>
              </a:rPr>
              <a:t>Why we used multiple metrics</a:t>
            </a:r>
          </a:p>
          <a:p>
            <a:pPr marL="457200" indent="-457200" algn="l" rtl="0">
              <a:buFont typeface="Courier New" panose="02070309020205020404" pitchFamily="49" charset="0"/>
              <a:buChar char="o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Accuracy alone is not enough in imbalanced data. </a:t>
            </a:r>
          </a:p>
          <a:p>
            <a:pPr marL="457200" indent="-457200" algn="l" rtl="0">
              <a:buFont typeface="Courier New" panose="02070309020205020404" pitchFamily="49" charset="0"/>
              <a:buChar char="o"/>
            </a:pPr>
            <a:r>
              <a:rPr lang="en-US" sz="2800" dirty="0">
                <a:latin typeface="FrankRuehl" panose="020E0503060101010101" pitchFamily="34" charset="-79"/>
                <a:cs typeface="FrankRuehl" panose="020E0503060101010101" pitchFamily="34" charset="-79"/>
              </a:rPr>
              <a:t>F1-Score helps balance between catching positive cases and avoiding false alarms.</a:t>
            </a:r>
            <a:endParaRPr lang="he-IL" sz="2800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754643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721" y="1615258"/>
            <a:ext cx="10890350" cy="4709341"/>
          </a:xfrm>
          <a:prstGeom prst="rect">
            <a:avLst/>
          </a:prstGeom>
        </p:spPr>
      </p:pic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402402" y="533401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Intermediate &amp; Baseline Results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69379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תיבת טקסט 10">
            <a:extLst>
              <a:ext uri="{FF2B5EF4-FFF2-40B4-BE49-F238E27FC236}">
                <a16:creationId xmlns:a16="http://schemas.microsoft.com/office/drawing/2014/main" id="{FC3C5BCC-A9E6-8BC8-4ADF-8355053E06D5}"/>
              </a:ext>
            </a:extLst>
          </p:cNvPr>
          <p:cNvSpPr txBox="1"/>
          <p:nvPr/>
        </p:nvSpPr>
        <p:spPr>
          <a:xfrm>
            <a:off x="521506" y="327062"/>
            <a:ext cx="11148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Main Results and Conclusion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  <p:pic>
        <p:nvPicPr>
          <p:cNvPr id="2" name="תמונה 1"/>
          <p:cNvPicPr>
            <a:picLocks noChangeAspect="1"/>
          </p:cNvPicPr>
          <p:nvPr/>
        </p:nvPicPr>
        <p:blipFill rotWithShape="1">
          <a:blip r:embed="rId3"/>
          <a:srcRect t="19529" r="55524"/>
          <a:stretch/>
        </p:blipFill>
        <p:spPr>
          <a:xfrm>
            <a:off x="326202" y="1323945"/>
            <a:ext cx="4707257" cy="3702678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9240" y="1323945"/>
            <a:ext cx="6233160" cy="498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759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377" y="828190"/>
            <a:ext cx="9574804" cy="5872881"/>
          </a:xfrm>
          <a:prstGeom prst="rect">
            <a:avLst/>
          </a:prstGeom>
        </p:spPr>
      </p:pic>
      <p:sp>
        <p:nvSpPr>
          <p:cNvPr id="3" name="מלבן 2"/>
          <p:cNvSpPr/>
          <p:nvPr/>
        </p:nvSpPr>
        <p:spPr>
          <a:xfrm>
            <a:off x="3634339" y="-2807"/>
            <a:ext cx="45688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/>
            <a:r>
              <a:rPr lang="en-US" sz="4800" b="1" dirty="0">
                <a:latin typeface="FrankRuehl" panose="020E0503060101010101" pitchFamily="34" charset="-79"/>
                <a:cs typeface="FrankRuehl" panose="020E0503060101010101" pitchFamily="34" charset="-79"/>
              </a:rPr>
              <a:t>Graphical abstract</a:t>
            </a:r>
            <a:endParaRPr lang="he-IL" sz="4800" b="1" dirty="0">
              <a:latin typeface="FrankRuehl" panose="020E0503060101010101" pitchFamily="34" charset="-79"/>
              <a:cs typeface="FrankRuehl" panose="020E05030601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6548001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21231</TotalTime>
  <Words>448</Words>
  <Application>Microsoft Office PowerPoint</Application>
  <PresentationFormat>מסך רחב</PresentationFormat>
  <Paragraphs>71</Paragraphs>
  <Slides>10</Slides>
  <Notes>9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10</vt:i4>
      </vt:variant>
    </vt:vector>
  </HeadingPairs>
  <TitlesOfParts>
    <vt:vector size="18" baseType="lpstr">
      <vt:lpstr>Aptos</vt:lpstr>
      <vt:lpstr>Aptos Display</vt:lpstr>
      <vt:lpstr>Arial</vt:lpstr>
      <vt:lpstr>Assistant</vt:lpstr>
      <vt:lpstr>Courier New</vt:lpstr>
      <vt:lpstr>FrankRuehl</vt:lpstr>
      <vt:lpstr>Wingdings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איריס סעדון</dc:creator>
  <cp:lastModifiedBy>איריס סעדון</cp:lastModifiedBy>
  <cp:revision>240</cp:revision>
  <dcterms:created xsi:type="dcterms:W3CDTF">2025-02-22T09:40:30Z</dcterms:created>
  <dcterms:modified xsi:type="dcterms:W3CDTF">2025-06-02T18:54:18Z</dcterms:modified>
</cp:coreProperties>
</file>