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87" r:id="rId4"/>
    <p:sldId id="297" r:id="rId5"/>
    <p:sldId id="289" r:id="rId6"/>
    <p:sldId id="290" r:id="rId7"/>
    <p:sldId id="296" r:id="rId8"/>
    <p:sldId id="291" r:id="rId9"/>
    <p:sldId id="292" r:id="rId10"/>
    <p:sldId id="295" r:id="rId11"/>
    <p:sldId id="293" r:id="rId12"/>
    <p:sldId id="278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3D0D0"/>
    <a:srgbClr val="AAD7D4"/>
    <a:srgbClr val="196B24"/>
    <a:srgbClr val="6ABAB4"/>
    <a:srgbClr val="8FCBC7"/>
    <a:srgbClr val="1C71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סגנון ביניים 3 - הדגשה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סגנון ביניים 3 - הדגשה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סגנון ביניים 3 - הדגשה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סגנון ביניים 3 - 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סגנון ביניים 3 - הדגשה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3" autoAdjust="0"/>
    <p:restoredTop sz="85482" autoAdjust="0"/>
  </p:normalViewPr>
  <p:slideViewPr>
    <p:cSldViewPr snapToGrid="0">
      <p:cViewPr varScale="1">
        <p:scale>
          <a:sx n="71" d="100"/>
          <a:sy n="71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FD1D14D-3BDA-4DC4-B09B-DBEACBE5BC20}" type="datetimeFigureOut">
              <a:rPr lang="he-IL" smtClean="0"/>
              <a:t>כ'/סיון/תשפ"ה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DC6A695-78A8-487E-AE66-4146B3F1D5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653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184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b="0" i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376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7F67C-505E-1CA2-52DF-89605DB3E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4988DF54-F5B9-F5D9-4D25-9109A93547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0A2B2E30-E9AB-3A9E-5FC8-DA10FEEC0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b="0" i="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5B64DBC-2FE5-76EF-4B60-07168DACE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4033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FD735-6530-64E2-8221-F949AFF97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023B3714-613C-1414-5CDE-ED15CD1CFE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E8C7432F-8530-7414-8F57-A2260F713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b="0" i="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EE788E4-C3F5-208D-A9D1-A03A2A82D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150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102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b="0" i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0840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508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0029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742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770F06-B570-C59B-F97E-A84EBFF8B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6791636-6A0B-D106-8145-FE29AC9B3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CA13701-846B-A1F9-A7C3-96AD58DF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כ'/סיון/תשפ"ה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90E1325-33CF-F7B2-838B-1E160D97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86EDAE-3F9A-A7E6-82D2-7BE7E972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840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B0AA57-0D03-6C47-018A-0F223EDA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6691E2B-BC59-941B-68D5-5320E0ED0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0C95D9-6697-9A8B-6AD2-2FE3A079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כ'/סיון/תשפ"ה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088BC2-B605-6EE5-7F0A-F2B81765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BA81F1-ABD3-15EE-37C8-E60604CC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1031CB8-26E1-61CB-BD12-602F05692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D7B470C-3E25-A11F-AFEA-1B17AD59C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3C89248-6564-A41B-FA85-08AE235D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כ'/סיון/תשפ"ה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147CE6-8C3D-6ACD-AB33-9E3B136C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144ECCE-ED9D-7690-32E4-1E2AA371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245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055857-7840-0190-5C6A-E1DBEC8C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D61DC5-290F-4D0C-D71B-81D9AB92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536A773-850B-041F-DE44-9C5F5BC2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כ'/סיון/תשפ"ה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B35B83-E4F7-DF9D-6173-E8681779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C99B63-E7EB-2394-6296-29732AD8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924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C9D895-AA11-79F9-B75D-6311696D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ED21525-D6A3-8586-38AC-C9F354C40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0AB24D-9612-217B-853D-1BB701A5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כ'/סיון/תשפ"ה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7984105-BAC5-DDFD-A17E-1937414F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057A5B-3BCC-C502-2819-93C5AC69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58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6432B1-73BE-9847-FACE-82CF4D96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5D6E82-3812-A59F-AC8B-FEF851CE9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CADF36A-0093-866E-9898-57F385881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FAD2553-BB67-EA00-8925-5BAF9312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כ'/סיון/תשפ"ה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C277CAE-1C62-5381-1FC4-C0014EBE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3A303C8-ED4F-7285-C9F0-62DFF4D4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765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4E292D-5EC8-932F-E7F8-86D0CB87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D3C2200-48FE-8C9A-15B8-A87114E0C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D14734B-3C9C-9E0D-BC8C-070762E17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883811B-AEBD-5ECE-4425-00E94BBCB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0BE04D2-B47B-E65D-52FE-A9AAC5551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251D668-983D-D9C9-4519-DED750DF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כ'/סיון/תשפ"ה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984E00D-A1DF-8EF6-DDCB-2B1FFC68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A7C47F1-1BF3-3BCC-CD8B-F245A3E3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567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4DB451-8A62-85A7-46F1-85BB8C8C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9C5D30E-E5DA-021D-2951-3E8D4810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כ'/סיון/תשפ"ה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3B9DC11-6EC3-D790-36C7-1B082DE7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50F85DC-1760-0AF9-3C0D-46D5920D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01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420FB31-3B5B-37DE-9068-34FC5354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כ'/סיון/תשפ"ה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2DFCD1C-A00A-DCF7-89EC-048E522E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B0732B7-6D79-C164-AC04-478E4707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063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E161EC-10AF-7417-212C-6D75458E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78A7EB-38DD-CDC8-ACFB-77314E738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4C9CA58-C301-DFD4-6B11-D2CA82818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1A4DE21-014A-1523-2422-F073551F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כ'/סיון/תשפ"ה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9ADE56A-500C-55DF-C7A2-C0922C30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84DD633-208F-2E35-8361-6B323EA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828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6BA9B-7759-68A2-4C9D-5C2B74ECE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A8C9765-A135-C078-F27D-82CBFB631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FDBB198-F0D4-FD65-9709-3AC31DC93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F34597-DC8A-9CDB-CA47-43E2CFA8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כ'/סיון/תשפ"ה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E577052-2572-7203-18A2-349A5055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F0EEA7F-375E-85CE-6D91-6D14E7CE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058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CFE0235-9A88-B445-7D0E-B2F6AA67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9F789D0-0CA9-E7F3-E0AC-B413DAAF1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9052DD1-5975-5B8B-46E0-4872B56E6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5EB4DD-FB70-45BB-9F4B-19196F7FCF74}" type="datetimeFigureOut">
              <a:rPr lang="he-IL" smtClean="0"/>
              <a:t>כ'/סיון/תשפ"ה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C1323B8-10C9-C1ED-DC9C-B7565696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05E3FB-C293-44A3-D751-470BA6DB3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966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uchintikasarkar/sentiment-analysis-for-mental-health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rafalposwiata/depression-detection-lt-edi-202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7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F1BD4CA-371D-1FF0-4227-1F5A9DD59784}"/>
              </a:ext>
            </a:extLst>
          </p:cNvPr>
          <p:cNvSpPr txBox="1"/>
          <p:nvPr/>
        </p:nvSpPr>
        <p:spPr>
          <a:xfrm>
            <a:off x="2478152" y="4241295"/>
            <a:ext cx="7235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Course </a:t>
            </a:r>
            <a:r>
              <a:rPr lang="fr-FR" sz="2800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Lecturer</a:t>
            </a:r>
            <a:r>
              <a:rPr lang="fr-FR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: </a:t>
            </a:r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Dr. </a:t>
            </a:r>
            <a:r>
              <a:rPr lang="fr-FR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Alexander(Sasha) </a:t>
            </a:r>
            <a:r>
              <a:rPr lang="fr-FR" sz="2800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Apartsin</a:t>
            </a:r>
            <a:endParaRPr lang="he-IL" sz="28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6B551F1-5B08-1596-075A-10AE7A9A56E3}"/>
              </a:ext>
            </a:extLst>
          </p:cNvPr>
          <p:cNvSpPr txBox="1"/>
          <p:nvPr/>
        </p:nvSpPr>
        <p:spPr>
          <a:xfrm>
            <a:off x="619535" y="1185544"/>
            <a:ext cx="109529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Analyzing Mental Health: </a:t>
            </a:r>
          </a:p>
          <a:p>
            <a:pPr algn="ctr"/>
            <a:r>
              <a:rPr lang="en-US" sz="60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Text Classification for Mental Health Conditions</a:t>
            </a:r>
          </a:p>
        </p:txBody>
      </p:sp>
      <p:sp>
        <p:nvSpPr>
          <p:cNvPr id="2" name="מלבן 1"/>
          <p:cNvSpPr/>
          <p:nvPr/>
        </p:nvSpPr>
        <p:spPr>
          <a:xfrm>
            <a:off x="4280435" y="5357810"/>
            <a:ext cx="36311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Shahar</a:t>
            </a:r>
            <a:r>
              <a:rPr lang="en-US" dirty="0"/>
              <a:t> </a:t>
            </a:r>
            <a:r>
              <a:rPr lang="en-US" dirty="0" err="1"/>
              <a:t>Saadon</a:t>
            </a:r>
            <a:r>
              <a:rPr lang="en-US" dirty="0"/>
              <a:t> | 206560526</a:t>
            </a:r>
          </a:p>
          <a:p>
            <a:pPr algn="ctr"/>
            <a:r>
              <a:rPr lang="en-US" dirty="0" err="1"/>
              <a:t>Dudi</a:t>
            </a:r>
            <a:r>
              <a:rPr lang="en-US" dirty="0"/>
              <a:t> </a:t>
            </a:r>
            <a:r>
              <a:rPr lang="en-US" dirty="0" err="1"/>
              <a:t>Saadia</a:t>
            </a:r>
            <a:r>
              <a:rPr lang="en-US" dirty="0"/>
              <a:t> | 318970944</a:t>
            </a:r>
          </a:p>
          <a:p>
            <a:pPr algn="ctr"/>
            <a:r>
              <a:rPr lang="en-US" dirty="0"/>
              <a:t>Shanel Asulin | 205616014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45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10">
            <a:extLst>
              <a:ext uri="{FF2B5EF4-FFF2-40B4-BE49-F238E27FC236}">
                <a16:creationId xmlns:a16="http://schemas.microsoft.com/office/drawing/2014/main" id="{FC3C5BCC-A9E6-8BC8-4ADF-8355053E06D5}"/>
              </a:ext>
            </a:extLst>
          </p:cNvPr>
          <p:cNvSpPr txBox="1"/>
          <p:nvPr/>
        </p:nvSpPr>
        <p:spPr>
          <a:xfrm>
            <a:off x="521506" y="327062"/>
            <a:ext cx="11148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800" b="1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DstilBERT</a:t>
            </a:r>
            <a:r>
              <a:rPr lang="en-US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 Results</a:t>
            </a:r>
            <a:endParaRPr lang="he-IL" sz="4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3"/>
          <a:srcRect t="19529" r="55524"/>
          <a:stretch/>
        </p:blipFill>
        <p:spPr>
          <a:xfrm>
            <a:off x="344490" y="1323944"/>
            <a:ext cx="4707257" cy="3702678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F12BAE2F-3F26-56F9-2F6A-389B1C8D87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685" y="1323944"/>
            <a:ext cx="6016187" cy="520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59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77" y="828190"/>
            <a:ext cx="9574804" cy="5872881"/>
          </a:xfrm>
          <a:prstGeom prst="rect">
            <a:avLst/>
          </a:prstGeom>
        </p:spPr>
      </p:pic>
      <p:sp>
        <p:nvSpPr>
          <p:cNvPr id="3" name="מלבן 2"/>
          <p:cNvSpPr/>
          <p:nvPr/>
        </p:nvSpPr>
        <p:spPr>
          <a:xfrm>
            <a:off x="3634339" y="-2807"/>
            <a:ext cx="45688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Graphical abstract</a:t>
            </a:r>
            <a:endParaRPr lang="he-IL" sz="4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8996ABB-333F-6AD7-08AB-C17E3DBA859C}"/>
              </a:ext>
            </a:extLst>
          </p:cNvPr>
          <p:cNvSpPr txBox="1"/>
          <p:nvPr/>
        </p:nvSpPr>
        <p:spPr>
          <a:xfrm>
            <a:off x="7767765" y="6126480"/>
            <a:ext cx="145751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(Depression)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548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1E5CFE1-7050-109D-4BAE-4D85F6FA5C0D}"/>
              </a:ext>
            </a:extLst>
          </p:cNvPr>
          <p:cNvSpPr txBox="1"/>
          <p:nvPr/>
        </p:nvSpPr>
        <p:spPr>
          <a:xfrm>
            <a:off x="1816850" y="2310862"/>
            <a:ext cx="8558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Assistant" pitchFamily="2" charset="-79"/>
                <a:cs typeface="Assistant" pitchFamily="2" charset="-79"/>
              </a:rPr>
              <a:t>Thank You </a:t>
            </a:r>
            <a:r>
              <a:rPr lang="en-US" sz="5400" b="1" dirty="0">
                <a:latin typeface="Assistant" pitchFamily="2" charset="-79"/>
                <a:cs typeface="Assistant" pitchFamily="2" charset="-79"/>
                <a:sym typeface="Wingdings" panose="05000000000000000000" pitchFamily="2" charset="2"/>
              </a:rPr>
              <a:t></a:t>
            </a:r>
            <a:endParaRPr lang="he-IL" sz="5400" b="1" dirty="0">
              <a:latin typeface="Assistant" pitchFamily="2" charset="-79"/>
              <a:cs typeface="Assistant" pitchFamily="2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5F2A5F7-5B1C-E8DE-B8AA-6743AA3B2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03663" y="3429000"/>
            <a:ext cx="14199326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3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00F0115-7008-A987-1715-117EF8425813}"/>
              </a:ext>
            </a:extLst>
          </p:cNvPr>
          <p:cNvSpPr txBox="1"/>
          <p:nvPr/>
        </p:nvSpPr>
        <p:spPr>
          <a:xfrm>
            <a:off x="3811565" y="1123596"/>
            <a:ext cx="40820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2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Problem &amp; Objectives</a:t>
            </a:r>
            <a:endParaRPr lang="he-IL" sz="32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C3C5BCC-A9E6-8BC8-4ADF-8355053E06D5}"/>
              </a:ext>
            </a:extLst>
          </p:cNvPr>
          <p:cNvSpPr txBox="1"/>
          <p:nvPr/>
        </p:nvSpPr>
        <p:spPr>
          <a:xfrm>
            <a:off x="278075" y="308641"/>
            <a:ext cx="11148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Introduction</a:t>
            </a:r>
            <a:endParaRPr lang="he-IL" sz="4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E8393CE8-8AE6-46EB-00D1-2BC424140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05189" y="3193881"/>
            <a:ext cx="14199326" cy="383281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559597F-CDD6-2BF2-02D9-252D1958C3C3}"/>
              </a:ext>
            </a:extLst>
          </p:cNvPr>
          <p:cNvSpPr txBox="1"/>
          <p:nvPr/>
        </p:nvSpPr>
        <p:spPr>
          <a:xfrm>
            <a:off x="396336" y="1692329"/>
            <a:ext cx="1139627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Problem Description</a:t>
            </a:r>
          </a:p>
          <a:p>
            <a:pPr algn="l" rtl="0"/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We aim to classify a person's mental or emotional state based on a short text message (like a post or chat).</a:t>
            </a:r>
          </a:p>
          <a:p>
            <a:pPr algn="l" rtl="0"/>
            <a:endParaRPr lang="en-US" sz="28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l" rtl="0"/>
            <a:r>
              <a:rPr lang="en-US" sz="28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Why is it important?</a:t>
            </a:r>
          </a:p>
          <a:p>
            <a:pPr algn="l" rtl="0"/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It can help detect mental health issues early and support professionals in understanding emotional states.</a:t>
            </a:r>
          </a:p>
          <a:p>
            <a:pPr algn="l" rtl="0"/>
            <a:endParaRPr lang="en-US" sz="28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l" rtl="0"/>
            <a:r>
              <a:rPr lang="en-US" sz="28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Why is it challenging?</a:t>
            </a:r>
          </a:p>
          <a:p>
            <a:pPr algn="l" rtl="0"/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The texts are short, vague, and often written in informal or inconsistent language.</a:t>
            </a:r>
            <a:endParaRPr lang="he-IL" sz="28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E22DCA8-9F0A-BDC0-BB56-747E7C388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05189" y="4907277"/>
            <a:ext cx="14199326" cy="3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0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83963-97DE-4850-610C-C2D17E990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D9C7448-C0CE-06FA-C7B9-C467D7E4B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292561-84F4-50A5-E215-CB1C6C81D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ACB899A-D06B-5F73-90BD-53688BF66F8F}"/>
              </a:ext>
            </a:extLst>
          </p:cNvPr>
          <p:cNvSpPr txBox="1"/>
          <p:nvPr/>
        </p:nvSpPr>
        <p:spPr>
          <a:xfrm>
            <a:off x="3811565" y="1528962"/>
            <a:ext cx="40820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2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Problem &amp; Objectives</a:t>
            </a:r>
            <a:endParaRPr lang="he-IL" sz="32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FA60544-C368-5245-29D0-4E8B69B9F8C8}"/>
              </a:ext>
            </a:extLst>
          </p:cNvPr>
          <p:cNvSpPr txBox="1"/>
          <p:nvPr/>
        </p:nvSpPr>
        <p:spPr>
          <a:xfrm>
            <a:off x="278074" y="605239"/>
            <a:ext cx="11148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Introduction</a:t>
            </a:r>
            <a:endParaRPr lang="he-IL" sz="4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EB35DD67-A8C4-C635-FE75-7E9E3B85D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05188" y="2299189"/>
            <a:ext cx="14199326" cy="383281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D48756C-52ED-6D46-5DE7-F13EB49A85FF}"/>
              </a:ext>
            </a:extLst>
          </p:cNvPr>
          <p:cNvSpPr txBox="1"/>
          <p:nvPr/>
        </p:nvSpPr>
        <p:spPr>
          <a:xfrm>
            <a:off x="923350" y="2867922"/>
            <a:ext cx="103422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Project Goals</a:t>
            </a:r>
          </a:p>
          <a:p>
            <a:pPr algn="l" rtl="0"/>
            <a:endParaRPr lang="en-US" sz="2800" u="sng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marL="457200" indent="-457200" algn="l" rtl="0">
              <a:buFont typeface="Wingdings" panose="05000000000000000000" pitchFamily="2" charset="2"/>
              <a:buChar char="q"/>
            </a:pPr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 Explore if machine learning can classify emotional states from text.</a:t>
            </a:r>
          </a:p>
          <a:p>
            <a:pPr marL="457200" indent="-457200" algn="l" rtl="0">
              <a:buFont typeface="Wingdings" panose="05000000000000000000" pitchFamily="2" charset="2"/>
              <a:buChar char="q"/>
            </a:pPr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 Compare several models to find the best one.</a:t>
            </a:r>
          </a:p>
          <a:p>
            <a:pPr marL="457200" indent="-457200" algn="l" rtl="0">
              <a:buFont typeface="Wingdings" panose="05000000000000000000" pitchFamily="2" charset="2"/>
              <a:buChar char="q"/>
            </a:pPr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 Understand which words are most important for each emotion.</a:t>
            </a:r>
          </a:p>
        </p:txBody>
      </p:sp>
    </p:spTree>
    <p:extLst>
      <p:ext uri="{BB962C8B-B14F-4D97-AF65-F5344CB8AC3E}">
        <p14:creationId xmlns:p14="http://schemas.microsoft.com/office/powerpoint/2010/main" val="76739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2F8BEF8F-80E4-DC75-84F4-4CB879EBE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95" y="1233655"/>
            <a:ext cx="9447009" cy="5321486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58E9863-D9D0-F780-6038-5023AA497F0C}"/>
              </a:ext>
            </a:extLst>
          </p:cNvPr>
          <p:cNvSpPr txBox="1"/>
          <p:nvPr/>
        </p:nvSpPr>
        <p:spPr>
          <a:xfrm>
            <a:off x="521506" y="302859"/>
            <a:ext cx="11148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Literature Review</a:t>
            </a:r>
            <a:endParaRPr lang="he-IL" sz="4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33752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9689D-1EF4-1AC4-44B9-7A2891BFE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4810B0C-5F76-643A-C9E2-3EBE032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A967126-3273-AE3D-CDB6-C015D99CC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CAF45D12-DF5C-2EFE-FDD2-4DB8BA44F4E8}"/>
              </a:ext>
            </a:extLst>
          </p:cNvPr>
          <p:cNvSpPr/>
          <p:nvPr/>
        </p:nvSpPr>
        <p:spPr>
          <a:xfrm>
            <a:off x="7939495" y="4136263"/>
            <a:ext cx="3915432" cy="239871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l" rtl="0"/>
            <a:endParaRPr lang="he-IL" sz="2400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74BD9BA3-CE9E-8315-FC0E-1CE9D855C489}"/>
              </a:ext>
            </a:extLst>
          </p:cNvPr>
          <p:cNvSpPr/>
          <p:nvPr/>
        </p:nvSpPr>
        <p:spPr>
          <a:xfrm>
            <a:off x="4163286" y="3178233"/>
            <a:ext cx="3555610" cy="335674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l" rtl="0"/>
            <a:r>
              <a:rPr lang="en-US" sz="24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We added the new data to increase the number of examples. 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&gt;&gt;</a:t>
            </a:r>
            <a:r>
              <a:rPr lang="en-US" sz="24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All “Mild” and “Severe” were labeled as Depression 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&gt;&gt;</a:t>
            </a:r>
            <a:r>
              <a:rPr lang="en-US" sz="24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All “Normal” statements were labeled as Normal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C535EFB6-DDB2-4636-0E13-6A0E9C7E8B6D}"/>
              </a:ext>
            </a:extLst>
          </p:cNvPr>
          <p:cNvSpPr/>
          <p:nvPr/>
        </p:nvSpPr>
        <p:spPr>
          <a:xfrm>
            <a:off x="420684" y="1866481"/>
            <a:ext cx="3522003" cy="467297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l" rtl="0"/>
            <a:r>
              <a:rPr lang="en-US" sz="2400" b="1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Main dataset: </a:t>
            </a:r>
            <a:r>
              <a:rPr lang="en-US" sz="24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Over 53,000 text statements labeled from Kaggle with 7 mental health states. </a:t>
            </a:r>
          </a:p>
          <a:p>
            <a:pPr algn="l" rtl="0"/>
            <a:r>
              <a:rPr lang="en-US" sz="14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https://www.kaggle.com/datasets/suchintikasarkar/sentiment-analysis-for-mental-health</a:t>
            </a:r>
            <a:endParaRPr lang="en-US" sz="1400" dirty="0">
              <a:solidFill>
                <a:schemeClr val="tx1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l" rtl="0"/>
            <a:endParaRPr lang="en-US" sz="2400" dirty="0">
              <a:solidFill>
                <a:schemeClr val="tx1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Additional dataset: </a:t>
            </a:r>
            <a:r>
              <a:rPr lang="en-US" sz="24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Statements labeled by depression levels (Mild, Severe, Normal)</a:t>
            </a:r>
          </a:p>
          <a:p>
            <a:pPr algn="l" rtl="0"/>
            <a:r>
              <a:rPr lang="en-US" sz="14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https://github.com/rafalposwiata/depression-detection-lt-edi-2022</a:t>
            </a:r>
            <a:endParaRPr lang="en-US" sz="1400" dirty="0">
              <a:solidFill>
                <a:schemeClr val="tx1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09DAC37-F67C-4CF9-A25D-D47FF5B3050C}"/>
              </a:ext>
            </a:extLst>
          </p:cNvPr>
          <p:cNvSpPr txBox="1"/>
          <p:nvPr/>
        </p:nvSpPr>
        <p:spPr>
          <a:xfrm>
            <a:off x="892247" y="1035484"/>
            <a:ext cx="25788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2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Data Sources</a:t>
            </a:r>
            <a:endParaRPr lang="he-IL" sz="32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86527CC-2319-B6E9-18D8-D755218D6045}"/>
              </a:ext>
            </a:extLst>
          </p:cNvPr>
          <p:cNvSpPr txBox="1"/>
          <p:nvPr/>
        </p:nvSpPr>
        <p:spPr>
          <a:xfrm>
            <a:off x="4426656" y="2423122"/>
            <a:ext cx="30164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2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Merging Strategy</a:t>
            </a:r>
            <a:endParaRPr lang="he-IL" sz="32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DD22532-DD13-7B89-B8F0-317E2953CD97}"/>
              </a:ext>
            </a:extLst>
          </p:cNvPr>
          <p:cNvSpPr txBox="1"/>
          <p:nvPr/>
        </p:nvSpPr>
        <p:spPr>
          <a:xfrm>
            <a:off x="8124179" y="3551488"/>
            <a:ext cx="34624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2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Final Format</a:t>
            </a:r>
            <a:endParaRPr lang="he-IL" sz="32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D221DF96-B441-EAD2-5A94-85C1D51919E6}"/>
              </a:ext>
            </a:extLst>
          </p:cNvPr>
          <p:cNvSpPr txBox="1"/>
          <p:nvPr/>
        </p:nvSpPr>
        <p:spPr>
          <a:xfrm>
            <a:off x="360397" y="263687"/>
            <a:ext cx="11148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Dataset &amp; Preparation</a:t>
            </a:r>
            <a:endParaRPr lang="he-IL" sz="4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C77FD86-C37D-CA09-E0B8-786D6F2614AB}"/>
              </a:ext>
            </a:extLst>
          </p:cNvPr>
          <p:cNvSpPr txBox="1"/>
          <p:nvPr/>
        </p:nvSpPr>
        <p:spPr>
          <a:xfrm>
            <a:off x="7497474" y="4304567"/>
            <a:ext cx="460332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 rtl="0"/>
            <a:r>
              <a:rPr lang="en-US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Text: 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short English statements from social media </a:t>
            </a:r>
          </a:p>
          <a:p>
            <a:pPr lvl="1" algn="l" rtl="0"/>
            <a:r>
              <a:rPr lang="en-US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Label: 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one of </a:t>
            </a:r>
            <a:r>
              <a:rPr lang="en-US" sz="3200" dirty="0">
                <a:latin typeface="FrankRuehl" panose="020E0503060101010101" pitchFamily="34" charset="-79"/>
                <a:cs typeface="FrankRuehl" panose="020E0503060101010101" pitchFamily="34" charset="-79"/>
              </a:rPr>
              <a:t>7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 categories (e.g., Anxiety, Depression, Stress, etc.)</a:t>
            </a:r>
          </a:p>
        </p:txBody>
      </p:sp>
    </p:spTree>
    <p:extLst>
      <p:ext uri="{BB962C8B-B14F-4D97-AF65-F5344CB8AC3E}">
        <p14:creationId xmlns:p14="http://schemas.microsoft.com/office/powerpoint/2010/main" val="81058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0">
            <a:extLst>
              <a:ext uri="{FF2B5EF4-FFF2-40B4-BE49-F238E27FC236}">
                <a16:creationId xmlns:a16="http://schemas.microsoft.com/office/drawing/2014/main" id="{D221DF96-B441-EAD2-5A94-85C1D51919E6}"/>
              </a:ext>
            </a:extLst>
          </p:cNvPr>
          <p:cNvSpPr txBox="1"/>
          <p:nvPr/>
        </p:nvSpPr>
        <p:spPr>
          <a:xfrm>
            <a:off x="278075" y="372809"/>
            <a:ext cx="11148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Models and Processing Pipelines</a:t>
            </a:r>
            <a:endParaRPr lang="he-IL" sz="4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73B576B0-7C82-6299-5B5E-80D423AED695}"/>
              </a:ext>
            </a:extLst>
          </p:cNvPr>
          <p:cNvSpPr/>
          <p:nvPr/>
        </p:nvSpPr>
        <p:spPr>
          <a:xfrm>
            <a:off x="295545" y="3271410"/>
            <a:ext cx="2099365" cy="1097280"/>
          </a:xfrm>
          <a:prstGeom prst="roundRect">
            <a:avLst/>
          </a:prstGeom>
          <a:solidFill>
            <a:srgbClr val="FFFFFF">
              <a:alpha val="5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b="1" dirty="0">
                <a:solidFill>
                  <a:schemeClr val="tx1"/>
                </a:solidFill>
              </a:rPr>
              <a:t>Clean and label data</a:t>
            </a:r>
            <a:endParaRPr lang="he-IL" sz="2400" b="1" dirty="0">
              <a:solidFill>
                <a:schemeClr val="tx1"/>
              </a:solidFill>
            </a:endParaRPr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3AE8115B-2148-0695-2751-5BC7CBAC4F00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394910" y="2626966"/>
            <a:ext cx="822959" cy="1193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מחבר חץ ישר 6">
            <a:extLst>
              <a:ext uri="{FF2B5EF4-FFF2-40B4-BE49-F238E27FC236}">
                <a16:creationId xmlns:a16="http://schemas.microsoft.com/office/drawing/2014/main" id="{4397FFC4-AA9D-5823-BD20-31C81A35C70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394910" y="3858721"/>
            <a:ext cx="822959" cy="11607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0BCA2DB9-AB77-FE39-0B89-2D34D58FA815}"/>
              </a:ext>
            </a:extLst>
          </p:cNvPr>
          <p:cNvSpPr/>
          <p:nvPr/>
        </p:nvSpPr>
        <p:spPr>
          <a:xfrm>
            <a:off x="3217870" y="1603610"/>
            <a:ext cx="2099365" cy="1977173"/>
          </a:xfrm>
          <a:prstGeom prst="roundRect">
            <a:avLst/>
          </a:prstGeom>
          <a:solidFill>
            <a:srgbClr val="FFFFFF">
              <a:alpha val="5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b="1" dirty="0">
                <a:solidFill>
                  <a:schemeClr val="tx1"/>
                </a:solidFill>
              </a:rPr>
              <a:t>Transform text into vectors (TF-IDF)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9B485366-CAE1-6B91-8795-5894F9B1C633}"/>
              </a:ext>
            </a:extLst>
          </p:cNvPr>
          <p:cNvSpPr/>
          <p:nvPr/>
        </p:nvSpPr>
        <p:spPr>
          <a:xfrm>
            <a:off x="3217869" y="4031886"/>
            <a:ext cx="2099365" cy="1975082"/>
          </a:xfrm>
          <a:prstGeom prst="roundRect">
            <a:avLst/>
          </a:prstGeom>
          <a:solidFill>
            <a:srgbClr val="FFFFFF">
              <a:alpha val="5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b="1" dirty="0">
                <a:solidFill>
                  <a:schemeClr val="tx1"/>
                </a:solidFill>
              </a:rPr>
              <a:t>Tokenize with BERT </a:t>
            </a:r>
            <a:r>
              <a:rPr lang="en-US" sz="2400" b="1" dirty="0" err="1">
                <a:solidFill>
                  <a:schemeClr val="tx1"/>
                </a:solidFill>
              </a:rPr>
              <a:t>WordPiece</a:t>
            </a:r>
            <a:endParaRPr lang="he-IL" sz="2400" b="1" dirty="0">
              <a:solidFill>
                <a:schemeClr val="tx1"/>
              </a:solidFill>
            </a:endParaRPr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D975C7B2-602F-9FD1-A441-19C59B3B6CF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317234" y="2626966"/>
            <a:ext cx="7962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28407B5D-35DD-32B2-EE68-E6D9C308C703}"/>
              </a:ext>
            </a:extLst>
          </p:cNvPr>
          <p:cNvSpPr/>
          <p:nvPr/>
        </p:nvSpPr>
        <p:spPr>
          <a:xfrm>
            <a:off x="6113470" y="1603610"/>
            <a:ext cx="2395728" cy="2046712"/>
          </a:xfrm>
          <a:prstGeom prst="roundRect">
            <a:avLst/>
          </a:prstGeom>
          <a:solidFill>
            <a:srgbClr val="FFFFFF">
              <a:alpha val="5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b="1" dirty="0">
                <a:solidFill>
                  <a:schemeClr val="tx1"/>
                </a:solidFill>
              </a:rPr>
              <a:t>Train classical models (NB, </a:t>
            </a:r>
            <a:r>
              <a:rPr lang="en-US" sz="2400" b="1" dirty="0" err="1">
                <a:solidFill>
                  <a:schemeClr val="tx1"/>
                </a:solidFill>
              </a:rPr>
              <a:t>LogReg</a:t>
            </a:r>
            <a:r>
              <a:rPr lang="en-US" sz="2400" b="1" dirty="0">
                <a:solidFill>
                  <a:schemeClr val="tx1"/>
                </a:solidFill>
              </a:rPr>
              <a:t>, SVM, RF, XGB)	</a:t>
            </a:r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505BBAD8-AA54-8ADA-C381-235A2DAEEF0D}"/>
              </a:ext>
            </a:extLst>
          </p:cNvPr>
          <p:cNvSpPr/>
          <p:nvPr/>
        </p:nvSpPr>
        <p:spPr>
          <a:xfrm>
            <a:off x="6113470" y="3960257"/>
            <a:ext cx="2395728" cy="2046711"/>
          </a:xfrm>
          <a:prstGeom prst="roundRect">
            <a:avLst/>
          </a:prstGeom>
          <a:solidFill>
            <a:srgbClr val="FFFFFF">
              <a:alpha val="5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b="1" dirty="0">
                <a:solidFill>
                  <a:schemeClr val="tx1"/>
                </a:solidFill>
              </a:rPr>
              <a:t>Fine-tune </a:t>
            </a:r>
            <a:r>
              <a:rPr lang="en-US" sz="2400" b="1" dirty="0" err="1">
                <a:solidFill>
                  <a:schemeClr val="tx1"/>
                </a:solidFill>
              </a:rPr>
              <a:t>DistilBERT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* frozen-base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*unfreeze-2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* full FT</a:t>
            </a:r>
          </a:p>
        </p:txBody>
      </p:sp>
      <p:cxnSp>
        <p:nvCxnSpPr>
          <p:cNvPr id="22" name="מחבר חץ ישר 21">
            <a:extLst>
              <a:ext uri="{FF2B5EF4-FFF2-40B4-BE49-F238E27FC236}">
                <a16:creationId xmlns:a16="http://schemas.microsoft.com/office/drawing/2014/main" id="{D94E7A53-A728-3E96-2DD7-11A014A361C5}"/>
              </a:ext>
            </a:extLst>
          </p:cNvPr>
          <p:cNvCxnSpPr>
            <a:cxnSpLocks/>
          </p:cNvCxnSpPr>
          <p:nvPr/>
        </p:nvCxnSpPr>
        <p:spPr>
          <a:xfrm>
            <a:off x="5343957" y="5073482"/>
            <a:ext cx="7962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E0F567CC-6A17-F9A5-3A42-8B986968AF35}"/>
              </a:ext>
            </a:extLst>
          </p:cNvPr>
          <p:cNvCxnSpPr>
            <a:cxnSpLocks/>
          </p:cNvCxnSpPr>
          <p:nvPr/>
        </p:nvCxnSpPr>
        <p:spPr>
          <a:xfrm>
            <a:off x="8539679" y="2617050"/>
            <a:ext cx="822959" cy="120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D250B5CD-5458-EF2B-EBC5-FCC4E880B73F}"/>
              </a:ext>
            </a:extLst>
          </p:cNvPr>
          <p:cNvCxnSpPr>
            <a:cxnSpLocks/>
          </p:cNvCxnSpPr>
          <p:nvPr/>
        </p:nvCxnSpPr>
        <p:spPr>
          <a:xfrm flipV="1">
            <a:off x="8539679" y="3820050"/>
            <a:ext cx="822959" cy="1300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75A11614-CAD5-7CD4-A841-5A5EFA9DB6A2}"/>
              </a:ext>
            </a:extLst>
          </p:cNvPr>
          <p:cNvSpPr/>
          <p:nvPr/>
        </p:nvSpPr>
        <p:spPr>
          <a:xfrm>
            <a:off x="9362638" y="2617050"/>
            <a:ext cx="2099365" cy="2356647"/>
          </a:xfrm>
          <a:prstGeom prst="roundRect">
            <a:avLst/>
          </a:prstGeom>
          <a:solidFill>
            <a:srgbClr val="FFFFFF">
              <a:alpha val="5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2400" b="1" dirty="0">
                <a:solidFill>
                  <a:schemeClr val="tx1"/>
                </a:solidFill>
              </a:rPr>
              <a:t>Evaluate on test set → Accuracy, Precision, Recall, F1</a:t>
            </a:r>
            <a:endParaRPr lang="he-IL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729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מלבן 8">
            <a:extLst>
              <a:ext uri="{FF2B5EF4-FFF2-40B4-BE49-F238E27FC236}">
                <a16:creationId xmlns:a16="http://schemas.microsoft.com/office/drawing/2014/main" id="{CCE9163B-B339-6487-B66C-3FF3FF9BCDAF}"/>
              </a:ext>
            </a:extLst>
          </p:cNvPr>
          <p:cNvSpPr/>
          <p:nvPr/>
        </p:nvSpPr>
        <p:spPr>
          <a:xfrm>
            <a:off x="641448" y="557157"/>
            <a:ext cx="4790088" cy="57802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l" rtl="0"/>
            <a:r>
              <a:rPr lang="en-US" sz="2800" b="1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What we used: </a:t>
            </a:r>
          </a:p>
          <a:p>
            <a:pPr algn="l" rtl="0"/>
            <a:r>
              <a:rPr lang="en-US" sz="2800" u="sng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Text preprocessing</a:t>
            </a:r>
            <a:r>
              <a:rPr lang="en-US" sz="28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: TF-IDF vectorization with and without n-grams.</a:t>
            </a:r>
          </a:p>
          <a:p>
            <a:pPr algn="l" rtl="0"/>
            <a:endParaRPr lang="en-US" sz="2800" b="1" dirty="0">
              <a:solidFill>
                <a:schemeClr val="tx1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l" rtl="0"/>
            <a:r>
              <a:rPr lang="en-US" sz="2800" b="1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Models: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Naive Bayes 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Logistic Regression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SVM  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Random Forest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XGBoost</a:t>
            </a:r>
            <a:endParaRPr lang="en-US" sz="2800" dirty="0">
              <a:solidFill>
                <a:schemeClr val="tx1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BERT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sz="2800" dirty="0" err="1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DistilBERT</a:t>
            </a:r>
            <a:endParaRPr lang="en-US" sz="2800" dirty="0">
              <a:solidFill>
                <a:schemeClr val="tx1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1DC88F0-46E8-4B62-936E-1AD85010813A}"/>
              </a:ext>
            </a:extLst>
          </p:cNvPr>
          <p:cNvSpPr txBox="1"/>
          <p:nvPr/>
        </p:nvSpPr>
        <p:spPr>
          <a:xfrm>
            <a:off x="5856888" y="557157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Training details:</a:t>
            </a:r>
          </a:p>
          <a:p>
            <a:pPr algn="l" rtl="0"/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* Train/Test split: 80/20.</a:t>
            </a:r>
          </a:p>
          <a:p>
            <a:pPr algn="l" rtl="0"/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*Balanced classes: using stratified split.</a:t>
            </a:r>
          </a:p>
          <a:p>
            <a:pPr algn="l" rtl="0"/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* Platform: local </a:t>
            </a:r>
            <a:r>
              <a:rPr lang="en-US" sz="2800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Jupyter</a:t>
            </a:r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 Notebook.</a:t>
            </a:r>
          </a:p>
          <a:p>
            <a:pPr algn="l" rtl="0"/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* Batch size &amp; epochs: default values for classical models.</a:t>
            </a:r>
          </a:p>
          <a:p>
            <a:pPr algn="l" rtl="0"/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For </a:t>
            </a:r>
            <a:r>
              <a:rPr lang="en-US" sz="2800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DistilBERT</a:t>
            </a:r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:</a:t>
            </a:r>
          </a:p>
          <a:p>
            <a:pPr algn="l" rtl="0"/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4 epochs, 2x4 batch.</a:t>
            </a:r>
          </a:p>
          <a:p>
            <a:pPr algn="l" rtl="0"/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(4×2 = batch 4, grad-acc 2)</a:t>
            </a:r>
          </a:p>
        </p:txBody>
      </p:sp>
    </p:spTree>
    <p:extLst>
      <p:ext uri="{BB962C8B-B14F-4D97-AF65-F5344CB8AC3E}">
        <p14:creationId xmlns:p14="http://schemas.microsoft.com/office/powerpoint/2010/main" val="1959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C3C5BCC-A9E6-8BC8-4ADF-8355053E06D5}"/>
              </a:ext>
            </a:extLst>
          </p:cNvPr>
          <p:cNvSpPr txBox="1"/>
          <p:nvPr/>
        </p:nvSpPr>
        <p:spPr>
          <a:xfrm>
            <a:off x="519981" y="455383"/>
            <a:ext cx="11148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How We Used the Metrics</a:t>
            </a:r>
            <a:endParaRPr lang="he-IL" sz="4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559597F-CDD6-2BF2-02D9-252D1958C3C3}"/>
              </a:ext>
            </a:extLst>
          </p:cNvPr>
          <p:cNvSpPr txBox="1"/>
          <p:nvPr/>
        </p:nvSpPr>
        <p:spPr>
          <a:xfrm>
            <a:off x="782316" y="1347340"/>
            <a:ext cx="1062431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Metrics Overview</a:t>
            </a:r>
          </a:p>
          <a:p>
            <a:pPr algn="l" rtl="0"/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• Accuracy – overall correctness</a:t>
            </a:r>
          </a:p>
          <a:p>
            <a:pPr algn="l" rtl="0"/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• Precision – false-alarm control</a:t>
            </a:r>
          </a:p>
          <a:p>
            <a:pPr algn="l" rtl="0"/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• Recall – catch positives</a:t>
            </a:r>
          </a:p>
          <a:p>
            <a:pPr algn="l" rtl="0"/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• F1 – balance P/R</a:t>
            </a:r>
          </a:p>
          <a:p>
            <a:pPr algn="l" rtl="0"/>
            <a:r>
              <a:rPr lang="en-US" sz="28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During training/testing –</a:t>
            </a:r>
          </a:p>
          <a:p>
            <a:pPr algn="l" rtl="0"/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• Training: monitor </a:t>
            </a:r>
            <a:r>
              <a:rPr lang="en-US" sz="2800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val</a:t>
            </a:r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-loss &amp; F1, stop if plateau.</a:t>
            </a:r>
          </a:p>
          <a:p>
            <a:pPr algn="l" rtl="0"/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• Testing: rank models by macro-F1.</a:t>
            </a:r>
          </a:p>
          <a:p>
            <a:pPr algn="l" rtl="0"/>
            <a:r>
              <a:rPr lang="en-US" sz="28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Why we used multiple metrics -</a:t>
            </a:r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 Accuracy can mislead on imbalanced data, so we rely on macro-F1 for fair comparison</a:t>
            </a:r>
            <a:endParaRPr lang="he-IL" sz="28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54643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10">
            <a:extLst>
              <a:ext uri="{FF2B5EF4-FFF2-40B4-BE49-F238E27FC236}">
                <a16:creationId xmlns:a16="http://schemas.microsoft.com/office/drawing/2014/main" id="{FC3C5BCC-A9E6-8BC8-4ADF-8355053E06D5}"/>
              </a:ext>
            </a:extLst>
          </p:cNvPr>
          <p:cNvSpPr txBox="1"/>
          <p:nvPr/>
        </p:nvSpPr>
        <p:spPr>
          <a:xfrm>
            <a:off x="402402" y="533401"/>
            <a:ext cx="11148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Intermediate &amp; Baseline Results</a:t>
            </a:r>
            <a:endParaRPr lang="he-IL" sz="4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0C25B513-75B9-FB82-1CCC-8818C3AC6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011" y="1364398"/>
            <a:ext cx="7659770" cy="519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37926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21343</TotalTime>
  <Words>507</Words>
  <Application>Microsoft Office PowerPoint</Application>
  <PresentationFormat>מסך רחב</PresentationFormat>
  <Paragraphs>88</Paragraphs>
  <Slides>12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Assistant</vt:lpstr>
      <vt:lpstr>Courier New</vt:lpstr>
      <vt:lpstr>FrankRuehl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איריס סעדון</dc:creator>
  <cp:lastModifiedBy>איריס סעדון</cp:lastModifiedBy>
  <cp:revision>255</cp:revision>
  <dcterms:created xsi:type="dcterms:W3CDTF">2025-02-22T09:40:30Z</dcterms:created>
  <dcterms:modified xsi:type="dcterms:W3CDTF">2025-06-16T15:37:40Z</dcterms:modified>
</cp:coreProperties>
</file>