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56" r:id="rId2"/>
    <p:sldId id="281" r:id="rId3"/>
    <p:sldId id="279" r:id="rId4"/>
    <p:sldId id="259" r:id="rId5"/>
    <p:sldId id="277" r:id="rId6"/>
    <p:sldId id="280" r:id="rId7"/>
    <p:sldId id="278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7D4"/>
    <a:srgbClr val="FFFFFF"/>
    <a:srgbClr val="196B24"/>
    <a:srgbClr val="6ABAB4"/>
    <a:srgbClr val="8FCBC7"/>
    <a:srgbClr val="C3D0D0"/>
    <a:srgbClr val="1C71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3" autoAdjust="0"/>
    <p:restoredTop sz="70323" autoAdjust="0"/>
  </p:normalViewPr>
  <p:slideViewPr>
    <p:cSldViewPr snapToGrid="0">
      <p:cViewPr varScale="1">
        <p:scale>
          <a:sx n="58" d="100"/>
          <a:sy n="58" d="100"/>
        </p:scale>
        <p:origin x="16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FD1D14D-3BDA-4DC4-B09B-DBEACBE5BC20}" type="datetimeFigureOut">
              <a:rPr lang="he-IL" smtClean="0"/>
              <a:t>ז'/ניסן/תשפ"ה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DC6A695-78A8-487E-AE66-4146B3F1D5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653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184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B6287-8C66-E56C-9D6D-05FC90259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FAA2030D-16D2-943A-84D1-A0FEC8A1C2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302CF79E-3926-64A6-2B85-F04A83F98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b="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8F018FA-4CF0-2BE2-42C3-AFE517E8A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7039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8861E-4F98-E00A-0BE7-C91EE6F31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0031ECFD-1BBD-C191-83E4-416E20A0C7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A3EF6E2F-49E0-72A2-5FC2-74C96B374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F3931AC-B9D2-EE0D-715F-9E5D4E3846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7244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b="0" i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3761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5870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5079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770F06-B570-C59B-F97E-A84EBFF8B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6791636-6A0B-D106-8145-FE29AC9B3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CA13701-846B-A1F9-A7C3-96AD58DF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ז'/ניסן/תשפ"ה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90E1325-33CF-F7B2-838B-1E160D97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F86EDAE-3F9A-A7E6-82D2-7BE7E972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840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B0AA57-0D03-6C47-018A-0F223EDA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6691E2B-BC59-941B-68D5-5320E0ED0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0C95D9-6697-9A8B-6AD2-2FE3A079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ז'/ניסן/תשפ"ה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088BC2-B605-6EE5-7F0A-F2B81765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BA81F1-ABD3-15EE-37C8-E60604CC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1031CB8-26E1-61CB-BD12-602F05692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D7B470C-3E25-A11F-AFEA-1B17AD59C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3C89248-6564-A41B-FA85-08AE235D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ז'/ניסן/תשפ"ה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147CE6-8C3D-6ACD-AB33-9E3B136C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144ECCE-ED9D-7690-32E4-1E2AA371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245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055857-7840-0190-5C6A-E1DBEC8C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D61DC5-290F-4D0C-D71B-81D9AB92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536A773-850B-041F-DE44-9C5F5BC2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ז'/ניסן/תשפ"ה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B35B83-E4F7-DF9D-6173-E8681779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C99B63-E7EB-2394-6296-29732AD8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924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C9D895-AA11-79F9-B75D-6311696D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ED21525-D6A3-8586-38AC-C9F354C40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0AB24D-9612-217B-853D-1BB701A5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ז'/ניסן/תשפ"ה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7984105-BAC5-DDFD-A17E-1937414F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057A5B-3BCC-C502-2819-93C5AC69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58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6432B1-73BE-9847-FACE-82CF4D96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5D6E82-3812-A59F-AC8B-FEF851CE9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CADF36A-0093-866E-9898-57F385881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FAD2553-BB67-EA00-8925-5BAF9312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ז'/ניסן/תשפ"ה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C277CAE-1C62-5381-1FC4-C0014EBE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3A303C8-ED4F-7285-C9F0-62DFF4D4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765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4E292D-5EC8-932F-E7F8-86D0CB87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D3C2200-48FE-8C9A-15B8-A87114E0C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D14734B-3C9C-9E0D-BC8C-070762E17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883811B-AEBD-5ECE-4425-00E94BBCB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0BE04D2-B47B-E65D-52FE-A9AAC5551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251D668-983D-D9C9-4519-DED750DF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ז'/ניסן/תשפ"ה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984E00D-A1DF-8EF6-DDCB-2B1FFC68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A7C47F1-1BF3-3BCC-CD8B-F245A3E3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567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4DB451-8A62-85A7-46F1-85BB8C8C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9C5D30E-E5DA-021D-2951-3E8D4810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ז'/ניסן/תשפ"ה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3B9DC11-6EC3-D790-36C7-1B082DE7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50F85DC-1760-0AF9-3C0D-46D5920D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01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420FB31-3B5B-37DE-9068-34FC5354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ז'/ניסן/תשפ"ה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2DFCD1C-A00A-DCF7-89EC-048E522E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B0732B7-6D79-C164-AC04-478E4707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063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E161EC-10AF-7417-212C-6D75458E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78A7EB-38DD-CDC8-ACFB-77314E738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4C9CA58-C301-DFD4-6B11-D2CA82818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1A4DE21-014A-1523-2422-F073551F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ז'/ניסן/תשפ"ה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9ADE56A-500C-55DF-C7A2-C0922C30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84DD633-208F-2E35-8361-6B323EA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828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6BA9B-7759-68A2-4C9D-5C2B74ECE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A8C9765-A135-C078-F27D-82CBFB631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FDBB198-F0D4-FD65-9709-3AC31DC93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F34597-DC8A-9CDB-CA47-43E2CFA8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ז'/ניסן/תשפ"ה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E577052-2572-7203-18A2-349A5055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F0EEA7F-375E-85CE-6D91-6D14E7CE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058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CFE0235-9A88-B445-7D0E-B2F6AA67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9F789D0-0CA9-E7F3-E0AC-B413DAAF1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9052DD1-5975-5B8B-46E0-4872B56E6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5EB4DD-FB70-45BB-9F4B-19196F7FCF74}" type="datetimeFigureOut">
              <a:rPr lang="he-IL" smtClean="0"/>
              <a:t>ז'/ניסן/תשפ"ה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C1323B8-10C9-C1ED-DC9C-B7565696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05E3FB-C293-44A3-D751-470BA6DB3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966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7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F51F5FFD-22E8-6F2C-9F42-28D84AAD1E5A}"/>
              </a:ext>
            </a:extLst>
          </p:cNvPr>
          <p:cNvSpPr txBox="1"/>
          <p:nvPr/>
        </p:nvSpPr>
        <p:spPr>
          <a:xfrm>
            <a:off x="2811460" y="5184269"/>
            <a:ext cx="6093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ssistant" pitchFamily="2" charset="-79"/>
                <a:cs typeface="Assistant" pitchFamily="2" charset="-79"/>
              </a:rPr>
              <a:t> Shahar </a:t>
            </a:r>
            <a:r>
              <a:rPr lang="en-US" sz="2400" b="1" dirty="0" err="1">
                <a:latin typeface="Assistant" pitchFamily="2" charset="-79"/>
                <a:cs typeface="Assistant" pitchFamily="2" charset="-79"/>
              </a:rPr>
              <a:t>Sadon</a:t>
            </a:r>
            <a:r>
              <a:rPr lang="he-IL" sz="2400" b="1" dirty="0">
                <a:latin typeface="Assistant" pitchFamily="2" charset="-79"/>
                <a:cs typeface="Assistant" pitchFamily="2" charset="-79"/>
              </a:rPr>
              <a:t>| </a:t>
            </a:r>
            <a:r>
              <a:rPr lang="en-US" sz="2400" b="1" dirty="0">
                <a:latin typeface="Assistant" pitchFamily="2" charset="-79"/>
                <a:cs typeface="Assistant" pitchFamily="2" charset="-79"/>
              </a:rPr>
              <a:t>206560526</a:t>
            </a:r>
          </a:p>
          <a:p>
            <a:pPr algn="ctr"/>
            <a:r>
              <a:rPr lang="en-US" sz="2400" b="1" i="0" dirty="0">
                <a:effectLst/>
                <a:latin typeface="Assistant" pitchFamily="2" charset="-79"/>
                <a:cs typeface="Assistant" pitchFamily="2" charset="-79"/>
              </a:rPr>
              <a:t> Shanel Asulin</a:t>
            </a:r>
            <a:r>
              <a:rPr lang="he-IL" sz="2400" b="1" i="0" dirty="0">
                <a:effectLst/>
                <a:latin typeface="Assistant" pitchFamily="2" charset="-79"/>
                <a:cs typeface="Assistant" pitchFamily="2" charset="-79"/>
              </a:rPr>
              <a:t>| </a:t>
            </a:r>
            <a:r>
              <a:rPr lang="en-US" sz="2400" b="1" i="0" dirty="0">
                <a:effectLst/>
                <a:latin typeface="Assistant" pitchFamily="2" charset="-79"/>
                <a:cs typeface="Assistant" pitchFamily="2" charset="-79"/>
              </a:rPr>
              <a:t> 205616014</a:t>
            </a:r>
          </a:p>
          <a:p>
            <a:pPr algn="ctr"/>
            <a:r>
              <a:rPr lang="en-US" sz="2400" b="1" dirty="0">
                <a:latin typeface="Assistant" pitchFamily="2" charset="-79"/>
                <a:cs typeface="Assistant" pitchFamily="2" charset="-79"/>
              </a:rPr>
              <a:t> Dudi Saadia</a:t>
            </a:r>
            <a:r>
              <a:rPr lang="he-IL" sz="2400" b="1" dirty="0">
                <a:latin typeface="Assistant" pitchFamily="2" charset="-79"/>
                <a:cs typeface="Assistant" pitchFamily="2" charset="-79"/>
              </a:rPr>
              <a:t>| </a:t>
            </a:r>
            <a:r>
              <a:rPr lang="en-US" sz="2400" b="1" dirty="0">
                <a:latin typeface="Assistant" pitchFamily="2" charset="-79"/>
                <a:cs typeface="Assistant" pitchFamily="2" charset="-79"/>
              </a:rPr>
              <a:t>318970944</a:t>
            </a:r>
            <a:endParaRPr lang="en-US" sz="2400" b="1" i="0" dirty="0">
              <a:effectLst/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ED94475-1BDC-8FB4-7D5A-7EABC0E05BD8}"/>
              </a:ext>
            </a:extLst>
          </p:cNvPr>
          <p:cNvSpPr txBox="1"/>
          <p:nvPr/>
        </p:nvSpPr>
        <p:spPr>
          <a:xfrm>
            <a:off x="1199321" y="671087"/>
            <a:ext cx="97933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FrankRuehl" panose="020E0503060101010101" pitchFamily="34" charset="-79"/>
                <a:cs typeface="FrankRuehl" panose="020E0503060101010101" pitchFamily="34" charset="-79"/>
              </a:rPr>
              <a:t>Introduction To Natural Language Processing</a:t>
            </a:r>
            <a:endParaRPr lang="he-IL" sz="400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F1BD4CA-371D-1FF0-4227-1F5A9DD59784}"/>
              </a:ext>
            </a:extLst>
          </p:cNvPr>
          <p:cNvSpPr txBox="1"/>
          <p:nvPr/>
        </p:nvSpPr>
        <p:spPr>
          <a:xfrm>
            <a:off x="2240478" y="4241295"/>
            <a:ext cx="7235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Course </a:t>
            </a:r>
            <a:r>
              <a:rPr lang="fr-FR" sz="2800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Lecturer</a:t>
            </a:r>
            <a:r>
              <a:rPr lang="fr-FR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: </a:t>
            </a:r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Dr. </a:t>
            </a:r>
            <a:r>
              <a:rPr lang="fr-FR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Alexander(Sasha) </a:t>
            </a:r>
            <a:r>
              <a:rPr lang="fr-FR" sz="2800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Apartsin</a:t>
            </a:r>
            <a:endParaRPr lang="he-IL" sz="280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6B551F1-5B08-1596-075A-10AE7A9A56E3}"/>
              </a:ext>
            </a:extLst>
          </p:cNvPr>
          <p:cNvSpPr txBox="1"/>
          <p:nvPr/>
        </p:nvSpPr>
        <p:spPr>
          <a:xfrm>
            <a:off x="619538" y="1378973"/>
            <a:ext cx="109529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Analyzing Mental Health: </a:t>
            </a:r>
          </a:p>
          <a:p>
            <a:pPr algn="ctr"/>
            <a:r>
              <a:rPr lang="en-US" sz="60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Text Classification for Mental Health Conditions</a:t>
            </a:r>
          </a:p>
        </p:txBody>
      </p:sp>
    </p:spTree>
    <p:extLst>
      <p:ext uri="{BB962C8B-B14F-4D97-AF65-F5344CB8AC3E}">
        <p14:creationId xmlns:p14="http://schemas.microsoft.com/office/powerpoint/2010/main" val="26545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4139C-528A-1005-8A24-0D97AE511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798F448-6630-1400-BCA9-36E4BCC61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E4E5D28-D32F-97CE-E09E-BFDBC06E3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4F242E4D-985B-08F9-0052-BEED52DDCC7D}"/>
              </a:ext>
            </a:extLst>
          </p:cNvPr>
          <p:cNvSpPr/>
          <p:nvPr/>
        </p:nvSpPr>
        <p:spPr>
          <a:xfrm>
            <a:off x="545582" y="982176"/>
            <a:ext cx="473011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Motivation</a:t>
            </a:r>
            <a:endParaRPr lang="he-IL" sz="24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l" rtl="0"/>
            <a:endParaRPr lang="en-US" sz="240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l" rtl="0"/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The project focuses on using NLP to analyze and predict mental health conditions from textual data. </a:t>
            </a:r>
          </a:p>
          <a:p>
            <a:pPr algn="l" rtl="0"/>
            <a:endParaRPr lang="en-US" sz="240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l" rtl="0"/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This is critical for improving mental health support through technology, such as chatbots and sentiment analysis, which can provide early interventions and help people manage their mental health in real-time.</a:t>
            </a:r>
          </a:p>
        </p:txBody>
      </p:sp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37B2D42A-7158-4F94-6878-77BF997DB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148" y="0"/>
            <a:ext cx="67387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9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36A85-784C-4602-317F-89DDBC327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5983C06-3165-9064-FF9A-33A4C9C31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2347DFE-2928-E2F1-8CDD-4B5F3A207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39ADCB4-A351-6E92-E89A-19193FFC1629}"/>
              </a:ext>
            </a:extLst>
          </p:cNvPr>
          <p:cNvSpPr/>
          <p:nvPr/>
        </p:nvSpPr>
        <p:spPr>
          <a:xfrm>
            <a:off x="592066" y="607871"/>
            <a:ext cx="1124335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The Problem</a:t>
            </a:r>
            <a:endParaRPr lang="en-US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l"/>
            <a:r>
              <a:rPr lang="en-US" sz="24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Input</a:t>
            </a: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: Textual statements from various platforms (e.g., Reddit, Twitter) related to mental health.</a:t>
            </a:r>
          </a:p>
          <a:p>
            <a:pPr algn="l"/>
            <a:r>
              <a:rPr lang="en-US" sz="24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Output</a:t>
            </a: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: Classification of the statements into one of the seven mental health statuses: Normal, Depression, Suicidal, Anxiety, Stress, Bi-Polar, Personality Disorder.</a:t>
            </a:r>
          </a:p>
          <a:p>
            <a:pPr algn="l"/>
            <a:r>
              <a:rPr lang="en-US" sz="24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Relevant NLP Tasks</a:t>
            </a: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: Text classification, sentiment analysis.</a:t>
            </a:r>
          </a:p>
          <a:p>
            <a:pPr algn="l"/>
            <a:endParaRPr lang="en-US" sz="24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l"/>
            <a:endParaRPr lang="en-US" sz="24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l"/>
            <a:r>
              <a:rPr lang="en-US" sz="2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Challenges</a:t>
            </a:r>
            <a:endParaRPr lang="en-US" sz="24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l"/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* The language used to describe mental health can vary widely, making it difficult to classify text accurately.</a:t>
            </a:r>
          </a:p>
          <a:p>
            <a:pPr algn="l"/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* Different people describe the same conditions using different terminology, and some may not fully understand or articulate their symptoms clearly.</a:t>
            </a:r>
          </a:p>
          <a:p>
            <a:pPr algn="l"/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* The dataset includes noisy data and may have imbalanced categories (e.g., fewer suicidal statements), adding complexity to model training.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DB0CA36-7A9A-860F-3BE3-6F136EF72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05188" y="3237359"/>
            <a:ext cx="14199326" cy="3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1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9FF9634C-E533-A0E4-84D8-352232D69686}"/>
              </a:ext>
            </a:extLst>
          </p:cNvPr>
          <p:cNvSpPr/>
          <p:nvPr/>
        </p:nvSpPr>
        <p:spPr>
          <a:xfrm>
            <a:off x="8028715" y="1925958"/>
            <a:ext cx="3844218" cy="437173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 rtl="0"/>
            <a:endParaRPr lang="he-IL" sz="2400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3B122A36-F450-E71E-DD90-0F2B715240A7}"/>
              </a:ext>
            </a:extLst>
          </p:cNvPr>
          <p:cNvSpPr/>
          <p:nvPr/>
        </p:nvSpPr>
        <p:spPr>
          <a:xfrm>
            <a:off x="4157088" y="1925957"/>
            <a:ext cx="3555610" cy="437173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 rtl="0">
              <a:buNone/>
            </a:pPr>
            <a:r>
              <a:rPr lang="en-US" sz="20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The dataset will mainly use publicly available sources, including:</a:t>
            </a:r>
          </a:p>
          <a:p>
            <a:pPr algn="ctr" rtl="0">
              <a:buNone/>
            </a:pPr>
            <a:endParaRPr lang="en-US" sz="2000" dirty="0">
              <a:solidFill>
                <a:schemeClr val="tx1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ctr" rt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 Kaggle datasets (e.g., Depression Reddit Cleaned, Suicidal Mental Health Dataset)</a:t>
            </a:r>
          </a:p>
          <a:p>
            <a:pPr algn="ctr" rtl="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ctr" rt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 Additional data from online forums or social media related to mental health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F1FB3143-F372-EAD5-706E-FE3CCEF10D2B}"/>
              </a:ext>
            </a:extLst>
          </p:cNvPr>
          <p:cNvSpPr/>
          <p:nvPr/>
        </p:nvSpPr>
        <p:spPr>
          <a:xfrm>
            <a:off x="319067" y="1925957"/>
            <a:ext cx="3522003" cy="437173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 rtl="0"/>
            <a:r>
              <a:rPr lang="en-US" sz="20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We need labeled text data, where each statement is tagged with a mental health status. </a:t>
            </a:r>
          </a:p>
          <a:p>
            <a:pPr algn="ctr" rtl="0"/>
            <a:endParaRPr lang="en-US" sz="2000" dirty="0">
              <a:solidFill>
                <a:schemeClr val="tx1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ctr" rtl="0"/>
            <a:r>
              <a:rPr lang="en-US" sz="2000" b="1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The labels are:</a:t>
            </a:r>
          </a:p>
          <a:p>
            <a:pPr algn="ctr" rtl="0"/>
            <a:r>
              <a:rPr lang="en-US" sz="20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Normal</a:t>
            </a:r>
          </a:p>
          <a:p>
            <a:pPr algn="ctr" rtl="0"/>
            <a:r>
              <a:rPr lang="en-US" sz="20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Depression</a:t>
            </a:r>
          </a:p>
          <a:p>
            <a:pPr algn="ctr" rtl="0"/>
            <a:r>
              <a:rPr lang="en-US" sz="20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Suicidal</a:t>
            </a:r>
          </a:p>
          <a:p>
            <a:pPr algn="ctr" rtl="0"/>
            <a:r>
              <a:rPr lang="en-US" sz="20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Anxiety</a:t>
            </a:r>
          </a:p>
          <a:p>
            <a:pPr algn="ctr" rtl="0"/>
            <a:r>
              <a:rPr lang="en-US" sz="20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Stress</a:t>
            </a:r>
          </a:p>
          <a:p>
            <a:pPr algn="ctr" rtl="0"/>
            <a:r>
              <a:rPr lang="en-US" sz="20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Bi-Polar</a:t>
            </a:r>
          </a:p>
          <a:p>
            <a:pPr algn="ctr" rtl="0"/>
            <a:r>
              <a:rPr lang="en-US" sz="20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Personality Disorder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00F0115-7008-A987-1715-117EF8425813}"/>
              </a:ext>
            </a:extLst>
          </p:cNvPr>
          <p:cNvSpPr txBox="1"/>
          <p:nvPr/>
        </p:nvSpPr>
        <p:spPr>
          <a:xfrm>
            <a:off x="1043012" y="1238067"/>
            <a:ext cx="20846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Data Type</a:t>
            </a:r>
            <a:endParaRPr lang="he-IL" sz="32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D7F0A5E-CBE7-AD45-56B7-0B6EF1FED13E}"/>
              </a:ext>
            </a:extLst>
          </p:cNvPr>
          <p:cNvSpPr txBox="1"/>
          <p:nvPr/>
        </p:nvSpPr>
        <p:spPr>
          <a:xfrm>
            <a:off x="4693378" y="1255364"/>
            <a:ext cx="24547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he-IL" sz="3200" b="1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Data</a:t>
            </a:r>
            <a:r>
              <a:rPr lang="he-IL" sz="32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he-IL" sz="3200" b="1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Format</a:t>
            </a:r>
            <a:endParaRPr lang="he-IL" sz="32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C0597BE-4B47-D6F9-E51D-CFCB348FE357}"/>
              </a:ext>
            </a:extLst>
          </p:cNvPr>
          <p:cNvSpPr txBox="1"/>
          <p:nvPr/>
        </p:nvSpPr>
        <p:spPr>
          <a:xfrm>
            <a:off x="8219598" y="1255364"/>
            <a:ext cx="34624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Realistic Examples</a:t>
            </a:r>
            <a:endParaRPr lang="he-IL" sz="32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C3C5BCC-A9E6-8BC8-4ADF-8355053E06D5}"/>
              </a:ext>
            </a:extLst>
          </p:cNvPr>
          <p:cNvSpPr txBox="1"/>
          <p:nvPr/>
        </p:nvSpPr>
        <p:spPr>
          <a:xfrm>
            <a:off x="2929242" y="381458"/>
            <a:ext cx="60113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he-IL" sz="4800" b="1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Training</a:t>
            </a:r>
            <a:r>
              <a:rPr lang="he-IL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he-IL" sz="4800" b="1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and</a:t>
            </a:r>
            <a:r>
              <a:rPr lang="he-IL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he-IL" sz="4800" b="1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Test</a:t>
            </a:r>
            <a:r>
              <a:rPr lang="he-IL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 </a:t>
            </a:r>
            <a:r>
              <a:rPr lang="he-IL" sz="4800" b="1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Data</a:t>
            </a:r>
            <a:endParaRPr lang="he-IL" sz="48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AE8DADB-EB6F-3B37-E68A-2E1A186D4A46}"/>
              </a:ext>
            </a:extLst>
          </p:cNvPr>
          <p:cNvSpPr txBox="1"/>
          <p:nvPr/>
        </p:nvSpPr>
        <p:spPr>
          <a:xfrm>
            <a:off x="7827811" y="2604066"/>
            <a:ext cx="37645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 rtl="0"/>
            <a:r>
              <a:rPr lang="en-US" sz="2000" dirty="0">
                <a:latin typeface="FrankRuehl" panose="020E0503060101010101" pitchFamily="34" charset="-79"/>
                <a:cs typeface="FrankRuehl" panose="020E0503060101010101" pitchFamily="34" charset="-79"/>
              </a:rPr>
              <a:t>* </a:t>
            </a:r>
            <a:r>
              <a:rPr lang="en-US" sz="20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Input</a:t>
            </a:r>
            <a:r>
              <a:rPr lang="en-US" sz="2000" dirty="0">
                <a:latin typeface="FrankRuehl" panose="020E0503060101010101" pitchFamily="34" charset="-79"/>
                <a:cs typeface="FrankRuehl" panose="020E0503060101010101" pitchFamily="34" charset="-79"/>
              </a:rPr>
              <a:t>: "I feel like I'm losing control, it's been weeks and nothing seems to help."</a:t>
            </a:r>
          </a:p>
          <a:p>
            <a:pPr lvl="1" algn="ctr" rtl="0"/>
            <a:r>
              <a:rPr lang="en-US" sz="20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Output/Label</a:t>
            </a:r>
            <a:r>
              <a:rPr lang="en-US" sz="2000" dirty="0">
                <a:latin typeface="FrankRuehl" panose="020E0503060101010101" pitchFamily="34" charset="-79"/>
                <a:cs typeface="FrankRuehl" panose="020E0503060101010101" pitchFamily="34" charset="-79"/>
              </a:rPr>
              <a:t>: Depression.</a:t>
            </a:r>
          </a:p>
          <a:p>
            <a:pPr lvl="1" algn="ctr" rtl="0"/>
            <a:endParaRPr lang="en-US" sz="200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lvl="1" algn="ctr" rtl="0"/>
            <a:r>
              <a:rPr lang="en-US" sz="2000" dirty="0">
                <a:latin typeface="FrankRuehl" panose="020E0503060101010101" pitchFamily="34" charset="-79"/>
                <a:cs typeface="FrankRuehl" panose="020E0503060101010101" pitchFamily="34" charset="-79"/>
              </a:rPr>
              <a:t>* </a:t>
            </a:r>
            <a:r>
              <a:rPr lang="en-US" sz="20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Input</a:t>
            </a:r>
            <a:r>
              <a:rPr lang="en-US" sz="2000" dirty="0">
                <a:latin typeface="FrankRuehl" panose="020E0503060101010101" pitchFamily="34" charset="-79"/>
                <a:cs typeface="FrankRuehl" panose="020E0503060101010101" pitchFamily="34" charset="-79"/>
              </a:rPr>
              <a:t>: "I have trouble focusing, and I keep feeling overwhelmed by small tasks."</a:t>
            </a:r>
          </a:p>
          <a:p>
            <a:pPr lvl="1" algn="ctr" rtl="0"/>
            <a:r>
              <a:rPr lang="en-US" sz="20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Output/Label</a:t>
            </a:r>
            <a:r>
              <a:rPr lang="en-US" sz="2000" dirty="0">
                <a:latin typeface="FrankRuehl" panose="020E0503060101010101" pitchFamily="34" charset="-79"/>
                <a:cs typeface="FrankRuehl" panose="020E0503060101010101" pitchFamily="34" charset="-79"/>
              </a:rPr>
              <a:t>: Anxiety.</a:t>
            </a:r>
          </a:p>
        </p:txBody>
      </p:sp>
    </p:spTree>
    <p:extLst>
      <p:ext uri="{BB962C8B-B14F-4D97-AF65-F5344CB8AC3E}">
        <p14:creationId xmlns:p14="http://schemas.microsoft.com/office/powerpoint/2010/main" val="305420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7AF3DF5B-153A-C399-76B1-DD8B59B9F131}"/>
              </a:ext>
            </a:extLst>
          </p:cNvPr>
          <p:cNvSpPr txBox="1"/>
          <p:nvPr/>
        </p:nvSpPr>
        <p:spPr>
          <a:xfrm>
            <a:off x="4068051" y="408950"/>
            <a:ext cx="40558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Evaluation</a:t>
            </a:r>
            <a:endParaRPr lang="he-IL" sz="48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5A0C20B-842A-8022-E520-D6B990829701}"/>
              </a:ext>
            </a:extLst>
          </p:cNvPr>
          <p:cNvSpPr txBox="1"/>
          <p:nvPr/>
        </p:nvSpPr>
        <p:spPr>
          <a:xfrm>
            <a:off x="2331568" y="1459637"/>
            <a:ext cx="752885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Evaluation Metrics</a:t>
            </a:r>
          </a:p>
          <a:p>
            <a:pPr algn="ctr" rtl="0">
              <a:buNone/>
            </a:pP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We will evaluate the model based on the following metrics:</a:t>
            </a:r>
          </a:p>
          <a:p>
            <a:pPr algn="ctr" rtl="0"/>
            <a:endParaRPr lang="en-US" sz="2400" u="sng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ctr" rtl="0"/>
            <a:r>
              <a:rPr lang="en-US" sz="24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Accuracy</a:t>
            </a: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:</a:t>
            </a:r>
          </a:p>
          <a:p>
            <a:pPr algn="ctr" rtl="0"/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 The proportion of correct predictions.</a:t>
            </a:r>
          </a:p>
          <a:p>
            <a:pPr algn="ctr" rtl="0"/>
            <a:r>
              <a:rPr lang="en-US" sz="24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Precision</a:t>
            </a: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: </a:t>
            </a:r>
          </a:p>
          <a:p>
            <a:pPr algn="ctr" rtl="0"/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The accuracy of positive predictions.</a:t>
            </a:r>
          </a:p>
          <a:p>
            <a:pPr algn="ctr" rtl="0"/>
            <a:r>
              <a:rPr lang="en-US" sz="24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Recall</a:t>
            </a: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: </a:t>
            </a:r>
          </a:p>
          <a:p>
            <a:pPr algn="ctr" rtl="0"/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The ability to identify all positive instances.</a:t>
            </a:r>
          </a:p>
          <a:p>
            <a:pPr algn="ctr" rtl="0"/>
            <a:r>
              <a:rPr lang="en-US" sz="24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F1-score</a:t>
            </a: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: </a:t>
            </a:r>
          </a:p>
          <a:p>
            <a:pPr algn="ctr" rtl="0"/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The balance between precision and recall.</a:t>
            </a:r>
          </a:p>
          <a:p>
            <a:pPr algn="ctr" rtl="0"/>
            <a:r>
              <a:rPr lang="en-US" sz="24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Confusion Matrix</a:t>
            </a: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:</a:t>
            </a:r>
          </a:p>
          <a:p>
            <a:pPr algn="ctr" rtl="0"/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To understand the classification errors in detail.</a:t>
            </a:r>
          </a:p>
          <a:p>
            <a:pPr algn="ctr" rtl="0"/>
            <a:endParaRPr lang="en-US" sz="240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110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E6D4447A-97E1-5F18-0E99-95093114C7C4}"/>
              </a:ext>
            </a:extLst>
          </p:cNvPr>
          <p:cNvSpPr/>
          <p:nvPr/>
        </p:nvSpPr>
        <p:spPr>
          <a:xfrm>
            <a:off x="686333" y="1243134"/>
            <a:ext cx="5153557" cy="437173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 rtl="0">
              <a:buNone/>
            </a:pPr>
            <a:r>
              <a:rPr lang="en-US" sz="2200" b="1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Methodology</a:t>
            </a:r>
          </a:p>
          <a:p>
            <a:pPr algn="ctr" rtl="0">
              <a:buNone/>
            </a:pPr>
            <a:endParaRPr lang="en-US" sz="2200" b="1" dirty="0">
              <a:solidFill>
                <a:schemeClr val="tx1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ctr" rtl="0">
              <a:buFont typeface="Arial" panose="020B0604020202020204" pitchFamily="34" charset="0"/>
              <a:buChar char="•"/>
            </a:pPr>
            <a:r>
              <a:rPr lang="en-US" sz="2200" u="sng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Train/Test Split</a:t>
            </a:r>
            <a:r>
              <a:rPr lang="en-US" sz="22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: 80% of the data will be used for training, and 20% will be used for testing.</a:t>
            </a:r>
          </a:p>
          <a:p>
            <a:pPr algn="ctr" rtl="0"/>
            <a:endParaRPr lang="en-US" sz="2200" dirty="0">
              <a:solidFill>
                <a:schemeClr val="tx1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ctr" rtl="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We will also perform cross-validation to ensure the model's performance is robust.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498B560D-04BD-130C-294B-B8B413997116}"/>
              </a:ext>
            </a:extLst>
          </p:cNvPr>
          <p:cNvSpPr/>
          <p:nvPr/>
        </p:nvSpPr>
        <p:spPr>
          <a:xfrm>
            <a:off x="6166581" y="1243135"/>
            <a:ext cx="5153557" cy="437173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ctr" rtl="0">
              <a:buNone/>
            </a:pPr>
            <a:r>
              <a:rPr lang="en-US" sz="2200" b="1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Baseline</a:t>
            </a:r>
          </a:p>
          <a:p>
            <a:pPr algn="ctr" rtl="0">
              <a:buNone/>
            </a:pPr>
            <a:endParaRPr lang="en-US" sz="2200" b="1" dirty="0">
              <a:solidFill>
                <a:schemeClr val="tx1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ctr" rtl="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Naïve Bayes will serve as our baseline model.</a:t>
            </a:r>
          </a:p>
          <a:p>
            <a:pPr algn="ctr" rtl="0"/>
            <a:endParaRPr lang="en-US" sz="2200" dirty="0">
              <a:solidFill>
                <a:schemeClr val="tx1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ctr" rtl="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We will compare the results with other models, like Logistic Regression and SVM to evaluate improvements in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11625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1E5CFE1-7050-109D-4BAE-4D85F6FA5C0D}"/>
              </a:ext>
            </a:extLst>
          </p:cNvPr>
          <p:cNvSpPr txBox="1"/>
          <p:nvPr/>
        </p:nvSpPr>
        <p:spPr>
          <a:xfrm>
            <a:off x="1816850" y="2310862"/>
            <a:ext cx="8558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Assistant" pitchFamily="2" charset="-79"/>
                <a:cs typeface="Assistant" pitchFamily="2" charset="-79"/>
              </a:rPr>
              <a:t>Thank You </a:t>
            </a:r>
            <a:r>
              <a:rPr lang="en-US" sz="5400" b="1" dirty="0">
                <a:latin typeface="Assistant" pitchFamily="2" charset="-79"/>
                <a:cs typeface="Assistant" pitchFamily="2" charset="-79"/>
                <a:sym typeface="Wingdings" panose="05000000000000000000" pitchFamily="2" charset="2"/>
              </a:rPr>
              <a:t></a:t>
            </a:r>
            <a:endParaRPr lang="he-IL" sz="5400" b="1" dirty="0">
              <a:latin typeface="Assistant" pitchFamily="2" charset="-79"/>
              <a:cs typeface="Assistant" pitchFamily="2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5F2A5F7-5B1C-E8DE-B8AA-6743AA3B2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03663" y="3429000"/>
            <a:ext cx="14199326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3661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19134</TotalTime>
  <Words>493</Words>
  <Application>Microsoft Office PowerPoint</Application>
  <PresentationFormat>מסך רחב</PresentationFormat>
  <Paragraphs>77</Paragraphs>
  <Slides>7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Assistant</vt:lpstr>
      <vt:lpstr>FrankRuehl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איריס סעדון</dc:creator>
  <cp:lastModifiedBy>איריס סעדון</cp:lastModifiedBy>
  <cp:revision>192</cp:revision>
  <dcterms:created xsi:type="dcterms:W3CDTF">2025-02-22T09:40:30Z</dcterms:created>
  <dcterms:modified xsi:type="dcterms:W3CDTF">2025-04-05T14:55:05Z</dcterms:modified>
</cp:coreProperties>
</file>