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6"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990"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C9FAB89-DA78-4C08-94AE-A782FB34E1AB}" type="datetimeFigureOut">
              <a:rPr lang="en-US" smtClean="0"/>
              <a:t>10/03/2014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B68D8D-FC65-4DE7-8304-E7567758D2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9FAB89-DA78-4C08-94AE-A782FB34E1AB}" type="datetimeFigureOut">
              <a:rPr lang="en-US" smtClean="0"/>
              <a:t>10/03/2014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68D8D-FC65-4DE7-8304-E7567758D2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9FAB89-DA78-4C08-94AE-A782FB34E1AB}" type="datetimeFigureOut">
              <a:rPr lang="en-US" smtClean="0"/>
              <a:t>10/03/2014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68D8D-FC65-4DE7-8304-E7567758D2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C9FAB89-DA78-4C08-94AE-A782FB34E1AB}" type="datetimeFigureOut">
              <a:rPr lang="en-US" smtClean="0"/>
              <a:t>10/03/2014</a:t>
            </a:fld>
            <a:endParaRPr lang="en-US"/>
          </a:p>
        </p:txBody>
      </p:sp>
      <p:sp>
        <p:nvSpPr>
          <p:cNvPr id="9" name="Slide Number Placeholder 8"/>
          <p:cNvSpPr>
            <a:spLocks noGrp="1"/>
          </p:cNvSpPr>
          <p:nvPr>
            <p:ph type="sldNum" sz="quarter" idx="15"/>
          </p:nvPr>
        </p:nvSpPr>
        <p:spPr/>
        <p:txBody>
          <a:bodyPr rtlCol="0"/>
          <a:lstStyle/>
          <a:p>
            <a:fld id="{3CB68D8D-FC65-4DE7-8304-E7567758D23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C9FAB89-DA78-4C08-94AE-A782FB34E1AB}" type="datetimeFigureOut">
              <a:rPr lang="en-US" smtClean="0"/>
              <a:t>10/03/2014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B68D8D-FC65-4DE7-8304-E7567758D2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9FAB89-DA78-4C08-94AE-A782FB34E1AB}" type="datetimeFigureOut">
              <a:rPr lang="en-US" smtClean="0"/>
              <a:t>10/03/2014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68D8D-FC65-4DE7-8304-E7567758D23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C9FAB89-DA78-4C08-94AE-A782FB34E1AB}" type="datetimeFigureOut">
              <a:rPr lang="en-US" smtClean="0"/>
              <a:t>10/03/2014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68D8D-FC65-4DE7-8304-E7567758D23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C9FAB89-DA78-4C08-94AE-A782FB34E1AB}" type="datetimeFigureOut">
              <a:rPr lang="en-US" smtClean="0"/>
              <a:t>10/03/2014</a:t>
            </a:fld>
            <a:endParaRPr lang="en-US"/>
          </a:p>
        </p:txBody>
      </p:sp>
      <p:sp>
        <p:nvSpPr>
          <p:cNvPr id="7" name="Slide Number Placeholder 6"/>
          <p:cNvSpPr>
            <a:spLocks noGrp="1"/>
          </p:cNvSpPr>
          <p:nvPr>
            <p:ph type="sldNum" sz="quarter" idx="11"/>
          </p:nvPr>
        </p:nvSpPr>
        <p:spPr/>
        <p:txBody>
          <a:bodyPr rtlCol="0"/>
          <a:lstStyle/>
          <a:p>
            <a:fld id="{3CB68D8D-FC65-4DE7-8304-E7567758D23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FAB89-DA78-4C08-94AE-A782FB34E1AB}" type="datetimeFigureOut">
              <a:rPr lang="en-US" smtClean="0"/>
              <a:t>10/03/2014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68D8D-FC65-4DE7-8304-E7567758D2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C9FAB89-DA78-4C08-94AE-A782FB34E1AB}" type="datetimeFigureOut">
              <a:rPr lang="en-US" smtClean="0"/>
              <a:t>10/03/2014</a:t>
            </a:fld>
            <a:endParaRPr lang="en-US"/>
          </a:p>
        </p:txBody>
      </p:sp>
      <p:sp>
        <p:nvSpPr>
          <p:cNvPr id="22" name="Slide Number Placeholder 21"/>
          <p:cNvSpPr>
            <a:spLocks noGrp="1"/>
          </p:cNvSpPr>
          <p:nvPr>
            <p:ph type="sldNum" sz="quarter" idx="15"/>
          </p:nvPr>
        </p:nvSpPr>
        <p:spPr/>
        <p:txBody>
          <a:bodyPr rtlCol="0"/>
          <a:lstStyle/>
          <a:p>
            <a:fld id="{3CB68D8D-FC65-4DE7-8304-E7567758D23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9FAB89-DA78-4C08-94AE-A782FB34E1AB}" type="datetimeFigureOut">
              <a:rPr lang="en-US" smtClean="0"/>
              <a:t>10/03/2014</a:t>
            </a:fld>
            <a:endParaRPr lang="en-US"/>
          </a:p>
        </p:txBody>
      </p:sp>
      <p:sp>
        <p:nvSpPr>
          <p:cNvPr id="18" name="Slide Number Placeholder 17"/>
          <p:cNvSpPr>
            <a:spLocks noGrp="1"/>
          </p:cNvSpPr>
          <p:nvPr>
            <p:ph type="sldNum" sz="quarter" idx="11"/>
          </p:nvPr>
        </p:nvSpPr>
        <p:spPr/>
        <p:txBody>
          <a:bodyPr rtlCol="0"/>
          <a:lstStyle/>
          <a:p>
            <a:fld id="{3CB68D8D-FC65-4DE7-8304-E7567758D23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C9FAB89-DA78-4C08-94AE-A782FB34E1AB}" type="datetimeFigureOut">
              <a:rPr lang="en-US" smtClean="0"/>
              <a:t>10/03/2014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B68D8D-FC65-4DE7-8304-E7567758D2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www.med-ed.virginia.edu/courses/path/innes/images/wcdjpeg/wcd%20mayhegglin%20x100a.jpe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bloodjournal.hematologylibrary.org/content/113/14/F1.medium.gif" TargetMode="External"/><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620688"/>
            <a:ext cx="7560840" cy="1894362"/>
          </a:xfrm>
        </p:spPr>
        <p:txBody>
          <a:bodyPr>
            <a:normAutofit/>
          </a:bodyPr>
          <a:lstStyle/>
          <a:p>
            <a:r>
              <a:rPr lang="en-US" sz="4000" dirty="0" smtClean="0">
                <a:solidFill>
                  <a:schemeClr val="accent2">
                    <a:lumMod val="50000"/>
                  </a:schemeClr>
                </a:solidFill>
                <a:latin typeface="Times New Roman" pitchFamily="18" charset="0"/>
                <a:cs typeface="Times New Roman" pitchFamily="18" charset="0"/>
              </a:rPr>
              <a:t>HÌNH THÁI DÒNG TIỂU CẦU</a:t>
            </a:r>
            <a:endParaRPr lang="en-US" sz="4000" dirty="0">
              <a:solidFill>
                <a:schemeClr val="accent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2339752" y="5229200"/>
            <a:ext cx="6804248" cy="1080120"/>
          </a:xfrm>
        </p:spPr>
        <p:txBody>
          <a:bodyPr/>
          <a:lstStyle/>
          <a:p>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CBEF891B-2B14-4982-9746-3D70A106051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3672"/>
            <a:ext cx="7467600" cy="1143000"/>
          </a:xfrm>
        </p:spPr>
        <p:txBody>
          <a:bodyPr>
            <a:normAutofit/>
          </a:bodyPr>
          <a:lstStyle/>
          <a:p>
            <a:r>
              <a:rPr lang="vi-VN" sz="3600" b="1" dirty="0">
                <a:solidFill>
                  <a:schemeClr val="accent2">
                    <a:lumMod val="50000"/>
                  </a:schemeClr>
                </a:solidFill>
              </a:rPr>
              <a:t>Bất thường về hình thái tiểu cầu</a:t>
            </a:r>
            <a:endParaRPr lang="en-US" sz="3600" dirty="0">
              <a:solidFill>
                <a:schemeClr val="accent2">
                  <a:lumMod val="50000"/>
                </a:schemeClr>
              </a:solidFill>
            </a:endParaRPr>
          </a:p>
        </p:txBody>
      </p:sp>
      <p:sp>
        <p:nvSpPr>
          <p:cNvPr id="3" name="Content Placeholder 2"/>
          <p:cNvSpPr>
            <a:spLocks noGrp="1"/>
          </p:cNvSpPr>
          <p:nvPr>
            <p:ph sz="quarter" idx="1"/>
          </p:nvPr>
        </p:nvSpPr>
        <p:spPr>
          <a:xfrm>
            <a:off x="457200" y="1600200"/>
            <a:ext cx="8147248" cy="4873752"/>
          </a:xfrm>
        </p:spPr>
        <p:txBody>
          <a:bodyPr/>
          <a:lstStyle/>
          <a:p>
            <a:pPr marL="0" indent="0">
              <a:buNone/>
            </a:pPr>
            <a:r>
              <a:rPr lang="vi-VN" b="1" dirty="0" smtClean="0"/>
              <a:t>Bất </a:t>
            </a:r>
            <a:r>
              <a:rPr lang="vi-VN" b="1" dirty="0"/>
              <a:t>thường May- </a:t>
            </a:r>
            <a:r>
              <a:rPr lang="vi-VN" b="1" dirty="0" smtClean="0"/>
              <a:t>Hegglin</a:t>
            </a:r>
            <a:r>
              <a:rPr lang="en-US" b="1" dirty="0" smtClean="0"/>
              <a:t>:</a:t>
            </a:r>
          </a:p>
          <a:p>
            <a:pPr lvl="0">
              <a:buFont typeface="Wingdings" pitchFamily="2" charset="2"/>
              <a:buChar char="Ø"/>
            </a:pPr>
            <a:r>
              <a:rPr lang="vi-VN" dirty="0"/>
              <a:t>Là một bệnh có liên quan đến gen MYH9. </a:t>
            </a:r>
            <a:endParaRPr lang="en-US" dirty="0" smtClean="0"/>
          </a:p>
          <a:p>
            <a:pPr lvl="0">
              <a:buFont typeface="Wingdings" pitchFamily="2" charset="2"/>
              <a:buChar char="Ø"/>
            </a:pPr>
            <a:r>
              <a:rPr lang="en-US" dirty="0" err="1"/>
              <a:t>G</a:t>
            </a:r>
            <a:r>
              <a:rPr lang="en-US" dirty="0" err="1" smtClean="0"/>
              <a:t>iảm</a:t>
            </a:r>
            <a:r>
              <a:rPr lang="en-US" dirty="0" smtClean="0"/>
              <a:t> </a:t>
            </a:r>
            <a:r>
              <a:rPr lang="en-US" dirty="0" err="1"/>
              <a:t>tiểu</a:t>
            </a:r>
            <a:r>
              <a:rPr lang="en-US" dirty="0"/>
              <a:t> </a:t>
            </a:r>
            <a:r>
              <a:rPr lang="en-US" dirty="0" err="1"/>
              <a:t>cầu</a:t>
            </a:r>
            <a:r>
              <a:rPr lang="en-US" dirty="0"/>
              <a:t>, </a:t>
            </a:r>
            <a:r>
              <a:rPr lang="en-US" dirty="0" err="1"/>
              <a:t>tiểu</a:t>
            </a:r>
            <a:r>
              <a:rPr lang="en-US" dirty="0"/>
              <a:t> </a:t>
            </a:r>
            <a:r>
              <a:rPr lang="en-US" dirty="0" err="1"/>
              <a:t>cầu</a:t>
            </a:r>
            <a:r>
              <a:rPr lang="en-US" dirty="0"/>
              <a:t> </a:t>
            </a:r>
            <a:r>
              <a:rPr lang="en-US" dirty="0" err="1"/>
              <a:t>khổng</a:t>
            </a:r>
            <a:r>
              <a:rPr lang="en-US" dirty="0"/>
              <a:t> </a:t>
            </a:r>
            <a:r>
              <a:rPr lang="en-US" dirty="0" err="1"/>
              <a:t>lồ</a:t>
            </a:r>
            <a:r>
              <a:rPr lang="en-US" dirty="0"/>
              <a:t>, </a:t>
            </a:r>
            <a:r>
              <a:rPr lang="en-US" dirty="0" err="1"/>
              <a:t>bạch</a:t>
            </a:r>
            <a:r>
              <a:rPr lang="en-US" dirty="0"/>
              <a:t> </a:t>
            </a:r>
            <a:r>
              <a:rPr lang="en-US" dirty="0" err="1"/>
              <a:t>cầu</a:t>
            </a:r>
            <a:r>
              <a:rPr lang="en-US" dirty="0"/>
              <a:t> </a:t>
            </a:r>
            <a:r>
              <a:rPr lang="en-US" dirty="0" err="1"/>
              <a:t>có</a:t>
            </a:r>
            <a:r>
              <a:rPr lang="en-US" dirty="0"/>
              <a:t> </a:t>
            </a:r>
            <a:r>
              <a:rPr lang="en-US" dirty="0" err="1"/>
              <a:t>thể</a:t>
            </a:r>
            <a:r>
              <a:rPr lang="en-US" dirty="0"/>
              <a:t> </a:t>
            </a:r>
            <a:r>
              <a:rPr lang="en-US" dirty="0" err="1"/>
              <a:t>vùi</a:t>
            </a:r>
            <a:endParaRPr lang="en-US" dirty="0"/>
          </a:p>
          <a:p>
            <a:pPr marL="0" indent="0">
              <a:buNone/>
            </a:pPr>
            <a:endParaRPr lang="en-US" dirty="0"/>
          </a:p>
        </p:txBody>
      </p:sp>
      <p:pic>
        <p:nvPicPr>
          <p:cNvPr id="3074" name="il_fi" descr="http://www.med-ed.virginia.edu/courses/path/innes/images/wcdjpeg/wcd%20mayhegglin%20x100a.jpeg"/>
          <p:cNvPicPr>
            <a:picLocks noChangeAspect="1" noChangeArrowheads="1"/>
          </p:cNvPicPr>
          <p:nvPr/>
        </p:nvPicPr>
        <p:blipFill>
          <a:blip r:embed="rId2" r:link="rId3">
            <a:extLst>
              <a:ext uri="{28A0092B-C50C-407E-A947-70E740481C1C}">
                <a14:useLocalDpi xmlns:a14="http://schemas.microsoft.com/office/drawing/2010/main" val="0"/>
              </a:ext>
            </a:extLst>
          </a:blip>
          <a:srcRect t="3618" b="2332"/>
          <a:stretch>
            <a:fillRect/>
          </a:stretch>
        </p:blipFill>
        <p:spPr bwMode="auto">
          <a:xfrm>
            <a:off x="1907704" y="3044161"/>
            <a:ext cx="5059960" cy="369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89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pPr algn="ctr"/>
            <a:r>
              <a:rPr lang="en-US" sz="2800" dirty="0" err="1" smtClean="0">
                <a:latin typeface="Arial" pitchFamily="34" charset="0"/>
                <a:cs typeface="Arial" pitchFamily="34" charset="0"/>
              </a:rPr>
              <a:t>Giới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thiệu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nguồn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gốc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dòng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tế</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bào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máu</a:t>
            </a:r>
            <a:endParaRPr lang="en-US" sz="2800" dirty="0">
              <a:latin typeface="Arial" pitchFamily="34" charset="0"/>
              <a:cs typeface="Arial" pitchFamily="34" charset="0"/>
            </a:endParaRPr>
          </a:p>
        </p:txBody>
      </p:sp>
      <p:pic>
        <p:nvPicPr>
          <p:cNvPr id="6" name="Content Placeholder 3" descr="figure-1 - Copy (2).jpg"/>
          <p:cNvPicPr>
            <a:picLocks noGrp="1" noChangeAspect="1"/>
          </p:cNvPicPr>
          <p:nvPr>
            <p:ph sz="quarter" idx="1"/>
          </p:nvPr>
        </p:nvPicPr>
        <p:blipFill>
          <a:blip r:embed="rId2" cstate="print"/>
          <a:stretch>
            <a:fillRect/>
          </a:stretch>
        </p:blipFill>
        <p:spPr>
          <a:xfrm>
            <a:off x="539552" y="1167154"/>
            <a:ext cx="7992888" cy="5484129"/>
          </a:xfrm>
        </p:spPr>
      </p:pic>
      <p:sp>
        <p:nvSpPr>
          <p:cNvPr id="4" name="Slide Number Placeholder 3"/>
          <p:cNvSpPr>
            <a:spLocks noGrp="1"/>
          </p:cNvSpPr>
          <p:nvPr>
            <p:ph type="sldNum" sz="quarter" idx="15"/>
          </p:nvPr>
        </p:nvSpPr>
        <p:spPr/>
        <p:txBody>
          <a:bodyPr>
            <a:normAutofit/>
          </a:bodyPr>
          <a:lstStyle/>
          <a:p>
            <a:fld id="{CBEF891B-2B14-4982-9746-3D70A1060511}"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4864" lvl="1" algn="ctr" rtl="0">
              <a:spcBef>
                <a:spcPct val="0"/>
              </a:spcBef>
            </a:pPr>
            <a:r>
              <a:rPr lang="en-US" sz="3200" dirty="0" err="1">
                <a:solidFill>
                  <a:schemeClr val="accent2">
                    <a:lumMod val="50000"/>
                  </a:schemeClr>
                </a:solidFill>
                <a:latin typeface="Times New Roman" pitchFamily="18" charset="0"/>
                <a:cs typeface="Times New Roman" pitchFamily="18" charset="0"/>
              </a:rPr>
              <a:t>Nguyên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mẫu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tiểu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cầu</a:t>
            </a:r>
            <a:r>
              <a:rPr lang="en-US" sz="3200" dirty="0">
                <a:solidFill>
                  <a:schemeClr val="accent2">
                    <a:lumMod val="50000"/>
                  </a:schemeClr>
                </a:solidFill>
                <a:latin typeface="Times New Roman" pitchFamily="18" charset="0"/>
                <a:cs typeface="Times New Roman" pitchFamily="18" charset="0"/>
              </a:rPr>
              <a:t> ( </a:t>
            </a:r>
            <a:r>
              <a:rPr lang="en-US" sz="3200" dirty="0" err="1">
                <a:solidFill>
                  <a:schemeClr val="accent2">
                    <a:lumMod val="50000"/>
                  </a:schemeClr>
                </a:solidFill>
                <a:latin typeface="Times New Roman" pitchFamily="18" charset="0"/>
                <a:cs typeface="Times New Roman" pitchFamily="18" charset="0"/>
              </a:rPr>
              <a:t>Megakaryoblast</a:t>
            </a:r>
            <a:r>
              <a:rPr lang="en-US" sz="3200" dirty="0">
                <a:solidFill>
                  <a:schemeClr val="accent2">
                    <a:lumMod val="50000"/>
                  </a:schemeClr>
                </a:solidFill>
                <a:latin typeface="Times New Roman" pitchFamily="18" charset="0"/>
                <a:cs typeface="Times New Roman" pitchFamily="18" charset="0"/>
              </a:rPr>
              <a:t>)</a:t>
            </a:r>
            <a:r>
              <a:rPr lang="en-US" sz="2800" dirty="0">
                <a:latin typeface="Arial" pitchFamily="34" charset="0"/>
                <a:cs typeface="Arial" pitchFamily="34" charset="0"/>
              </a:rPr>
              <a:t/>
            </a:r>
            <a:br>
              <a:rPr lang="en-US" sz="2800" dirty="0">
                <a:latin typeface="Arial" pitchFamily="34" charset="0"/>
                <a:cs typeface="Arial" pitchFamily="34" charset="0"/>
              </a:rPr>
            </a:br>
            <a:endParaRPr lang="en-US" sz="2800" dirty="0">
              <a:latin typeface="Arial" pitchFamily="34" charset="0"/>
              <a:cs typeface="Arial" pitchFamily="34" charset="0"/>
            </a:endParaRPr>
          </a:p>
        </p:txBody>
      </p:sp>
      <p:sp>
        <p:nvSpPr>
          <p:cNvPr id="3" name="Content Placeholder 2"/>
          <p:cNvSpPr>
            <a:spLocks noGrp="1"/>
          </p:cNvSpPr>
          <p:nvPr>
            <p:ph sz="quarter" idx="1"/>
          </p:nvPr>
        </p:nvSpPr>
        <p:spPr>
          <a:xfrm>
            <a:off x="467544" y="1196752"/>
            <a:ext cx="7467600" cy="4873752"/>
          </a:xfrm>
        </p:spPr>
        <p:txBody>
          <a:bodyPr/>
          <a:lstStyle/>
          <a:p>
            <a:r>
              <a:rPr lang="vi-VN" dirty="0"/>
              <a:t>Chiếm khoảng 5% tổng số mẫu tiểu cầu trong tủy </a:t>
            </a:r>
            <a:r>
              <a:rPr lang="vi-VN" dirty="0" smtClean="0"/>
              <a:t>xương.</a:t>
            </a:r>
            <a:endParaRPr lang="en-US" dirty="0" smtClean="0"/>
          </a:p>
          <a:p>
            <a:r>
              <a:rPr lang="en-US" dirty="0" err="1" smtClean="0"/>
              <a:t>Kích</a:t>
            </a:r>
            <a:r>
              <a:rPr lang="en-US" dirty="0" smtClean="0"/>
              <a:t> </a:t>
            </a:r>
            <a:r>
              <a:rPr lang="en-US" dirty="0" err="1"/>
              <a:t>thước</a:t>
            </a:r>
            <a:r>
              <a:rPr lang="en-US" dirty="0"/>
              <a:t> </a:t>
            </a:r>
            <a:r>
              <a:rPr lang="en-US" dirty="0" err="1"/>
              <a:t>tế</a:t>
            </a:r>
            <a:r>
              <a:rPr lang="en-US" dirty="0"/>
              <a:t> </a:t>
            </a:r>
            <a:r>
              <a:rPr lang="en-US" dirty="0" err="1"/>
              <a:t>bào</a:t>
            </a:r>
            <a:r>
              <a:rPr lang="en-US" dirty="0"/>
              <a:t> 20</a:t>
            </a:r>
            <a:r>
              <a:rPr lang="vi-VN" dirty="0"/>
              <a:t>-</a:t>
            </a:r>
            <a:r>
              <a:rPr lang="en-US" dirty="0"/>
              <a:t>50 </a:t>
            </a:r>
            <a:r>
              <a:rPr lang="en-US" dirty="0">
                <a:sym typeface="Symbol"/>
              </a:rPr>
              <a:t></a:t>
            </a:r>
            <a:r>
              <a:rPr lang="en-US" dirty="0" smtClean="0"/>
              <a:t>m</a:t>
            </a:r>
          </a:p>
          <a:p>
            <a:r>
              <a:rPr lang="en-US" dirty="0" err="1"/>
              <a:t>T</a:t>
            </a:r>
            <a:r>
              <a:rPr lang="en-US" dirty="0" err="1" smtClean="0"/>
              <a:t>ỷ</a:t>
            </a:r>
            <a:r>
              <a:rPr lang="en-US" dirty="0" smtClean="0"/>
              <a:t> </a:t>
            </a:r>
            <a:r>
              <a:rPr lang="en-US" dirty="0" err="1"/>
              <a:t>lệ</a:t>
            </a:r>
            <a:r>
              <a:rPr lang="en-US" dirty="0"/>
              <a:t> </a:t>
            </a:r>
            <a:r>
              <a:rPr lang="en-US" dirty="0" err="1"/>
              <a:t>nhân</a:t>
            </a:r>
            <a:r>
              <a:rPr lang="en-US" dirty="0"/>
              <a:t>/ </a:t>
            </a:r>
            <a:r>
              <a:rPr lang="en-US" dirty="0" err="1"/>
              <a:t>bào</a:t>
            </a:r>
            <a:r>
              <a:rPr lang="en-US" dirty="0"/>
              <a:t> </a:t>
            </a:r>
            <a:r>
              <a:rPr lang="en-US" dirty="0" err="1"/>
              <a:t>tương</a:t>
            </a:r>
            <a:r>
              <a:rPr lang="en-US" dirty="0"/>
              <a:t> &gt;</a:t>
            </a:r>
            <a:r>
              <a:rPr lang="en-US" dirty="0" smtClean="0"/>
              <a:t> </a:t>
            </a:r>
            <a:r>
              <a:rPr lang="en-US" dirty="0"/>
              <a:t>1, </a:t>
            </a:r>
            <a:r>
              <a:rPr lang="en-US" dirty="0" err="1"/>
              <a:t>lưới</a:t>
            </a:r>
            <a:r>
              <a:rPr lang="en-US" dirty="0"/>
              <a:t> </a:t>
            </a:r>
            <a:r>
              <a:rPr lang="en-US" dirty="0" err="1"/>
              <a:t>màu</a:t>
            </a:r>
            <a:r>
              <a:rPr lang="en-US" dirty="0"/>
              <a:t> </a:t>
            </a:r>
            <a:r>
              <a:rPr lang="en-US" dirty="0" err="1"/>
              <a:t>nhân</a:t>
            </a:r>
            <a:r>
              <a:rPr lang="en-US" dirty="0"/>
              <a:t> </a:t>
            </a:r>
            <a:r>
              <a:rPr lang="en-US" dirty="0" err="1" smtClean="0"/>
              <a:t>thô</a:t>
            </a:r>
            <a:endParaRPr lang="en-US" dirty="0" smtClean="0"/>
          </a:p>
          <a:p>
            <a:r>
              <a:rPr lang="en-US" dirty="0" err="1"/>
              <a:t>B</a:t>
            </a:r>
            <a:r>
              <a:rPr lang="en-US" dirty="0" err="1" smtClean="0"/>
              <a:t>ào</a:t>
            </a:r>
            <a:r>
              <a:rPr lang="en-US" dirty="0" smtClean="0"/>
              <a:t> </a:t>
            </a:r>
            <a:r>
              <a:rPr lang="en-US" dirty="0" err="1"/>
              <a:t>tương</a:t>
            </a:r>
            <a:r>
              <a:rPr lang="en-US" dirty="0"/>
              <a:t> </a:t>
            </a:r>
            <a:r>
              <a:rPr lang="en-US" dirty="0" err="1"/>
              <a:t>rất</a:t>
            </a:r>
            <a:r>
              <a:rPr lang="en-US" dirty="0"/>
              <a:t> </a:t>
            </a:r>
            <a:r>
              <a:rPr lang="en-US" dirty="0" err="1"/>
              <a:t>ưa</a:t>
            </a:r>
            <a:r>
              <a:rPr lang="en-US" dirty="0"/>
              <a:t> </a:t>
            </a:r>
            <a:r>
              <a:rPr lang="en-US" dirty="0" err="1"/>
              <a:t>ba</a:t>
            </a:r>
            <a:r>
              <a:rPr lang="en-US" dirty="0"/>
              <a:t> </a:t>
            </a:r>
            <a:r>
              <a:rPr lang="en-US" dirty="0" err="1"/>
              <a:t>zơ</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hạt</a:t>
            </a:r>
            <a:r>
              <a:rPr lang="en-US" dirty="0"/>
              <a:t>.</a:t>
            </a:r>
          </a:p>
          <a:p>
            <a:endParaRPr lang="en-US" dirty="0"/>
          </a:p>
        </p:txBody>
      </p:sp>
      <p:pic>
        <p:nvPicPr>
          <p:cNvPr id="4" name="Picture 3"/>
          <p:cNvPicPr/>
          <p:nvPr/>
        </p:nvPicPr>
        <p:blipFill>
          <a:blip r:embed="rId2" cstate="print"/>
          <a:srcRect/>
          <a:stretch>
            <a:fillRect/>
          </a:stretch>
        </p:blipFill>
        <p:spPr bwMode="auto">
          <a:xfrm>
            <a:off x="2699792" y="3284984"/>
            <a:ext cx="4608512"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7467600" cy="1143000"/>
          </a:xfrm>
        </p:spPr>
        <p:txBody>
          <a:bodyPr>
            <a:normAutofit/>
          </a:bodyPr>
          <a:lstStyle/>
          <a:p>
            <a:pPr algn="ctr"/>
            <a:r>
              <a:rPr lang="en-US" sz="3200" dirty="0" err="1" smtClean="0">
                <a:latin typeface="Times New Roman" pitchFamily="18" charset="0"/>
                <a:cs typeface="Times New Roman" pitchFamily="18" charset="0"/>
              </a:rPr>
              <a:t>Mẫu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tiểu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ưa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bazơ</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1124744"/>
            <a:ext cx="4176464" cy="4873752"/>
          </a:xfrm>
        </p:spPr>
        <p:txBody>
          <a:bodyPr>
            <a:normAutofit/>
          </a:bodyPr>
          <a:lstStyle/>
          <a:p>
            <a:pPr>
              <a:buFont typeface="Wingdings" pitchFamily="2" charset="2"/>
              <a:buChar char="v"/>
            </a:pPr>
            <a:r>
              <a:rPr lang="en-US" sz="2400" dirty="0" err="1" smtClean="0">
                <a:latin typeface="Times New Roman" pitchFamily="18" charset="0"/>
                <a:cs typeface="Times New Roman" pitchFamily="18" charset="0"/>
              </a:rPr>
              <a:t>Kích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thước</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mẫu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cầu,khoảng</a:t>
            </a:r>
            <a:r>
              <a:rPr lang="en-US" sz="2400" dirty="0" smtClean="0">
                <a:latin typeface="Times New Roman" pitchFamily="18" charset="0"/>
                <a:cs typeface="Times New Roman" pitchFamily="18" charset="0"/>
              </a:rPr>
              <a:t> 40 µm. </a:t>
            </a:r>
          </a:p>
          <a:p>
            <a:r>
              <a:rPr lang="en-US" dirty="0" err="1"/>
              <a:t>C</a:t>
            </a:r>
            <a:r>
              <a:rPr lang="en-US" dirty="0" err="1" smtClean="0"/>
              <a:t>hiếm</a:t>
            </a:r>
            <a:r>
              <a:rPr lang="en-US" dirty="0" smtClean="0"/>
              <a:t> </a:t>
            </a:r>
            <a:r>
              <a:rPr lang="en-US" dirty="0" err="1"/>
              <a:t>khoảng</a:t>
            </a:r>
            <a:r>
              <a:rPr lang="en-US" dirty="0"/>
              <a:t> 15% </a:t>
            </a:r>
            <a:endParaRPr lang="en-US" dirty="0" smtClean="0"/>
          </a:p>
          <a:p>
            <a:r>
              <a:rPr lang="en-US" dirty="0" err="1" smtClean="0"/>
              <a:t>Tỷ</a:t>
            </a:r>
            <a:r>
              <a:rPr lang="en-US" dirty="0" smtClean="0"/>
              <a:t> </a:t>
            </a:r>
            <a:r>
              <a:rPr lang="en-US" dirty="0" err="1"/>
              <a:t>lệ</a:t>
            </a:r>
            <a:r>
              <a:rPr lang="en-US" dirty="0"/>
              <a:t> </a:t>
            </a:r>
            <a:r>
              <a:rPr lang="en-US" dirty="0" err="1"/>
              <a:t>nhân</a:t>
            </a:r>
            <a:r>
              <a:rPr lang="en-US" dirty="0"/>
              <a:t>/ </a:t>
            </a:r>
            <a:r>
              <a:rPr lang="en-US" dirty="0" err="1"/>
              <a:t>bào</a:t>
            </a:r>
            <a:r>
              <a:rPr lang="en-US" dirty="0"/>
              <a:t> </a:t>
            </a:r>
            <a:r>
              <a:rPr lang="en-US" dirty="0" err="1"/>
              <a:t>tương</a:t>
            </a:r>
            <a:r>
              <a:rPr lang="en-US" dirty="0"/>
              <a:t> </a:t>
            </a:r>
            <a:r>
              <a:rPr lang="en-US" dirty="0" err="1"/>
              <a:t>xấp</a:t>
            </a:r>
            <a:r>
              <a:rPr lang="en-US" dirty="0"/>
              <a:t> </a:t>
            </a:r>
            <a:r>
              <a:rPr lang="vi-VN" dirty="0"/>
              <a:t>x</a:t>
            </a:r>
            <a:r>
              <a:rPr lang="en-US" dirty="0"/>
              <a:t>ỉ 1</a:t>
            </a:r>
            <a:r>
              <a:rPr lang="en-US" dirty="0" smtClean="0"/>
              <a:t>.</a:t>
            </a:r>
          </a:p>
          <a:p>
            <a:r>
              <a:rPr lang="en-US" dirty="0" smtClean="0"/>
              <a:t> </a:t>
            </a:r>
            <a:r>
              <a:rPr lang="en-US" dirty="0" err="1"/>
              <a:t>Bào</a:t>
            </a:r>
            <a:r>
              <a:rPr lang="en-US" dirty="0"/>
              <a:t> </a:t>
            </a:r>
            <a:r>
              <a:rPr lang="en-US" dirty="0" err="1"/>
              <a:t>tương</a:t>
            </a:r>
            <a:r>
              <a:rPr lang="en-US" dirty="0"/>
              <a:t> </a:t>
            </a:r>
            <a:r>
              <a:rPr lang="en-US" dirty="0" err="1"/>
              <a:t>ưa</a:t>
            </a:r>
            <a:r>
              <a:rPr lang="en-US" dirty="0"/>
              <a:t> </a:t>
            </a:r>
            <a:r>
              <a:rPr lang="en-US" dirty="0" err="1"/>
              <a:t>ba</a:t>
            </a:r>
            <a:r>
              <a:rPr lang="en-US" dirty="0"/>
              <a:t> </a:t>
            </a:r>
            <a:r>
              <a:rPr lang="en-US" dirty="0" err="1"/>
              <a:t>zơ</a:t>
            </a:r>
            <a:r>
              <a:rPr lang="en-US" dirty="0"/>
              <a:t> </a:t>
            </a:r>
            <a:r>
              <a:rPr lang="en-US" dirty="0" err="1"/>
              <a:t>nhẹ</a:t>
            </a:r>
            <a:r>
              <a:rPr lang="en-US" dirty="0"/>
              <a:t> </a:t>
            </a:r>
            <a:r>
              <a:rPr lang="en-US" dirty="0" err="1"/>
              <a:t>hơn</a:t>
            </a:r>
            <a:r>
              <a:rPr lang="en-US" dirty="0"/>
              <a:t> </a:t>
            </a:r>
            <a:r>
              <a:rPr lang="en-US" dirty="0" err="1"/>
              <a:t>nguyên</a:t>
            </a:r>
            <a:r>
              <a:rPr lang="en-US" dirty="0"/>
              <a:t> </a:t>
            </a:r>
            <a:r>
              <a:rPr lang="en-US" dirty="0" err="1"/>
              <a:t>mẫu</a:t>
            </a:r>
            <a:r>
              <a:rPr lang="en-US" dirty="0"/>
              <a:t> </a:t>
            </a:r>
            <a:r>
              <a:rPr lang="en-US" dirty="0" err="1"/>
              <a:t>tiểu</a:t>
            </a:r>
            <a:r>
              <a:rPr lang="en-US" dirty="0"/>
              <a:t> </a:t>
            </a:r>
            <a:r>
              <a:rPr lang="en-US" dirty="0" err="1"/>
              <a:t>cầu</a:t>
            </a:r>
            <a:r>
              <a:rPr lang="en-US" dirty="0"/>
              <a:t>.</a:t>
            </a:r>
          </a:p>
        </p:txBody>
      </p:sp>
      <p:pic>
        <p:nvPicPr>
          <p:cNvPr id="4" name="Picture 3"/>
          <p:cNvPicPr/>
          <p:nvPr/>
        </p:nvPicPr>
        <p:blipFill>
          <a:blip r:embed="rId2" cstate="print"/>
          <a:srcRect/>
          <a:stretch>
            <a:fillRect/>
          </a:stretch>
        </p:blipFill>
        <p:spPr bwMode="auto">
          <a:xfrm>
            <a:off x="4788024" y="1700808"/>
            <a:ext cx="3960440"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184" y="12454"/>
            <a:ext cx="7467600" cy="1143000"/>
          </a:xfrm>
        </p:spPr>
        <p:txBody>
          <a:bodyPr/>
          <a:lstStyle/>
          <a:p>
            <a:pPr marL="54864" lvl="1" algn="ctr" rtl="0">
              <a:spcBef>
                <a:spcPct val="0"/>
              </a:spcBef>
            </a:pPr>
            <a:r>
              <a:rPr lang="en-US" sz="3600" dirty="0" err="1">
                <a:solidFill>
                  <a:schemeClr val="accent2">
                    <a:lumMod val="50000"/>
                  </a:schemeClr>
                </a:solidFill>
                <a:latin typeface="Times New Roman" pitchFamily="18" charset="0"/>
                <a:cs typeface="Times New Roman" pitchFamily="18" charset="0"/>
              </a:rPr>
              <a:t>Mẫu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tiểu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cầu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có</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hạt</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chưa</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sinh</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tiểu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cầu</a:t>
            </a:r>
            <a:r>
              <a:rPr lang="en-US" sz="3600" dirty="0">
                <a:solidFill>
                  <a:schemeClr val="accent2">
                    <a:lumMod val="50000"/>
                  </a:schemeClr>
                </a:solidFill>
                <a:latin typeface="Times New Roman" pitchFamily="18" charset="0"/>
                <a:cs typeface="Times New Roman" pitchFamily="18" charset="0"/>
              </a:rPr>
              <a:t>.</a:t>
            </a:r>
            <a:r>
              <a:rPr lang="en-US" sz="1400" dirty="0"/>
              <a:t/>
            </a:r>
            <a:br>
              <a:rPr lang="en-US" sz="1400" dirty="0"/>
            </a:br>
            <a:endParaRPr lang="en-US" dirty="0"/>
          </a:p>
        </p:txBody>
      </p:sp>
      <p:sp>
        <p:nvSpPr>
          <p:cNvPr id="3" name="Content Placeholder 2"/>
          <p:cNvSpPr>
            <a:spLocks noGrp="1"/>
          </p:cNvSpPr>
          <p:nvPr>
            <p:ph sz="quarter" idx="1"/>
          </p:nvPr>
        </p:nvSpPr>
        <p:spPr>
          <a:xfrm>
            <a:off x="481317" y="1136140"/>
            <a:ext cx="4594739" cy="4873752"/>
          </a:xfrm>
        </p:spPr>
        <p:txBody>
          <a:bodyPr>
            <a:normAutofit/>
          </a:bodyPr>
          <a:lstStyle/>
          <a:p>
            <a:r>
              <a:rPr lang="en-US" sz="2800" dirty="0" err="1" smtClean="0">
                <a:latin typeface="Times New Roman" pitchFamily="18" charset="0"/>
                <a:cs typeface="Times New Roman" pitchFamily="18" charset="0"/>
              </a:rPr>
              <a:t>Kích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50 – 100 µm. </a:t>
            </a:r>
          </a:p>
          <a:p>
            <a:r>
              <a:rPr lang="vi-VN" sz="2800" dirty="0">
                <a:latin typeface="Times New Roman" pitchFamily="18" charset="0"/>
                <a:cs typeface="Times New Roman" pitchFamily="18" charset="0"/>
              </a:rPr>
              <a:t>C</a:t>
            </a:r>
            <a:r>
              <a:rPr lang="en-US" sz="2800" dirty="0">
                <a:latin typeface="Times New Roman" pitchFamily="18" charset="0"/>
                <a:cs typeface="Times New Roman" pitchFamily="18" charset="0"/>
              </a:rPr>
              <a:t>ó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thường</a:t>
            </a:r>
            <a:r>
              <a:rPr lang="en-US" sz="2800" dirty="0">
                <a:latin typeface="Times New Roman" pitchFamily="18" charset="0"/>
                <a:cs typeface="Times New Roman" pitchFamily="18" charset="0"/>
              </a:rPr>
              <a:t> chia </a:t>
            </a:r>
            <a:r>
              <a:rPr lang="en-US" sz="2800" dirty="0" err="1">
                <a:latin typeface="Times New Roman" pitchFamily="18" charset="0"/>
                <a:cs typeface="Times New Roman" pitchFamily="18" charset="0"/>
              </a:rPr>
              <a:t>nhiều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múi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thỉnh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thoảng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gặp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Bào</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bắt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ưa</a:t>
            </a:r>
            <a:r>
              <a:rPr lang="en-US" sz="2800" dirty="0">
                <a:latin typeface="Times New Roman" pitchFamily="18" charset="0"/>
                <a:cs typeface="Times New Roman" pitchFamily="18" charset="0"/>
              </a:rPr>
              <a:t> acid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nhuộm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giemsa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tím</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Màng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bào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còn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vẹn</a:t>
            </a:r>
            <a:r>
              <a:rPr lang="en-US" sz="2800" dirty="0">
                <a:latin typeface="Times New Roman" pitchFamily="18" charset="0"/>
                <a:cs typeface="Times New Roman" pitchFamily="18" charset="0"/>
              </a:rPr>
              <a:t>.</a:t>
            </a:r>
          </a:p>
          <a:p>
            <a:endParaRPr lang="en-US" dirty="0"/>
          </a:p>
        </p:txBody>
      </p:sp>
      <p:pic>
        <p:nvPicPr>
          <p:cNvPr id="4" name="Picture 3"/>
          <p:cNvPicPr/>
          <p:nvPr/>
        </p:nvPicPr>
        <p:blipFill>
          <a:blip r:embed="rId2" cstate="print"/>
          <a:srcRect/>
          <a:stretch>
            <a:fillRect/>
          </a:stretch>
        </p:blipFill>
        <p:spPr bwMode="auto">
          <a:xfrm>
            <a:off x="5220072" y="1484784"/>
            <a:ext cx="3600400"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4864" lvl="1" algn="ctr" rtl="0">
              <a:spcBef>
                <a:spcPct val="0"/>
              </a:spcBef>
            </a:pPr>
            <a:r>
              <a:rPr lang="en-US" sz="3600" dirty="0" err="1">
                <a:solidFill>
                  <a:schemeClr val="accent2">
                    <a:lumMod val="50000"/>
                  </a:schemeClr>
                </a:solidFill>
                <a:latin typeface="Times New Roman" pitchFamily="18" charset="0"/>
                <a:cs typeface="Times New Roman" pitchFamily="18" charset="0"/>
              </a:rPr>
              <a:t>Mẫu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tiểu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cầu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có</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hạt</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đang</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sinh</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tiểu</a:t>
            </a:r>
            <a:r>
              <a:rPr lang="en-US" sz="3600" dirty="0">
                <a:solidFill>
                  <a:schemeClr val="accent2">
                    <a:lumMod val="50000"/>
                  </a:schemeClr>
                </a:solidFill>
                <a:latin typeface="Times New Roman" pitchFamily="18" charset="0"/>
                <a:cs typeface="Times New Roman" pitchFamily="18" charset="0"/>
              </a:rPr>
              <a:t> </a:t>
            </a:r>
            <a:r>
              <a:rPr lang="en-US" sz="3600" dirty="0" err="1">
                <a:solidFill>
                  <a:schemeClr val="accent2">
                    <a:lumMod val="50000"/>
                  </a:schemeClr>
                </a:solidFill>
                <a:latin typeface="Times New Roman" pitchFamily="18" charset="0"/>
                <a:cs typeface="Times New Roman" pitchFamily="18" charset="0"/>
              </a:rPr>
              <a:t>cầu</a:t>
            </a:r>
            <a:r>
              <a:rPr lang="en-US" sz="3600" dirty="0">
                <a:solidFill>
                  <a:schemeClr val="accent2">
                    <a:lumMod val="50000"/>
                  </a:schemeClr>
                </a:solidFill>
                <a:latin typeface="Times New Roman" pitchFamily="18" charset="0"/>
                <a:cs typeface="Times New Roman" pitchFamily="18" charset="0"/>
              </a:rPr>
              <a:t>.</a:t>
            </a:r>
            <a:r>
              <a:rPr lang="en-US" sz="2800" dirty="0">
                <a:latin typeface="Arial" pitchFamily="34" charset="0"/>
                <a:cs typeface="Arial" pitchFamily="34" charset="0"/>
              </a:rPr>
              <a:t/>
            </a:r>
            <a:br>
              <a:rPr lang="en-US" sz="2800" dirty="0">
                <a:latin typeface="Arial" pitchFamily="34" charset="0"/>
                <a:cs typeface="Arial" pitchFamily="34" charset="0"/>
              </a:rPr>
            </a:br>
            <a:endParaRPr lang="en-US" sz="2800" dirty="0">
              <a:latin typeface="Arial" pitchFamily="34" charset="0"/>
              <a:cs typeface="Arial" pitchFamily="34" charset="0"/>
            </a:endParaRPr>
          </a:p>
        </p:txBody>
      </p:sp>
      <p:sp>
        <p:nvSpPr>
          <p:cNvPr id="3" name="Content Placeholder 2"/>
          <p:cNvSpPr>
            <a:spLocks noGrp="1"/>
          </p:cNvSpPr>
          <p:nvPr>
            <p:ph sz="quarter" idx="1"/>
          </p:nvPr>
        </p:nvSpPr>
        <p:spPr>
          <a:xfrm>
            <a:off x="179512" y="1600200"/>
            <a:ext cx="5328592" cy="4873752"/>
          </a:xfrm>
        </p:spPr>
        <p:txBody>
          <a:bodyPr>
            <a:normAutofit/>
          </a:bodyPr>
          <a:lstStyle/>
          <a:p>
            <a:r>
              <a:rPr lang="en-US" sz="2800" dirty="0" err="1" smtClean="0">
                <a:latin typeface="Times New Roman" pitchFamily="18" charset="0"/>
                <a:cs typeface="Times New Roman" pitchFamily="18" charset="0"/>
              </a:rPr>
              <a:t>Kích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80 - 120 µm. </a:t>
            </a:r>
          </a:p>
          <a:p>
            <a:r>
              <a:rPr lang="vi-VN" sz="2800" dirty="0">
                <a:latin typeface="Times New Roman" pitchFamily="18" charset="0"/>
                <a:cs typeface="Times New Roman" pitchFamily="18" charset="0"/>
              </a:rPr>
              <a:t>Hình thái của loại mẫu tiểu cầu này giống như mẫu tiểu cầu có hạt chưa sinh tiểu cầu, nhưng màng bào tương không còn nguyên vẹn mà bị rách nhiều đoạn</a:t>
            </a:r>
            <a:endParaRPr lang="en-US" sz="280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5148064" y="1772816"/>
            <a:ext cx="3672408"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1400"/>
            <a:ext cx="7467600" cy="1143000"/>
          </a:xfrm>
        </p:spPr>
        <p:txBody>
          <a:bodyPr>
            <a:normAutofit/>
          </a:bodyPr>
          <a:lstStyle/>
          <a:p>
            <a:pPr algn="ctr"/>
            <a:r>
              <a:rPr lang="en-US" sz="3600" dirty="0" err="1" smtClean="0">
                <a:solidFill>
                  <a:schemeClr val="accent2">
                    <a:lumMod val="50000"/>
                  </a:schemeClr>
                </a:solidFill>
                <a:latin typeface="Times New Roman" pitchFamily="18" charset="0"/>
                <a:cs typeface="Times New Roman" pitchFamily="18" charset="0"/>
              </a:rPr>
              <a:t>Giai</a:t>
            </a:r>
            <a:r>
              <a:rPr lang="en-US" sz="3600" dirty="0" smtClean="0">
                <a:solidFill>
                  <a:schemeClr val="accent2">
                    <a:lumMod val="50000"/>
                  </a:schemeClr>
                </a:solidFill>
                <a:latin typeface="Times New Roman" pitchFamily="18" charset="0"/>
                <a:cs typeface="Times New Roman" pitchFamily="18" charset="0"/>
              </a:rPr>
              <a:t> </a:t>
            </a:r>
            <a:r>
              <a:rPr lang="en-US" sz="3600" dirty="0" err="1" smtClean="0">
                <a:solidFill>
                  <a:schemeClr val="accent2">
                    <a:lumMod val="50000"/>
                  </a:schemeClr>
                </a:solidFill>
                <a:latin typeface="Times New Roman" pitchFamily="18" charset="0"/>
                <a:cs typeface="Times New Roman" pitchFamily="18" charset="0"/>
              </a:rPr>
              <a:t>đoạn</a:t>
            </a:r>
            <a:r>
              <a:rPr lang="en-US" sz="3600" dirty="0" smtClean="0">
                <a:solidFill>
                  <a:schemeClr val="accent2">
                    <a:lumMod val="50000"/>
                  </a:schemeClr>
                </a:solidFill>
                <a:latin typeface="Times New Roman" pitchFamily="18" charset="0"/>
                <a:cs typeface="Times New Roman" pitchFamily="18" charset="0"/>
              </a:rPr>
              <a:t> </a:t>
            </a:r>
            <a:r>
              <a:rPr lang="en-US" sz="3600" dirty="0" err="1" smtClean="0">
                <a:solidFill>
                  <a:schemeClr val="accent2">
                    <a:lumMod val="50000"/>
                  </a:schemeClr>
                </a:solidFill>
                <a:latin typeface="Times New Roman" pitchFamily="18" charset="0"/>
                <a:cs typeface="Times New Roman" pitchFamily="18" charset="0"/>
              </a:rPr>
              <a:t>tiểu</a:t>
            </a:r>
            <a:r>
              <a:rPr lang="en-US" sz="3600" dirty="0" smtClean="0">
                <a:solidFill>
                  <a:schemeClr val="accent2">
                    <a:lumMod val="50000"/>
                  </a:schemeClr>
                </a:solidFill>
                <a:latin typeface="Times New Roman" pitchFamily="18" charset="0"/>
                <a:cs typeface="Times New Roman" pitchFamily="18" charset="0"/>
              </a:rPr>
              <a:t> </a:t>
            </a:r>
            <a:r>
              <a:rPr lang="en-US" sz="3600" dirty="0" err="1" smtClean="0">
                <a:solidFill>
                  <a:schemeClr val="accent2">
                    <a:lumMod val="50000"/>
                  </a:schemeClr>
                </a:solidFill>
                <a:latin typeface="Times New Roman" pitchFamily="18" charset="0"/>
                <a:cs typeface="Times New Roman" pitchFamily="18" charset="0"/>
              </a:rPr>
              <a:t>cầu</a:t>
            </a:r>
            <a:endParaRPr lang="en-US"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27584" y="1268760"/>
            <a:ext cx="7467600" cy="4873752"/>
          </a:xfrm>
        </p:spPr>
        <p:txBody>
          <a:bodyPr/>
          <a:lstStyle/>
          <a:p>
            <a:r>
              <a:rPr lang="vi-VN" i="1" dirty="0"/>
              <a:t>Tiểu cầu là tế bào máu nhỏ nhất, không có nhân, đường kính 3-4</a:t>
            </a:r>
            <a:r>
              <a:rPr lang="en-US" i="1" dirty="0">
                <a:sym typeface="Symbol"/>
              </a:rPr>
              <a:t></a:t>
            </a:r>
            <a:r>
              <a:rPr lang="en-US" i="1" dirty="0"/>
              <a:t> </a:t>
            </a:r>
            <a:endParaRPr lang="en-US" i="1" dirty="0" smtClean="0"/>
          </a:p>
          <a:p>
            <a:r>
              <a:rPr lang="vi-VN" i="1" dirty="0"/>
              <a:t>Đời sống của tiểu cầu khoảng 8-10 ngày</a:t>
            </a:r>
            <a:endParaRPr lang="en-US" dirty="0"/>
          </a:p>
        </p:txBody>
      </p:sp>
      <p:pic>
        <p:nvPicPr>
          <p:cNvPr id="4" name="Picture 3"/>
          <p:cNvPicPr/>
          <p:nvPr/>
        </p:nvPicPr>
        <p:blipFill>
          <a:blip r:embed="rId2" cstate="print"/>
          <a:srcRect/>
          <a:stretch>
            <a:fillRect/>
          </a:stretch>
        </p:blipFill>
        <p:spPr bwMode="auto">
          <a:xfrm>
            <a:off x="4860032" y="2708920"/>
            <a:ext cx="3528392" cy="3312368"/>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5290" r="3403" b="7970"/>
          <a:stretch>
            <a:fillRect/>
          </a:stretch>
        </p:blipFill>
        <p:spPr bwMode="auto">
          <a:xfrm>
            <a:off x="683568" y="2708920"/>
            <a:ext cx="400050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3672"/>
            <a:ext cx="7467600" cy="1143000"/>
          </a:xfrm>
        </p:spPr>
        <p:txBody>
          <a:bodyPr>
            <a:normAutofit/>
          </a:bodyPr>
          <a:lstStyle/>
          <a:p>
            <a:r>
              <a:rPr lang="vi-VN" sz="3600" b="1" dirty="0">
                <a:solidFill>
                  <a:schemeClr val="accent2">
                    <a:lumMod val="50000"/>
                  </a:schemeClr>
                </a:solidFill>
              </a:rPr>
              <a:t>Bất thường về hình thái tiểu cầu</a:t>
            </a:r>
            <a:endParaRPr lang="en-US" sz="3600" dirty="0">
              <a:solidFill>
                <a:schemeClr val="accent2">
                  <a:lumMod val="50000"/>
                </a:schemeClr>
              </a:solidFill>
            </a:endParaRPr>
          </a:p>
        </p:txBody>
      </p:sp>
      <p:sp>
        <p:nvSpPr>
          <p:cNvPr id="3" name="Content Placeholder 2"/>
          <p:cNvSpPr>
            <a:spLocks noGrp="1"/>
          </p:cNvSpPr>
          <p:nvPr>
            <p:ph sz="quarter" idx="1"/>
          </p:nvPr>
        </p:nvSpPr>
        <p:spPr>
          <a:xfrm>
            <a:off x="457200" y="1600200"/>
            <a:ext cx="8003232" cy="4873752"/>
          </a:xfrm>
        </p:spPr>
        <p:txBody>
          <a:bodyPr/>
          <a:lstStyle/>
          <a:p>
            <a:pPr marL="0" indent="0">
              <a:buNone/>
            </a:pPr>
            <a:r>
              <a:rPr lang="vi-VN" b="1" i="1" dirty="0"/>
              <a:t>Hội chứng Bernard- </a:t>
            </a:r>
            <a:r>
              <a:rPr lang="vi-VN" b="1" i="1" dirty="0" smtClean="0"/>
              <a:t>Soulier</a:t>
            </a:r>
            <a:r>
              <a:rPr lang="en-US" b="1" i="1" dirty="0" smtClean="0"/>
              <a:t>:</a:t>
            </a:r>
          </a:p>
          <a:p>
            <a:pPr>
              <a:buFont typeface="Wingdings" pitchFamily="2" charset="2"/>
              <a:buChar char="Ø"/>
            </a:pPr>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hiếu </a:t>
            </a:r>
            <a:r>
              <a:rPr lang="vi-VN" sz="2800" dirty="0">
                <a:latin typeface="Times New Roman" pitchFamily="18" charset="0"/>
                <a:cs typeface="Times New Roman" pitchFamily="18" charset="0"/>
              </a:rPr>
              <a:t>GPIb và không gắn được với </a:t>
            </a:r>
            <a:r>
              <a:rPr lang="vi-VN" sz="2800" dirty="0" smtClean="0">
                <a:latin typeface="Times New Roman" pitchFamily="18" charset="0"/>
                <a:cs typeface="Times New Roman" pitchFamily="18" charset="0"/>
              </a:rPr>
              <a:t>vWF</a:t>
            </a:r>
            <a:endParaRPr lang="en-US" sz="2800" dirty="0" smtClean="0">
              <a:latin typeface="Times New Roman" pitchFamily="18" charset="0"/>
              <a:cs typeface="Times New Roman" pitchFamily="18" charset="0"/>
            </a:endParaRPr>
          </a:p>
          <a:p>
            <a:pPr lvl="0">
              <a:buFont typeface="Wingdings" pitchFamily="2" charset="2"/>
              <a:buChar char="Ø"/>
            </a:pP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kích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thước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lớn</a:t>
            </a:r>
            <a:endParaRPr lang="en-US" sz="2800" dirty="0">
              <a:latin typeface="Times New Roman" pitchFamily="18" charset="0"/>
              <a:cs typeface="Times New Roman" pitchFamily="18" charset="0"/>
            </a:endParaRP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t="7544"/>
          <a:stretch>
            <a:fillRect/>
          </a:stretch>
        </p:blipFill>
        <p:spPr bwMode="auto">
          <a:xfrm>
            <a:off x="1946275" y="3068960"/>
            <a:ext cx="5449558" cy="35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79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3672"/>
            <a:ext cx="7467600" cy="1143000"/>
          </a:xfrm>
        </p:spPr>
        <p:txBody>
          <a:bodyPr>
            <a:normAutofit/>
          </a:bodyPr>
          <a:lstStyle/>
          <a:p>
            <a:r>
              <a:rPr lang="vi-VN" sz="3600" b="1" dirty="0">
                <a:solidFill>
                  <a:schemeClr val="accent2">
                    <a:lumMod val="50000"/>
                  </a:schemeClr>
                </a:solidFill>
              </a:rPr>
              <a:t>Bất thường về hình thái tiểu cầu</a:t>
            </a:r>
            <a:endParaRPr lang="en-US" sz="3600" dirty="0">
              <a:solidFill>
                <a:schemeClr val="accent2">
                  <a:lumMod val="50000"/>
                </a:schemeClr>
              </a:solidFill>
            </a:endParaRPr>
          </a:p>
        </p:txBody>
      </p:sp>
      <p:sp>
        <p:nvSpPr>
          <p:cNvPr id="3" name="Content Placeholder 2"/>
          <p:cNvSpPr>
            <a:spLocks noGrp="1"/>
          </p:cNvSpPr>
          <p:nvPr>
            <p:ph sz="quarter" idx="1"/>
          </p:nvPr>
        </p:nvSpPr>
        <p:spPr/>
        <p:txBody>
          <a:bodyPr/>
          <a:lstStyle/>
          <a:p>
            <a:pPr marL="0" indent="0">
              <a:buNone/>
            </a:pPr>
            <a:r>
              <a:rPr lang="en-US" b="1" dirty="0" err="1"/>
              <a:t>Hội</a:t>
            </a:r>
            <a:r>
              <a:rPr lang="en-US" b="1" dirty="0"/>
              <a:t> </a:t>
            </a:r>
            <a:r>
              <a:rPr lang="en-US" b="1" dirty="0" err="1"/>
              <a:t>chứng</a:t>
            </a:r>
            <a:r>
              <a:rPr lang="en-US" b="1" dirty="0"/>
              <a:t> </a:t>
            </a:r>
            <a:r>
              <a:rPr lang="en-US" b="1" dirty="0" err="1"/>
              <a:t>tiểu</a:t>
            </a:r>
            <a:r>
              <a:rPr lang="en-US" b="1" dirty="0"/>
              <a:t> </a:t>
            </a:r>
            <a:r>
              <a:rPr lang="en-US" b="1" dirty="0" err="1" smtClean="0"/>
              <a:t>cầu</a:t>
            </a:r>
            <a:r>
              <a:rPr lang="en-US" b="1" dirty="0" smtClean="0"/>
              <a:t> Montreal:</a:t>
            </a:r>
          </a:p>
          <a:p>
            <a:pPr lvl="0"/>
            <a:r>
              <a:rPr lang="en-US" dirty="0" err="1"/>
              <a:t>G</a:t>
            </a:r>
            <a:r>
              <a:rPr lang="en-US" dirty="0" err="1" smtClean="0"/>
              <a:t>iảm</a:t>
            </a:r>
            <a:r>
              <a:rPr lang="en-US" dirty="0" smtClean="0"/>
              <a:t> </a:t>
            </a:r>
            <a:r>
              <a:rPr lang="en-US" dirty="0" err="1"/>
              <a:t>tiểu</a:t>
            </a:r>
            <a:r>
              <a:rPr lang="en-US" dirty="0"/>
              <a:t> </a:t>
            </a:r>
            <a:r>
              <a:rPr lang="en-US" dirty="0" err="1"/>
              <a:t>cầu</a:t>
            </a:r>
            <a:r>
              <a:rPr lang="en-US" dirty="0"/>
              <a:t> di </a:t>
            </a:r>
            <a:r>
              <a:rPr lang="en-US" dirty="0" err="1"/>
              <a:t>truyền</a:t>
            </a:r>
            <a:r>
              <a:rPr lang="en-US" dirty="0"/>
              <a:t> </a:t>
            </a:r>
            <a:r>
              <a:rPr lang="en-US" dirty="0" err="1"/>
              <a:t>với</a:t>
            </a:r>
            <a:r>
              <a:rPr lang="en-US" dirty="0"/>
              <a:t>  </a:t>
            </a:r>
            <a:r>
              <a:rPr lang="en-US" dirty="0" err="1"/>
              <a:t>xuất</a:t>
            </a:r>
            <a:r>
              <a:rPr lang="en-US" dirty="0"/>
              <a:t> </a:t>
            </a:r>
            <a:r>
              <a:rPr lang="en-US" dirty="0" err="1"/>
              <a:t>huyết</a:t>
            </a:r>
            <a:r>
              <a:rPr lang="en-US" dirty="0"/>
              <a:t> </a:t>
            </a:r>
            <a:r>
              <a:rPr lang="en-US" dirty="0" err="1"/>
              <a:t>niêm</a:t>
            </a:r>
            <a:r>
              <a:rPr lang="en-US" dirty="0"/>
              <a:t> </a:t>
            </a:r>
            <a:r>
              <a:rPr lang="en-US" dirty="0" err="1"/>
              <a:t>mạc</a:t>
            </a:r>
            <a:r>
              <a:rPr lang="en-US" dirty="0"/>
              <a:t>, </a:t>
            </a:r>
            <a:r>
              <a:rPr lang="en-US" dirty="0" err="1"/>
              <a:t>tiểu</a:t>
            </a:r>
            <a:r>
              <a:rPr lang="en-US" dirty="0"/>
              <a:t> </a:t>
            </a:r>
            <a:r>
              <a:rPr lang="en-US" dirty="0" err="1"/>
              <a:t>cầu</a:t>
            </a:r>
            <a:r>
              <a:rPr lang="en-US" dirty="0"/>
              <a:t> </a:t>
            </a:r>
            <a:r>
              <a:rPr lang="en-US" dirty="0" err="1"/>
              <a:t>khổng</a:t>
            </a:r>
            <a:r>
              <a:rPr lang="en-US" dirty="0"/>
              <a:t> </a:t>
            </a:r>
            <a:r>
              <a:rPr lang="en-US" dirty="0" err="1"/>
              <a:t>lồ</a:t>
            </a:r>
            <a:r>
              <a:rPr lang="en-US" dirty="0"/>
              <a:t>, </a:t>
            </a:r>
            <a:r>
              <a:rPr lang="en-US" dirty="0" err="1"/>
              <a:t>tự</a:t>
            </a:r>
            <a:r>
              <a:rPr lang="en-US" dirty="0"/>
              <a:t> </a:t>
            </a:r>
            <a:r>
              <a:rPr lang="en-US" dirty="0" err="1"/>
              <a:t>ngưng</a:t>
            </a:r>
            <a:r>
              <a:rPr lang="en-US" dirty="0"/>
              <a:t> </a:t>
            </a:r>
            <a:r>
              <a:rPr lang="en-US" dirty="0" err="1"/>
              <a:t>tập</a:t>
            </a:r>
            <a:r>
              <a:rPr lang="en-US" dirty="0"/>
              <a:t> </a:t>
            </a:r>
            <a:r>
              <a:rPr lang="en-US" dirty="0" err="1"/>
              <a:t>tiểu</a:t>
            </a:r>
            <a:r>
              <a:rPr lang="en-US" dirty="0"/>
              <a:t> </a:t>
            </a:r>
            <a:r>
              <a:rPr lang="en-US" dirty="0" err="1"/>
              <a:t>cầu</a:t>
            </a:r>
            <a:r>
              <a:rPr lang="en-US" dirty="0"/>
              <a:t> </a:t>
            </a:r>
            <a:r>
              <a:rPr lang="en-US" dirty="0" err="1"/>
              <a:t>trên</a:t>
            </a:r>
            <a:r>
              <a:rPr lang="en-US" dirty="0"/>
              <a:t> </a:t>
            </a:r>
            <a:r>
              <a:rPr lang="en-US" dirty="0" err="1"/>
              <a:t>invitro</a:t>
            </a:r>
            <a:r>
              <a:rPr lang="en-US" dirty="0"/>
              <a:t>. </a:t>
            </a:r>
          </a:p>
          <a:p>
            <a:pPr lvl="0"/>
            <a:r>
              <a:rPr lang="en-US" dirty="0" err="1"/>
              <a:t>Bệnh</a:t>
            </a:r>
            <a:r>
              <a:rPr lang="en-US" dirty="0"/>
              <a:t> </a:t>
            </a:r>
            <a:r>
              <a:rPr lang="en-US" dirty="0" err="1" smtClean="0"/>
              <a:t>thường</a:t>
            </a:r>
            <a:r>
              <a:rPr lang="vi-VN" dirty="0" smtClean="0"/>
              <a:t> </a:t>
            </a:r>
            <a:r>
              <a:rPr lang="vi-VN" dirty="0"/>
              <a:t>có liên quan với bệnh Von </a:t>
            </a:r>
            <a:r>
              <a:rPr lang="vi-VN" dirty="0" smtClean="0"/>
              <a:t>Winlebrand</a:t>
            </a:r>
            <a:endParaRPr lang="en-US" dirty="0"/>
          </a:p>
        </p:txBody>
      </p:sp>
      <p:pic>
        <p:nvPicPr>
          <p:cNvPr id="4098" name="il_fi" descr="http://bloodjournal.hematologylibrary.org/content/113/14/F1.medium.gif"/>
          <p:cNvPicPr>
            <a:picLocks noChangeAspect="1" noChangeArrowheads="1"/>
          </p:cNvPicPr>
          <p:nvPr/>
        </p:nvPicPr>
        <p:blipFill>
          <a:blip r:embed="rId2" r:link="rId3">
            <a:clrChange>
              <a:clrFrom>
                <a:srgbClr val="DECDE6"/>
              </a:clrFrom>
              <a:clrTo>
                <a:srgbClr val="DECDE6">
                  <a:alpha val="0"/>
                </a:srgbClr>
              </a:clrTo>
            </a:clrChange>
            <a:extLst>
              <a:ext uri="{28A0092B-C50C-407E-A947-70E740481C1C}">
                <a14:useLocalDpi xmlns:a14="http://schemas.microsoft.com/office/drawing/2010/main" val="0"/>
              </a:ext>
            </a:extLst>
          </a:blip>
          <a:srcRect t="48636"/>
          <a:stretch>
            <a:fillRect/>
          </a:stretch>
        </p:blipFill>
        <p:spPr bwMode="auto">
          <a:xfrm>
            <a:off x="2517775" y="3744408"/>
            <a:ext cx="3926433" cy="311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79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119</TotalTime>
  <Words>371</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HÌNH THÁI DÒNG TIỂU CẦU</vt:lpstr>
      <vt:lpstr>Giới thiệu nguồn gốc các dòng tế bào máu</vt:lpstr>
      <vt:lpstr>Nguyên mẫu tiểu cầu ( Megakaryoblast) </vt:lpstr>
      <vt:lpstr>Mẫu tiểu cầu ưa bazơ</vt:lpstr>
      <vt:lpstr>Mẫu tiểu cầu có hạt chưa sinh tiểu cầu. </vt:lpstr>
      <vt:lpstr>Mẫu tiểu cầu có hạt đang sinh tiểu cầu. </vt:lpstr>
      <vt:lpstr>Giai đoạn tiểu cầu</vt:lpstr>
      <vt:lpstr>Bất thường về hình thái tiểu cầu</vt:lpstr>
      <vt:lpstr>Bất thường về hình thái tiểu cầu</vt:lpstr>
      <vt:lpstr>Bất thường về hình thái tiểu cầu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HÌNH THÁI BẠCH CẦU</dc:title>
  <dc:creator>Mai</dc:creator>
  <cp:lastModifiedBy>User</cp:lastModifiedBy>
  <cp:revision>9</cp:revision>
  <dcterms:created xsi:type="dcterms:W3CDTF">2012-10-22T14:28:57Z</dcterms:created>
  <dcterms:modified xsi:type="dcterms:W3CDTF">2014-10-03T03:52:36Z</dcterms:modified>
</cp:coreProperties>
</file>