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d199babb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6d199babb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d199babb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6d199babb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d199babb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d199babb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da8033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da8033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6da80332b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6da80332b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5a38e8d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65a38e8d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c2c79a0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c2c79a0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c2c79a0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c2c79a0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d199babb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d199babb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c2c79a00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c2c79a00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6d199babb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6d199babb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d199babb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d199babb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c2c79a00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c2c79a00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d199bab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d199bab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bitcoin.org/bitcoin.pdf%5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mint.intuit.com/blog/investments/pros-and-cons-of-bitcoin/" TargetMode="External"/><Relationship Id="rId10" Type="http://schemas.openxmlformats.org/officeDocument/2006/relationships/hyperlink" Target="https://www.weforum.org/agenda/2016/06/blockchain-explained-simply/" TargetMode="External"/><Relationship Id="rId13" Type="http://schemas.openxmlformats.org/officeDocument/2006/relationships/hyperlink" Target="https://www.nytimes.com/2021/01/12/technology/bitcoin-passwords-wallets-fortunes.html" TargetMode="External"/><Relationship Id="rId12" Type="http://schemas.openxmlformats.org/officeDocument/2006/relationships/hyperlink" Target="https://john-mecke.medium.com/5-stories-about-people-who-lost-their-bitcoin-cdaaae329468"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bitcoin.org/bitcoin.pdf" TargetMode="External"/><Relationship Id="rId4" Type="http://schemas.openxmlformats.org/officeDocument/2006/relationships/hyperlink" Target="https://bitcoin.org/en/how-it-works" TargetMode="External"/><Relationship Id="rId9" Type="http://schemas.openxmlformats.org/officeDocument/2006/relationships/hyperlink" Target="https://www.hedgewithcrypto.com/companies-accept-bitcoin/" TargetMode="External"/><Relationship Id="rId15" Type="http://schemas.openxmlformats.org/officeDocument/2006/relationships/hyperlink" Target="https://upload.wikimedia.org/wikipedia/commons/thumb/9/9e/P2P_network.svg/1200px-P2P_network.svg.png" TargetMode="External"/><Relationship Id="rId14" Type="http://schemas.openxmlformats.org/officeDocument/2006/relationships/hyperlink" Target="https://www.cryptovantage.com/news/the-top-5-biggest-lost-bitcoin-fortunes-that-we-know-about/" TargetMode="External"/><Relationship Id="rId16" Type="http://schemas.openxmlformats.org/officeDocument/2006/relationships/hyperlink" Target="https://bitcoinmagazine.com/.image/t_share/MTg3ODA1NzM4MDYyNTg2OTMx/at-home-bitcoin-mining-to-secure-the-network.png" TargetMode="External"/><Relationship Id="rId5" Type="http://schemas.openxmlformats.org/officeDocument/2006/relationships/hyperlink" Target="https://www.forbes.com/advisor/investing/cryptocurrency/what-is-bitcoin/#:~:text=Bitcoin%20is%20built%20on%20a,identifying%20code%20for%20each%20exchange." TargetMode="External"/><Relationship Id="rId6" Type="http://schemas.openxmlformats.org/officeDocument/2006/relationships/hyperlink" Target="https://en.wikipedia.org/wiki/Satoshi_Nakamoto" TargetMode="External"/><Relationship Id="rId7" Type="http://schemas.openxmlformats.org/officeDocument/2006/relationships/hyperlink" Target="https://www.bankrate.com/investing/what-is-bitcoin-mining/#how" TargetMode="External"/><Relationship Id="rId8" Type="http://schemas.openxmlformats.org/officeDocument/2006/relationships/hyperlink" Target="https://coinatmrada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hyperlink" Target="https://www.blockchain.com/btc/unconfirmed-transact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Bitcoin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
              <a:t>Shane Reynolds</a:t>
            </a:r>
            <a:endParaRPr/>
          </a:p>
          <a:p>
            <a:pPr indent="0" lvl="0" marL="0" rtl="0" algn="ctr">
              <a:spcBef>
                <a:spcPts val="0"/>
              </a:spcBef>
              <a:spcAft>
                <a:spcPts val="0"/>
              </a:spcAft>
              <a:buNone/>
            </a:pPr>
            <a:r>
              <a:rPr lang="en"/>
              <a:t>YWCC-307-101</a:t>
            </a:r>
            <a:endParaRPr/>
          </a:p>
          <a:p>
            <a:pPr indent="0" lvl="0" marL="0" rtl="0" algn="ctr">
              <a:spcBef>
                <a:spcPts val="0"/>
              </a:spcBef>
              <a:spcAft>
                <a:spcPts val="0"/>
              </a:spcAft>
              <a:buNone/>
            </a:pPr>
            <a:r>
              <a:rPr lang="en"/>
              <a:t>Instructor: Vaish, Prabhat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bad parts of Bitcoin?</a:t>
            </a:r>
            <a:endParaRPr/>
          </a:p>
        </p:txBody>
      </p:sp>
      <p:sp>
        <p:nvSpPr>
          <p:cNvPr id="130" name="Google Shape;13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value of Bitcoin changes. This means you could lose a large amount of money in a heartbeat.</a:t>
            </a:r>
            <a:endParaRPr/>
          </a:p>
          <a:p>
            <a:pPr indent="-342900" lvl="0" marL="457200" rtl="0" algn="l">
              <a:spcBef>
                <a:spcPts val="0"/>
              </a:spcBef>
              <a:spcAft>
                <a:spcPts val="0"/>
              </a:spcAft>
              <a:buSzPts val="1800"/>
              <a:buChar char="-"/>
            </a:pPr>
            <a:r>
              <a:rPr lang="en"/>
              <a:t>Bitcoin</a:t>
            </a:r>
            <a:r>
              <a:rPr lang="en"/>
              <a:t> transactions cannot be reversed: once they are sent, there is nobody you can speak to about getting your money back.</a:t>
            </a:r>
            <a:endParaRPr/>
          </a:p>
          <a:p>
            <a:pPr indent="-342900" lvl="0" marL="457200" rtl="0" algn="l">
              <a:spcBef>
                <a:spcPts val="0"/>
              </a:spcBef>
              <a:spcAft>
                <a:spcPts val="0"/>
              </a:spcAft>
              <a:buSzPts val="1800"/>
              <a:buChar char="-"/>
            </a:pPr>
            <a:r>
              <a:rPr lang="en"/>
              <a:t>Bitcoin </a:t>
            </a:r>
            <a:r>
              <a:rPr lang="en"/>
              <a:t>uses</a:t>
            </a:r>
            <a:r>
              <a:rPr lang="en"/>
              <a:t> addresses (which you should keep secret) - if you lose your address or access to your Cryptocurrency wallet which holds your addresses, your money can be lost forever. </a:t>
            </a:r>
            <a:endParaRPr/>
          </a:p>
          <a:p>
            <a:pPr indent="-342900" lvl="0" marL="457200" rtl="0" algn="l">
              <a:spcBef>
                <a:spcPts val="0"/>
              </a:spcBef>
              <a:spcAft>
                <a:spcPts val="0"/>
              </a:spcAft>
              <a:buSzPts val="1800"/>
              <a:buChar char="-"/>
            </a:pPr>
            <a:r>
              <a:rPr lang="en"/>
              <a:t>Although some companies accept Bitcoin, it is NOT accepted as a payment for most everyday transactions.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Losses</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very popular examples of people losing Bitcoin.</a:t>
            </a:r>
            <a:endParaRPr/>
          </a:p>
          <a:p>
            <a:pPr indent="-342900" lvl="0" marL="457200" rtl="0" algn="l">
              <a:spcBef>
                <a:spcPts val="1200"/>
              </a:spcBef>
              <a:spcAft>
                <a:spcPts val="0"/>
              </a:spcAft>
              <a:buSzPts val="1800"/>
              <a:buChar char="-"/>
            </a:pPr>
            <a:r>
              <a:rPr lang="en"/>
              <a:t>Satoshi Nakamoto (the legend) has yet to </a:t>
            </a:r>
            <a:r>
              <a:rPr lang="en"/>
              <a:t>touch</a:t>
            </a:r>
            <a:r>
              <a:rPr lang="en"/>
              <a:t> his wallet of 1.1 million Bitcoin. </a:t>
            </a:r>
            <a:endParaRPr/>
          </a:p>
          <a:p>
            <a:pPr indent="-342900" lvl="0" marL="457200" rtl="0" algn="l">
              <a:spcBef>
                <a:spcPts val="0"/>
              </a:spcBef>
              <a:spcAft>
                <a:spcPts val="0"/>
              </a:spcAft>
              <a:buSzPts val="1800"/>
              <a:buChar char="-"/>
            </a:pPr>
            <a:r>
              <a:rPr lang="en"/>
              <a:t>Stefan Thomas forgot his password to his Bitcoin wallet, losing $220M.</a:t>
            </a:r>
            <a:endParaRPr/>
          </a:p>
          <a:p>
            <a:pPr indent="-342900" lvl="0" marL="457200" rtl="0" algn="l">
              <a:spcBef>
                <a:spcPts val="0"/>
              </a:spcBef>
              <a:spcAft>
                <a:spcPts val="0"/>
              </a:spcAft>
              <a:buSzPts val="1800"/>
              <a:buChar char="-"/>
            </a:pPr>
            <a:r>
              <a:rPr lang="en"/>
              <a:t>James Howells threw away an old laptop containing 7,500 BTC in 2013.</a:t>
            </a:r>
            <a:endParaRPr/>
          </a:p>
          <a:p>
            <a:pPr indent="-342900" lvl="0" marL="457200" rtl="0" algn="l">
              <a:spcBef>
                <a:spcPts val="0"/>
              </a:spcBef>
              <a:spcAft>
                <a:spcPts val="0"/>
              </a:spcAft>
              <a:buSzPts val="1800"/>
              <a:buChar char="-"/>
            </a:pPr>
            <a:r>
              <a:rPr lang="en"/>
              <a:t>Mark Frauenfelder forgot the password to his Bitcoin wallet, losing 7.4 Bitcoins in 2016.</a:t>
            </a:r>
            <a:endParaRPr/>
          </a:p>
          <a:p>
            <a:pPr indent="-342900" lvl="0" marL="457200" rtl="0" algn="l">
              <a:spcBef>
                <a:spcPts val="0"/>
              </a:spcBef>
              <a:spcAft>
                <a:spcPts val="0"/>
              </a:spcAft>
              <a:buSzPts val="1800"/>
              <a:buChar char="-"/>
            </a:pPr>
            <a:r>
              <a:rPr lang="en"/>
              <a:t>Mathew Mellon, a crypto investor, died at the age of 54 and left $500 Million in his wallets, without telling anyone which banks or where the keys were.</a:t>
            </a:r>
            <a:endParaRPr/>
          </a:p>
          <a:p>
            <a:pPr indent="-342900" lvl="0" marL="457200" rtl="0" algn="l">
              <a:spcBef>
                <a:spcPts val="0"/>
              </a:spcBef>
              <a:spcAft>
                <a:spcPts val="0"/>
              </a:spcAft>
              <a:buSzPts val="1800"/>
              <a:buChar char="-"/>
            </a:pPr>
            <a:r>
              <a:rPr lang="en"/>
              <a:t>Elon Musk himself has claimed to lost Bitcoin due to misplacing 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a:t>
            </a:r>
            <a:r>
              <a:rPr lang="en"/>
              <a:t>Bitcoin is a cryptocurrency. Users have addresses in their wallets and send and receive.</a:t>
            </a:r>
            <a:endParaRPr/>
          </a:p>
          <a:p>
            <a:pPr indent="0" lvl="0" marL="0" rtl="0" algn="l">
              <a:spcBef>
                <a:spcPts val="1200"/>
              </a:spcBef>
              <a:spcAft>
                <a:spcPts val="0"/>
              </a:spcAft>
              <a:buNone/>
            </a:pPr>
            <a:r>
              <a:rPr lang="en"/>
              <a:t>- Every Bitcoin transaction is kept in a ledger. No names are kept.</a:t>
            </a:r>
            <a:endParaRPr/>
          </a:p>
          <a:p>
            <a:pPr indent="0" lvl="0" marL="0" rtl="0" algn="l">
              <a:spcBef>
                <a:spcPts val="1200"/>
              </a:spcBef>
              <a:spcAft>
                <a:spcPts val="0"/>
              </a:spcAft>
              <a:buNone/>
            </a:pPr>
            <a:r>
              <a:rPr lang="en"/>
              <a:t>- Every transaction is tagged and used to build onto the network.</a:t>
            </a:r>
            <a:endParaRPr/>
          </a:p>
          <a:p>
            <a:pPr indent="0" lvl="0" marL="0" rtl="0" algn="l">
              <a:spcBef>
                <a:spcPts val="1200"/>
              </a:spcBef>
              <a:spcAft>
                <a:spcPts val="0"/>
              </a:spcAft>
              <a:buNone/>
            </a:pPr>
            <a:r>
              <a:rPr lang="en"/>
              <a:t>- There is no primary leader figure or administrator.</a:t>
            </a:r>
            <a:endParaRPr/>
          </a:p>
          <a:p>
            <a:pPr indent="0" lvl="0" marL="0" rtl="0" algn="l">
              <a:spcBef>
                <a:spcPts val="1200"/>
              </a:spcBef>
              <a:spcAft>
                <a:spcPts val="0"/>
              </a:spcAft>
              <a:buNone/>
            </a:pPr>
            <a:r>
              <a:rPr lang="en"/>
              <a:t>- You can make money investing in Bitcoin. You can lose money investing in Bitcoin.</a:t>
            </a:r>
            <a:endParaRPr/>
          </a:p>
          <a:p>
            <a:pPr indent="0" lvl="0" marL="0" rtl="0" algn="l">
              <a:spcBef>
                <a:spcPts val="1200"/>
              </a:spcBef>
              <a:spcAft>
                <a:spcPts val="0"/>
              </a:spcAft>
              <a:buNone/>
            </a:pPr>
            <a:r>
              <a:rPr lang="en"/>
              <a:t>- You can make money mining bitcoin. However, the cost to start is extremely high.</a:t>
            </a:r>
            <a:endParaRPr/>
          </a:p>
          <a:p>
            <a:pPr indent="0" lvl="0" marL="0" rtl="0" algn="l">
              <a:spcBef>
                <a:spcPts val="1200"/>
              </a:spcBef>
              <a:spcAft>
                <a:spcPts val="1200"/>
              </a:spcAft>
              <a:buNone/>
            </a:pPr>
            <a:r>
              <a:rPr lang="en"/>
              <a:t>- Even though Bitcoin is online, governments will still charge taxes.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 / Sources</a:t>
            </a:r>
            <a:endParaRPr/>
          </a:p>
          <a:p>
            <a:pPr indent="0" lvl="0" marL="0" rtl="0" algn="l">
              <a:spcBef>
                <a:spcPts val="0"/>
              </a:spcBef>
              <a:spcAft>
                <a:spcPts val="0"/>
              </a:spcAft>
              <a:buNone/>
            </a:pPr>
            <a:r>
              <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355600" rtl="0" algn="l">
              <a:lnSpc>
                <a:spcPct val="105000"/>
              </a:lnSpc>
              <a:spcBef>
                <a:spcPts val="1200"/>
              </a:spcBef>
              <a:spcAft>
                <a:spcPts val="0"/>
              </a:spcAft>
              <a:buSzPts val="358"/>
              <a:buNone/>
            </a:pPr>
            <a:r>
              <a:rPr lang="en" sz="957">
                <a:latin typeface="Arial"/>
                <a:ea typeface="Arial"/>
                <a:cs typeface="Arial"/>
                <a:sym typeface="Arial"/>
              </a:rPr>
              <a:t>Nakamoto, Satoshi. “Bitcoin: A Peer-to-Peer Electronic Cash System.” </a:t>
            </a:r>
            <a:r>
              <a:rPr i="1" lang="en" sz="957">
                <a:latin typeface="Arial"/>
                <a:ea typeface="Arial"/>
                <a:cs typeface="Arial"/>
                <a:sym typeface="Arial"/>
              </a:rPr>
              <a:t>Bitcoin</a:t>
            </a:r>
            <a:r>
              <a:rPr lang="en" sz="957">
                <a:latin typeface="Arial"/>
                <a:ea typeface="Arial"/>
                <a:cs typeface="Arial"/>
                <a:sym typeface="Arial"/>
              </a:rPr>
              <a:t>, </a:t>
            </a:r>
            <a:r>
              <a:rPr lang="en" sz="957" u="sng">
                <a:latin typeface="Arial"/>
                <a:ea typeface="Arial"/>
                <a:cs typeface="Arial"/>
                <a:sym typeface="Arial"/>
                <a:hlinkClick r:id="rId3"/>
              </a:rPr>
              <a:t>https://bitcoin.org/bitcoin.pdf%5D</a:t>
            </a:r>
            <a:r>
              <a:rPr lang="en" sz="957">
                <a:latin typeface="Arial"/>
                <a:ea typeface="Arial"/>
                <a:cs typeface="Arial"/>
                <a:sym typeface="Arial"/>
              </a:rPr>
              <a:t>.</a:t>
            </a:r>
            <a:endParaRPr sz="957">
              <a:latin typeface="Arial"/>
              <a:ea typeface="Arial"/>
              <a:cs typeface="Arial"/>
              <a:sym typeface="Arial"/>
            </a:endParaRPr>
          </a:p>
          <a:p>
            <a:pPr indent="0" lvl="0" marL="355600" rtl="0" algn="l">
              <a:lnSpc>
                <a:spcPct val="105000"/>
              </a:lnSpc>
              <a:spcBef>
                <a:spcPts val="1200"/>
              </a:spcBef>
              <a:spcAft>
                <a:spcPts val="0"/>
              </a:spcAft>
              <a:buSzPts val="358"/>
              <a:buNone/>
            </a:pPr>
            <a:r>
              <a:rPr lang="en" sz="957">
                <a:latin typeface="Arial"/>
                <a:ea typeface="Arial"/>
                <a:cs typeface="Arial"/>
                <a:sym typeface="Arial"/>
              </a:rPr>
              <a:t>“How Does Bitcoin Work?” </a:t>
            </a:r>
            <a:r>
              <a:rPr i="1" lang="en" sz="957">
                <a:latin typeface="Arial"/>
                <a:ea typeface="Arial"/>
                <a:cs typeface="Arial"/>
                <a:sym typeface="Arial"/>
              </a:rPr>
              <a:t>Bitcoin</a:t>
            </a:r>
            <a:r>
              <a:rPr lang="en" sz="957">
                <a:latin typeface="Arial"/>
                <a:ea typeface="Arial"/>
                <a:cs typeface="Arial"/>
                <a:sym typeface="Arial"/>
              </a:rPr>
              <a:t>, https://bitcoin.org/en/how-it-works. </a:t>
            </a:r>
            <a:endParaRPr sz="957">
              <a:latin typeface="Arial"/>
              <a:ea typeface="Arial"/>
              <a:cs typeface="Arial"/>
              <a:sym typeface="Arial"/>
            </a:endParaRPr>
          </a:p>
          <a:p>
            <a:pPr indent="0" lvl="0" marL="355600" rtl="0" algn="l">
              <a:lnSpc>
                <a:spcPct val="105000"/>
              </a:lnSpc>
              <a:spcBef>
                <a:spcPts val="1200"/>
              </a:spcBef>
              <a:spcAft>
                <a:spcPts val="0"/>
              </a:spcAft>
              <a:buSzPts val="358"/>
              <a:buNone/>
            </a:pPr>
            <a:r>
              <a:rPr lang="en" sz="957">
                <a:latin typeface="Arial"/>
                <a:ea typeface="Arial"/>
                <a:cs typeface="Arial"/>
                <a:sym typeface="Arial"/>
              </a:rPr>
              <a:t>Ashford, Kate. “What Is Bitcoin and How Does It Work?” </a:t>
            </a:r>
            <a:r>
              <a:rPr i="1" lang="en" sz="957">
                <a:latin typeface="Arial"/>
                <a:ea typeface="Arial"/>
                <a:cs typeface="Arial"/>
                <a:sym typeface="Arial"/>
              </a:rPr>
              <a:t>Forbes</a:t>
            </a:r>
            <a:r>
              <a:rPr lang="en" sz="957">
                <a:latin typeface="Arial"/>
                <a:ea typeface="Arial"/>
                <a:cs typeface="Arial"/>
                <a:sym typeface="Arial"/>
              </a:rPr>
              <a:t>, Forbes Magazine, 29 Sept. 2022, https://www.forbes.com/advisor/investing/cryptocurrency/what-is-bitcoin/#:~:text=Bitcoin%20is%20built%20on%20a,identifying%20code%20for%20each%20exchange. </a:t>
            </a:r>
            <a:endParaRPr sz="957">
              <a:latin typeface="Arial"/>
              <a:ea typeface="Arial"/>
              <a:cs typeface="Arial"/>
              <a:sym typeface="Arial"/>
            </a:endParaRPr>
          </a:p>
          <a:p>
            <a:pPr indent="0" lvl="0" marL="355600" rtl="0" algn="l">
              <a:lnSpc>
                <a:spcPct val="105000"/>
              </a:lnSpc>
              <a:spcBef>
                <a:spcPts val="1200"/>
              </a:spcBef>
              <a:spcAft>
                <a:spcPts val="0"/>
              </a:spcAft>
              <a:buSzPts val="358"/>
              <a:buNone/>
            </a:pPr>
            <a:r>
              <a:rPr lang="en" sz="957">
                <a:latin typeface="Arial"/>
                <a:ea typeface="Arial"/>
                <a:cs typeface="Arial"/>
                <a:sym typeface="Arial"/>
              </a:rPr>
              <a:t>“Satoshi Nakamoto.” </a:t>
            </a:r>
            <a:r>
              <a:rPr i="1" lang="en" sz="957">
                <a:latin typeface="Arial"/>
                <a:ea typeface="Arial"/>
                <a:cs typeface="Arial"/>
                <a:sym typeface="Arial"/>
              </a:rPr>
              <a:t>Wikipedia</a:t>
            </a:r>
            <a:r>
              <a:rPr lang="en" sz="957">
                <a:latin typeface="Arial"/>
                <a:ea typeface="Arial"/>
                <a:cs typeface="Arial"/>
                <a:sym typeface="Arial"/>
              </a:rPr>
              <a:t>, Wikimedia Foundation, 15 Oct. 2022, https://en.wikipedia.org/wiki/Satoshi_Nakamoto. </a:t>
            </a:r>
            <a:endParaRPr sz="957">
              <a:latin typeface="Arial"/>
              <a:ea typeface="Arial"/>
              <a:cs typeface="Arial"/>
              <a:sym typeface="Arial"/>
            </a:endParaRPr>
          </a:p>
          <a:p>
            <a:pPr indent="0" lvl="0" marL="355600" rtl="0" algn="l">
              <a:lnSpc>
                <a:spcPct val="105000"/>
              </a:lnSpc>
              <a:spcBef>
                <a:spcPts val="1200"/>
              </a:spcBef>
              <a:spcAft>
                <a:spcPts val="0"/>
              </a:spcAft>
              <a:buSzPts val="358"/>
              <a:buNone/>
            </a:pPr>
            <a:r>
              <a:rPr lang="en" sz="957">
                <a:latin typeface="Arial"/>
                <a:ea typeface="Arial"/>
                <a:cs typeface="Arial"/>
                <a:sym typeface="Arial"/>
              </a:rPr>
              <a:t>Baker, Brian. “Bitcoin Mining: What Is It and How Does It Work?” </a:t>
            </a:r>
            <a:r>
              <a:rPr i="1" lang="en" sz="957">
                <a:latin typeface="Arial"/>
                <a:ea typeface="Arial"/>
                <a:cs typeface="Arial"/>
                <a:sym typeface="Arial"/>
              </a:rPr>
              <a:t>Bankrate</a:t>
            </a:r>
            <a:r>
              <a:rPr lang="en" sz="957">
                <a:latin typeface="Arial"/>
                <a:ea typeface="Arial"/>
                <a:cs typeface="Arial"/>
                <a:sym typeface="Arial"/>
              </a:rPr>
              <a:t>, https://www.bankrate.com/investing/what-is-bitcoin-mining/#how. </a:t>
            </a:r>
            <a:endParaRPr sz="957">
              <a:latin typeface="Arial"/>
              <a:ea typeface="Arial"/>
              <a:cs typeface="Arial"/>
              <a:sym typeface="Arial"/>
            </a:endParaRPr>
          </a:p>
          <a:p>
            <a:pPr indent="0" lvl="0" marL="355600" rtl="0" algn="l">
              <a:lnSpc>
                <a:spcPct val="105000"/>
              </a:lnSpc>
              <a:spcBef>
                <a:spcPts val="1200"/>
              </a:spcBef>
              <a:spcAft>
                <a:spcPts val="0"/>
              </a:spcAft>
              <a:buSzPts val="358"/>
              <a:buNone/>
            </a:pPr>
            <a:r>
              <a:rPr i="1" lang="en" sz="957">
                <a:latin typeface="Arial"/>
                <a:ea typeface="Arial"/>
                <a:cs typeface="Arial"/>
                <a:sym typeface="Arial"/>
              </a:rPr>
              <a:t>Bitcoin ATM Map – Find Bitcoin ATM, Online Rates</a:t>
            </a:r>
            <a:r>
              <a:rPr lang="en" sz="957">
                <a:latin typeface="Arial"/>
                <a:ea typeface="Arial"/>
                <a:cs typeface="Arial"/>
                <a:sym typeface="Arial"/>
              </a:rPr>
              <a:t>. https://coinatmradar.com/. </a:t>
            </a:r>
            <a:endParaRPr sz="957">
              <a:latin typeface="Arial"/>
              <a:ea typeface="Arial"/>
              <a:cs typeface="Arial"/>
              <a:sym typeface="Arial"/>
            </a:endParaRPr>
          </a:p>
          <a:p>
            <a:pPr indent="0" lvl="0" marL="355600" rtl="0" algn="l">
              <a:lnSpc>
                <a:spcPct val="105000"/>
              </a:lnSpc>
              <a:spcBef>
                <a:spcPts val="1200"/>
              </a:spcBef>
              <a:spcAft>
                <a:spcPts val="0"/>
              </a:spcAft>
              <a:buSzPts val="358"/>
              <a:buNone/>
            </a:pPr>
            <a:r>
              <a:rPr lang="en" sz="957">
                <a:latin typeface="Arial"/>
                <a:ea typeface="Arial"/>
                <a:cs typeface="Arial"/>
                <a:sym typeface="Arial"/>
              </a:rPr>
              <a:t>“All You Need to Know about Blockchain, Explained Simply.” </a:t>
            </a:r>
            <a:r>
              <a:rPr i="1" lang="en" sz="957">
                <a:latin typeface="Arial"/>
                <a:ea typeface="Arial"/>
                <a:cs typeface="Arial"/>
                <a:sym typeface="Arial"/>
              </a:rPr>
              <a:t>World Economic Forum</a:t>
            </a:r>
            <a:r>
              <a:rPr lang="en" sz="957">
                <a:latin typeface="Arial"/>
                <a:ea typeface="Arial"/>
                <a:cs typeface="Arial"/>
                <a:sym typeface="Arial"/>
              </a:rPr>
              <a:t>, https://www.weforum.org/agenda/2016/06/blockchain-explained-simply/. </a:t>
            </a:r>
            <a:endParaRPr sz="957">
              <a:latin typeface="Arial"/>
              <a:ea typeface="Arial"/>
              <a:cs typeface="Arial"/>
              <a:sym typeface="Arial"/>
            </a:endParaRPr>
          </a:p>
          <a:p>
            <a:pPr indent="0" lvl="0" marL="355600" rtl="0" algn="l">
              <a:lnSpc>
                <a:spcPct val="105000"/>
              </a:lnSpc>
              <a:spcBef>
                <a:spcPts val="1200"/>
              </a:spcBef>
              <a:spcAft>
                <a:spcPts val="0"/>
              </a:spcAft>
              <a:buSzPts val="358"/>
              <a:buNone/>
            </a:pPr>
            <a:r>
              <a:rPr lang="en" sz="957">
                <a:latin typeface="Arial"/>
                <a:ea typeface="Arial"/>
                <a:cs typeface="Arial"/>
                <a:sym typeface="Arial"/>
              </a:rPr>
              <a:t>Mint. “8 Pros and Cons of Bitcoin.” </a:t>
            </a:r>
            <a:r>
              <a:rPr i="1" lang="en" sz="957">
                <a:latin typeface="Arial"/>
                <a:ea typeface="Arial"/>
                <a:cs typeface="Arial"/>
                <a:sym typeface="Arial"/>
              </a:rPr>
              <a:t>MintLife Blog</a:t>
            </a:r>
            <a:r>
              <a:rPr lang="en" sz="957">
                <a:latin typeface="Arial"/>
                <a:ea typeface="Arial"/>
                <a:cs typeface="Arial"/>
                <a:sym typeface="Arial"/>
              </a:rPr>
              <a:t>, 13 Oct. 2021, https://mint.intuit.com/blog/investments/pros-and-cons-of-bitcoin/. </a:t>
            </a:r>
            <a:endParaRPr sz="957">
              <a:latin typeface="Arial"/>
              <a:ea typeface="Arial"/>
              <a:cs typeface="Arial"/>
              <a:sym typeface="Arial"/>
            </a:endParaRPr>
          </a:p>
          <a:p>
            <a:pPr indent="0" lvl="0" marL="355600" rtl="0" algn="l">
              <a:lnSpc>
                <a:spcPct val="105000"/>
              </a:lnSpc>
              <a:spcBef>
                <a:spcPts val="1200"/>
              </a:spcBef>
              <a:spcAft>
                <a:spcPts val="0"/>
              </a:spcAft>
              <a:buSzPts val="358"/>
              <a:buNone/>
            </a:pPr>
            <a:r>
              <a:t/>
            </a:r>
            <a:endParaRPr sz="957">
              <a:solidFill>
                <a:srgbClr val="000000"/>
              </a:solidFill>
              <a:latin typeface="Arial"/>
              <a:ea typeface="Arial"/>
              <a:cs typeface="Arial"/>
              <a:sym typeface="Arial"/>
            </a:endParaRPr>
          </a:p>
          <a:p>
            <a:pPr indent="0" lvl="0" marL="355600" rtl="0" algn="l">
              <a:lnSpc>
                <a:spcPct val="105000"/>
              </a:lnSpc>
              <a:spcBef>
                <a:spcPts val="1200"/>
              </a:spcBef>
              <a:spcAft>
                <a:spcPts val="0"/>
              </a:spcAft>
              <a:buSzPts val="358"/>
              <a:buNone/>
            </a:pPr>
            <a:r>
              <a:rPr lang="en" sz="957">
                <a:solidFill>
                  <a:srgbClr val="000000"/>
                </a:solidFill>
                <a:latin typeface="Arial"/>
                <a:ea typeface="Arial"/>
                <a:cs typeface="Arial"/>
                <a:sym typeface="Arial"/>
              </a:rPr>
              <a:t> </a:t>
            </a:r>
            <a:endParaRPr sz="957">
              <a:solidFill>
                <a:srgbClr val="000000"/>
              </a:solidFill>
              <a:latin typeface="Arial"/>
              <a:ea typeface="Arial"/>
              <a:cs typeface="Arial"/>
              <a:sym typeface="Arial"/>
            </a:endParaRPr>
          </a:p>
          <a:p>
            <a:pPr indent="0" lvl="0" marL="0" rtl="0" algn="l">
              <a:lnSpc>
                <a:spcPct val="105000"/>
              </a:lnSpc>
              <a:spcBef>
                <a:spcPts val="1200"/>
              </a:spcBef>
              <a:spcAft>
                <a:spcPts val="1200"/>
              </a:spcAft>
              <a:buSzPts val="358"/>
              <a:buNone/>
            </a:pPr>
            <a:r>
              <a:t/>
            </a:r>
            <a:endParaRPr sz="118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 / Sources</a:t>
            </a:r>
            <a:endParaRPr/>
          </a:p>
          <a:p>
            <a:pPr indent="0" lvl="0" marL="0" rtl="0" algn="l">
              <a:spcBef>
                <a:spcPts val="0"/>
              </a:spcBef>
              <a:spcAft>
                <a:spcPts val="0"/>
              </a:spcAft>
              <a:buNone/>
            </a:pPr>
            <a:r>
              <a:t/>
            </a:r>
            <a:endParaRPr/>
          </a:p>
        </p:txBody>
      </p:sp>
      <p:sp>
        <p:nvSpPr>
          <p:cNvPr id="154" name="Google Shape;15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355600" rtl="0" algn="l">
              <a:spcBef>
                <a:spcPts val="1200"/>
              </a:spcBef>
              <a:spcAft>
                <a:spcPts val="0"/>
              </a:spcAft>
              <a:buNone/>
            </a:pPr>
            <a:r>
              <a:rPr lang="en" sz="1100">
                <a:latin typeface="Arial"/>
                <a:ea typeface="Arial"/>
                <a:cs typeface="Arial"/>
                <a:sym typeface="Arial"/>
              </a:rPr>
              <a:t>Mecke, John. “5 Stories about People Who Lost Their Bitcoin.” </a:t>
            </a:r>
            <a:r>
              <a:rPr i="1" lang="en" sz="1100">
                <a:latin typeface="Arial"/>
                <a:ea typeface="Arial"/>
                <a:cs typeface="Arial"/>
                <a:sym typeface="Arial"/>
              </a:rPr>
              <a:t>Medium</a:t>
            </a:r>
            <a:r>
              <a:rPr lang="en" sz="1100">
                <a:latin typeface="Arial"/>
                <a:ea typeface="Arial"/>
                <a:cs typeface="Arial"/>
                <a:sym typeface="Arial"/>
              </a:rPr>
              <a:t>, Medium, 27 Mar. 2022, https://john-mecke.medium.com/5-stories-about-people-who-lost-their-bitcoin-cdaaae329468. </a:t>
            </a:r>
            <a:endParaRPr sz="1100">
              <a:latin typeface="Arial"/>
              <a:ea typeface="Arial"/>
              <a:cs typeface="Arial"/>
              <a:sym typeface="Arial"/>
            </a:endParaRPr>
          </a:p>
          <a:p>
            <a:pPr indent="0" lvl="0" marL="355600" rtl="0" algn="l">
              <a:spcBef>
                <a:spcPts val="1200"/>
              </a:spcBef>
              <a:spcAft>
                <a:spcPts val="0"/>
              </a:spcAft>
              <a:buNone/>
            </a:pPr>
            <a:r>
              <a:rPr lang="en" sz="1100">
                <a:latin typeface="Arial"/>
                <a:ea typeface="Arial"/>
                <a:cs typeface="Arial"/>
                <a:sym typeface="Arial"/>
              </a:rPr>
              <a:t>Popper, Nathaniel. “Lost Passwords Lock Millionaires out of Their Bitcoin Fortunes.” </a:t>
            </a:r>
            <a:r>
              <a:rPr i="1" lang="en" sz="1100">
                <a:latin typeface="Arial"/>
                <a:ea typeface="Arial"/>
                <a:cs typeface="Arial"/>
                <a:sym typeface="Arial"/>
              </a:rPr>
              <a:t>The New York Times</a:t>
            </a:r>
            <a:r>
              <a:rPr lang="en" sz="1100">
                <a:latin typeface="Arial"/>
                <a:ea typeface="Arial"/>
                <a:cs typeface="Arial"/>
                <a:sym typeface="Arial"/>
              </a:rPr>
              <a:t>, The New York Times, 12 Jan. 2021, https://www.nytimes.com/2021/01/12/technology/bitcoin-passwords-wallets-fortunes.html. </a:t>
            </a:r>
            <a:endParaRPr sz="1100">
              <a:latin typeface="Arial"/>
              <a:ea typeface="Arial"/>
              <a:cs typeface="Arial"/>
              <a:sym typeface="Arial"/>
            </a:endParaRPr>
          </a:p>
          <a:p>
            <a:pPr indent="0" lvl="0" marL="355600" rtl="0" algn="l">
              <a:spcBef>
                <a:spcPts val="1200"/>
              </a:spcBef>
              <a:spcAft>
                <a:spcPts val="0"/>
              </a:spcAft>
              <a:buNone/>
            </a:pPr>
            <a:r>
              <a:rPr lang="en" sz="1100">
                <a:latin typeface="Arial"/>
                <a:ea typeface="Arial"/>
                <a:cs typeface="Arial"/>
                <a:sym typeface="Arial"/>
              </a:rPr>
              <a:t>“The Top 5 Biggest Lost Bitcoin Fortunes (That We Know about).” </a:t>
            </a:r>
            <a:r>
              <a:rPr i="1" lang="en" sz="1100">
                <a:latin typeface="Arial"/>
                <a:ea typeface="Arial"/>
                <a:cs typeface="Arial"/>
                <a:sym typeface="Arial"/>
              </a:rPr>
              <a:t>CryptoVantage: Top 5 Biggest Lost Bitcoin Fortunes</a:t>
            </a:r>
            <a:r>
              <a:rPr lang="en" sz="1100">
                <a:latin typeface="Arial"/>
                <a:ea typeface="Arial"/>
                <a:cs typeface="Arial"/>
                <a:sym typeface="Arial"/>
              </a:rPr>
              <a:t>, https://www.cryptovantage.com/news/the-top-5-biggest-lost-bitcoin-fortunes-that-we-know-about/. </a:t>
            </a:r>
            <a:endParaRPr sz="1100">
              <a:latin typeface="Arial"/>
              <a:ea typeface="Arial"/>
              <a:cs typeface="Arial"/>
              <a:sym typeface="Arial"/>
            </a:endParaRPr>
          </a:p>
          <a:p>
            <a:pPr indent="0" lvl="0" marL="355600" rtl="0" algn="l">
              <a:spcBef>
                <a:spcPts val="1200"/>
              </a:spcBef>
              <a:spcAft>
                <a:spcPts val="0"/>
              </a:spcAft>
              <a:buNone/>
            </a:pPr>
            <a:r>
              <a:t/>
            </a:r>
            <a:endParaRPr sz="1100">
              <a:solidFill>
                <a:srgbClr val="000000"/>
              </a:solidFill>
              <a:latin typeface="Arial"/>
              <a:ea typeface="Arial"/>
              <a:cs typeface="Arial"/>
              <a:sym typeface="Arial"/>
            </a:endParaRPr>
          </a:p>
          <a:p>
            <a:pPr indent="0" lvl="0" marL="355600" rtl="0" algn="l">
              <a:spcBef>
                <a:spcPts val="1200"/>
              </a:spcBef>
              <a:spcAft>
                <a:spcPts val="0"/>
              </a:spcAft>
              <a:buNone/>
            </a:pPr>
            <a:r>
              <a:t/>
            </a:r>
            <a:endParaRPr sz="1100">
              <a:solidFill>
                <a:srgbClr val="000000"/>
              </a:solidFill>
              <a:latin typeface="Arial"/>
              <a:ea typeface="Arial"/>
              <a:cs typeface="Arial"/>
              <a:sym typeface="Arial"/>
            </a:endParaRPr>
          </a:p>
          <a:p>
            <a:pPr indent="0" lvl="0" marL="3556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Raw Source Files</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en" sz="457" u="sng">
                <a:solidFill>
                  <a:schemeClr val="hlink"/>
                </a:solidFill>
                <a:latin typeface="Arial"/>
                <a:ea typeface="Arial"/>
                <a:cs typeface="Arial"/>
                <a:sym typeface="Arial"/>
                <a:hlinkClick r:id="rId3"/>
              </a:rPr>
              <a:t>Bitcoin.pdf</a:t>
            </a:r>
            <a:endParaRPr sz="685"/>
          </a:p>
          <a:p>
            <a:pPr indent="0" lvl="0" marL="0" rtl="0" algn="l">
              <a:lnSpc>
                <a:spcPct val="95000"/>
              </a:lnSpc>
              <a:spcBef>
                <a:spcPts val="1200"/>
              </a:spcBef>
              <a:spcAft>
                <a:spcPts val="0"/>
              </a:spcAft>
              <a:buSzPts val="358"/>
              <a:buNone/>
            </a:pPr>
            <a:r>
              <a:rPr lang="en" sz="457" u="sng">
                <a:solidFill>
                  <a:schemeClr val="hlink"/>
                </a:solidFill>
                <a:latin typeface="Arial"/>
                <a:ea typeface="Arial"/>
                <a:cs typeface="Arial"/>
                <a:sym typeface="Arial"/>
                <a:hlinkClick r:id="rId4"/>
              </a:rPr>
              <a:t>How does Bitcoin work? - Bitcoin</a:t>
            </a:r>
            <a:endParaRPr sz="685"/>
          </a:p>
          <a:p>
            <a:pPr indent="0" lvl="0" marL="0" rtl="0" algn="l">
              <a:lnSpc>
                <a:spcPct val="95000"/>
              </a:lnSpc>
              <a:spcBef>
                <a:spcPts val="1200"/>
              </a:spcBef>
              <a:spcAft>
                <a:spcPts val="0"/>
              </a:spcAft>
              <a:buSzPts val="358"/>
              <a:buNone/>
            </a:pPr>
            <a:r>
              <a:rPr lang="en" sz="457" u="sng">
                <a:solidFill>
                  <a:schemeClr val="hlink"/>
                </a:solidFill>
                <a:latin typeface="Arial"/>
                <a:ea typeface="Arial"/>
                <a:cs typeface="Arial"/>
                <a:sym typeface="Arial"/>
                <a:hlinkClick r:id="rId5"/>
              </a:rPr>
              <a:t>What Is Bitcoin? How Does It Work? – Forbes Advisor</a:t>
            </a:r>
            <a:endParaRPr sz="685"/>
          </a:p>
          <a:p>
            <a:pPr indent="0" lvl="0" marL="0" rtl="0" algn="l">
              <a:lnSpc>
                <a:spcPct val="95000"/>
              </a:lnSpc>
              <a:spcBef>
                <a:spcPts val="1200"/>
              </a:spcBef>
              <a:spcAft>
                <a:spcPts val="0"/>
              </a:spcAft>
              <a:buSzPts val="358"/>
              <a:buNone/>
            </a:pPr>
            <a:r>
              <a:rPr lang="en" sz="457" u="sng">
                <a:solidFill>
                  <a:schemeClr val="hlink"/>
                </a:solidFill>
                <a:latin typeface="Arial"/>
                <a:ea typeface="Arial"/>
                <a:cs typeface="Arial"/>
                <a:sym typeface="Arial"/>
                <a:hlinkClick r:id="rId6"/>
              </a:rPr>
              <a:t>Satoshi Nakamoto - Wikipedia</a:t>
            </a:r>
            <a:endParaRPr sz="685"/>
          </a:p>
          <a:p>
            <a:pPr indent="0" lvl="0" marL="0" rtl="0" algn="l">
              <a:lnSpc>
                <a:spcPct val="95000"/>
              </a:lnSpc>
              <a:spcBef>
                <a:spcPts val="1200"/>
              </a:spcBef>
              <a:spcAft>
                <a:spcPts val="0"/>
              </a:spcAft>
              <a:buSzPts val="358"/>
              <a:buNone/>
            </a:pPr>
            <a:r>
              <a:rPr lang="en" sz="685" u="sng">
                <a:solidFill>
                  <a:schemeClr val="hlink"/>
                </a:solidFill>
                <a:hlinkClick r:id="rId7"/>
              </a:rPr>
              <a:t>https://www.bankrate.com/investing/what-is-bitcoin-mining/#how</a:t>
            </a:r>
            <a:r>
              <a:rPr lang="en" sz="685"/>
              <a:t> (Slide 6 + Photo)</a:t>
            </a:r>
            <a:endParaRPr sz="685"/>
          </a:p>
          <a:p>
            <a:pPr indent="0" lvl="0" marL="0" rtl="0" algn="l">
              <a:lnSpc>
                <a:spcPct val="95000"/>
              </a:lnSpc>
              <a:spcBef>
                <a:spcPts val="1200"/>
              </a:spcBef>
              <a:spcAft>
                <a:spcPts val="0"/>
              </a:spcAft>
              <a:buSzPts val="358"/>
              <a:buNone/>
            </a:pPr>
            <a:r>
              <a:rPr lang="en" sz="685" u="sng">
                <a:solidFill>
                  <a:schemeClr val="hlink"/>
                </a:solidFill>
                <a:hlinkClick r:id="rId8"/>
              </a:rPr>
              <a:t>https://coinatmradar.com/</a:t>
            </a:r>
            <a:endParaRPr sz="685"/>
          </a:p>
          <a:p>
            <a:pPr indent="0" lvl="0" marL="0" rtl="0" algn="l">
              <a:lnSpc>
                <a:spcPct val="95000"/>
              </a:lnSpc>
              <a:spcBef>
                <a:spcPts val="1200"/>
              </a:spcBef>
              <a:spcAft>
                <a:spcPts val="0"/>
              </a:spcAft>
              <a:buSzPts val="358"/>
              <a:buNone/>
            </a:pPr>
            <a:r>
              <a:rPr lang="en" sz="685" u="sng">
                <a:solidFill>
                  <a:schemeClr val="hlink"/>
                </a:solidFill>
                <a:hlinkClick r:id="rId9"/>
              </a:rPr>
              <a:t>https://www.hedgewithcrypto.com/companies-accept-bitcoin/</a:t>
            </a:r>
            <a:endParaRPr sz="685"/>
          </a:p>
          <a:p>
            <a:pPr indent="0" lvl="0" marL="0" rtl="0" algn="l">
              <a:lnSpc>
                <a:spcPct val="95000"/>
              </a:lnSpc>
              <a:spcBef>
                <a:spcPts val="1200"/>
              </a:spcBef>
              <a:spcAft>
                <a:spcPts val="0"/>
              </a:spcAft>
              <a:buSzPts val="358"/>
              <a:buNone/>
            </a:pPr>
            <a:r>
              <a:rPr lang="en" sz="685" u="sng">
                <a:solidFill>
                  <a:schemeClr val="hlink"/>
                </a:solidFill>
                <a:hlinkClick r:id="rId10"/>
              </a:rPr>
              <a:t>https://www.weforum.org/agenda/2016/06/blockchain-explained-simply/</a:t>
            </a:r>
            <a:endParaRPr sz="685"/>
          </a:p>
          <a:p>
            <a:pPr indent="0" lvl="0" marL="0" rtl="0" algn="l">
              <a:lnSpc>
                <a:spcPct val="95000"/>
              </a:lnSpc>
              <a:spcBef>
                <a:spcPts val="1200"/>
              </a:spcBef>
              <a:spcAft>
                <a:spcPts val="0"/>
              </a:spcAft>
              <a:buSzPts val="358"/>
              <a:buNone/>
            </a:pPr>
            <a:r>
              <a:rPr lang="en" sz="685" u="sng">
                <a:solidFill>
                  <a:schemeClr val="hlink"/>
                </a:solidFill>
                <a:hlinkClick r:id="rId11"/>
              </a:rPr>
              <a:t>https://mint.intuit.com/blog/investments/pros-and-cons-of-bitcoin/</a:t>
            </a:r>
            <a:endParaRPr sz="685"/>
          </a:p>
          <a:p>
            <a:pPr indent="0" lvl="0" marL="0" rtl="0" algn="l">
              <a:lnSpc>
                <a:spcPct val="95000"/>
              </a:lnSpc>
              <a:spcBef>
                <a:spcPts val="1200"/>
              </a:spcBef>
              <a:spcAft>
                <a:spcPts val="0"/>
              </a:spcAft>
              <a:buSzPts val="358"/>
              <a:buNone/>
            </a:pPr>
            <a:r>
              <a:rPr lang="en" sz="685" u="sng">
                <a:solidFill>
                  <a:schemeClr val="hlink"/>
                </a:solidFill>
                <a:hlinkClick r:id="rId12"/>
              </a:rPr>
              <a:t>https://john-mecke.medium.com/5-stories-about-people-who-lost-their-bitcoin-cdaaae329468</a:t>
            </a:r>
            <a:endParaRPr sz="685"/>
          </a:p>
          <a:p>
            <a:pPr indent="0" lvl="0" marL="0" rtl="0" algn="l">
              <a:lnSpc>
                <a:spcPct val="95000"/>
              </a:lnSpc>
              <a:spcBef>
                <a:spcPts val="1200"/>
              </a:spcBef>
              <a:spcAft>
                <a:spcPts val="0"/>
              </a:spcAft>
              <a:buSzPts val="358"/>
              <a:buNone/>
            </a:pPr>
            <a:r>
              <a:rPr lang="en" sz="685" u="sng">
                <a:solidFill>
                  <a:schemeClr val="hlink"/>
                </a:solidFill>
                <a:hlinkClick r:id="rId13"/>
              </a:rPr>
              <a:t>https://www.nytimes.com/2021/01/12/technology/bitcoin-passwords-wallets-fortunes.html</a:t>
            </a:r>
            <a:endParaRPr sz="685"/>
          </a:p>
          <a:p>
            <a:pPr indent="0" lvl="0" marL="0" rtl="0" algn="l">
              <a:lnSpc>
                <a:spcPct val="95000"/>
              </a:lnSpc>
              <a:spcBef>
                <a:spcPts val="1200"/>
              </a:spcBef>
              <a:spcAft>
                <a:spcPts val="0"/>
              </a:spcAft>
              <a:buSzPts val="358"/>
              <a:buNone/>
            </a:pPr>
            <a:r>
              <a:rPr lang="en" sz="685" u="sng">
                <a:solidFill>
                  <a:schemeClr val="hlink"/>
                </a:solidFill>
                <a:hlinkClick r:id="rId14"/>
              </a:rPr>
              <a:t>https://www.cryptovantage.com/news/the-top-5-biggest-lost-bitcoin-fortunes-that-we-know-about/</a:t>
            </a:r>
            <a:endParaRPr sz="685"/>
          </a:p>
          <a:p>
            <a:pPr indent="0" lvl="0" marL="0" rtl="0" algn="l">
              <a:lnSpc>
                <a:spcPct val="95000"/>
              </a:lnSpc>
              <a:spcBef>
                <a:spcPts val="1200"/>
              </a:spcBef>
              <a:spcAft>
                <a:spcPts val="0"/>
              </a:spcAft>
              <a:buSzPts val="358"/>
              <a:buNone/>
            </a:pPr>
            <a:r>
              <a:rPr lang="en" sz="685"/>
              <a:t>Slide 2 Photo - </a:t>
            </a:r>
            <a:r>
              <a:rPr lang="en" sz="457" u="sng">
                <a:solidFill>
                  <a:schemeClr val="hlink"/>
                </a:solidFill>
                <a:latin typeface="Arial"/>
                <a:ea typeface="Arial"/>
                <a:cs typeface="Arial"/>
                <a:sym typeface="Arial"/>
                <a:hlinkClick r:id="rId15"/>
              </a:rPr>
              <a:t>1200px-P2P_network.svg.png (1200×1045) (wikimedia.org)</a:t>
            </a:r>
            <a:endParaRPr sz="685"/>
          </a:p>
          <a:p>
            <a:pPr indent="0" lvl="0" marL="0" rtl="0" algn="l">
              <a:lnSpc>
                <a:spcPct val="95000"/>
              </a:lnSpc>
              <a:spcBef>
                <a:spcPts val="1200"/>
              </a:spcBef>
              <a:spcAft>
                <a:spcPts val="1200"/>
              </a:spcAft>
              <a:buSzPts val="358"/>
              <a:buNone/>
            </a:pPr>
            <a:r>
              <a:rPr lang="en" sz="685"/>
              <a:t>Slide 6 Photo - </a:t>
            </a:r>
            <a:r>
              <a:rPr lang="en" sz="685" u="sng">
                <a:solidFill>
                  <a:schemeClr val="hlink"/>
                </a:solidFill>
                <a:hlinkClick r:id="rId16"/>
              </a:rPr>
              <a:t>https://bitcoinmagazine.com/.image/t_share/MTg3ODA1NzM4MDYyNTg2OTMx/at-home-bitcoin-mining-to-secure-the-network.png</a:t>
            </a:r>
            <a:endParaRPr sz="68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Bitcoin?</a:t>
            </a:r>
            <a:endParaRPr/>
          </a:p>
        </p:txBody>
      </p:sp>
      <p:sp>
        <p:nvSpPr>
          <p:cNvPr id="66" name="Google Shape;66;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Bitcoin (commonly referred to as ‘BTC’) is a cryptocurrency.</a:t>
            </a:r>
            <a:endParaRPr/>
          </a:p>
          <a:p>
            <a:pPr indent="-317500" lvl="0" marL="457200" rtl="0" algn="l">
              <a:spcBef>
                <a:spcPts val="1200"/>
              </a:spcBef>
              <a:spcAft>
                <a:spcPts val="0"/>
              </a:spcAft>
              <a:buSzPts val="1400"/>
              <a:buChar char="-"/>
            </a:pPr>
            <a:r>
              <a:rPr lang="en"/>
              <a:t>Bitcoin allows users to make domestic or international payments through an internet-connected device.</a:t>
            </a:r>
            <a:endParaRPr/>
          </a:p>
          <a:p>
            <a:pPr indent="-317500" lvl="0" marL="457200" rtl="0" algn="l">
              <a:spcBef>
                <a:spcPts val="0"/>
              </a:spcBef>
              <a:spcAft>
                <a:spcPts val="0"/>
              </a:spcAft>
              <a:buSzPts val="1400"/>
              <a:buChar char="-"/>
            </a:pPr>
            <a:r>
              <a:rPr lang="en"/>
              <a:t>Bitcoin uses cryptography, providing a layer of </a:t>
            </a:r>
            <a:r>
              <a:rPr lang="en"/>
              <a:t>security</a:t>
            </a:r>
            <a:r>
              <a:rPr lang="en"/>
              <a:t> for transactions.</a:t>
            </a:r>
            <a:endParaRPr/>
          </a:p>
          <a:p>
            <a:pPr indent="-317500" lvl="0" marL="457200" rtl="0" algn="l">
              <a:spcBef>
                <a:spcPts val="0"/>
              </a:spcBef>
              <a:spcAft>
                <a:spcPts val="0"/>
              </a:spcAft>
              <a:buSzPts val="1400"/>
              <a:buChar char="-"/>
            </a:pPr>
            <a:r>
              <a:rPr lang="en"/>
              <a:t>Bitcoin’s network is active constantly, skipping the issues of “banking holidays” for transactions.</a:t>
            </a:r>
            <a:endParaRPr/>
          </a:p>
          <a:p>
            <a:pPr indent="-317500" lvl="0" marL="457200" rtl="0" algn="l">
              <a:spcBef>
                <a:spcPts val="0"/>
              </a:spcBef>
              <a:spcAft>
                <a:spcPts val="0"/>
              </a:spcAft>
              <a:buSzPts val="1400"/>
              <a:buChar char="-"/>
            </a:pPr>
            <a:r>
              <a:rPr lang="en"/>
              <a:t>Bitcoin’s promises privacy to sender and receivers when precautions are taken, removing the chances of identity theft when proper </a:t>
            </a:r>
            <a:r>
              <a:rPr lang="en"/>
              <a:t>precautions</a:t>
            </a:r>
            <a:r>
              <a:rPr lang="en"/>
              <a:t> are taken.</a:t>
            </a:r>
            <a:endParaRPr/>
          </a:p>
        </p:txBody>
      </p:sp>
      <p:pic>
        <p:nvPicPr>
          <p:cNvPr id="67" name="Google Shape;67;p14"/>
          <p:cNvPicPr preferRelativeResize="0"/>
          <p:nvPr/>
        </p:nvPicPr>
        <p:blipFill>
          <a:blip r:embed="rId3">
            <a:alphaModFix/>
          </a:blip>
          <a:stretch>
            <a:fillRect/>
          </a:stretch>
        </p:blipFill>
        <p:spPr>
          <a:xfrm>
            <a:off x="5340075" y="1351850"/>
            <a:ext cx="3017651" cy="30176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Bitcoin come from?</a:t>
            </a:r>
            <a:endParaRPr/>
          </a:p>
        </p:txBody>
      </p:sp>
      <p:sp>
        <p:nvSpPr>
          <p:cNvPr id="73" name="Google Shape;73;p15"/>
          <p:cNvSpPr txBox="1"/>
          <p:nvPr>
            <p:ph idx="1" type="body"/>
          </p:nvPr>
        </p:nvSpPr>
        <p:spPr>
          <a:xfrm>
            <a:off x="311700" y="1152475"/>
            <a:ext cx="39999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Bitcoin’s founder is an anonymous person using the name </a:t>
            </a:r>
            <a:r>
              <a:rPr lang="en">
                <a:solidFill>
                  <a:schemeClr val="dk1"/>
                </a:solidFill>
              </a:rPr>
              <a:t>“Satoshi Nakamoto”</a:t>
            </a:r>
            <a:r>
              <a:rPr lang="en"/>
              <a:t>, who worked with other developers to release the early </a:t>
            </a:r>
            <a:r>
              <a:rPr lang="en"/>
              <a:t>version</a:t>
            </a:r>
            <a:r>
              <a:rPr lang="en"/>
              <a:t> of Bitcoin. </a:t>
            </a:r>
            <a:endParaRPr/>
          </a:p>
          <a:p>
            <a:pPr indent="-317500" lvl="0" marL="457200" rtl="0" algn="l">
              <a:spcBef>
                <a:spcPts val="1200"/>
              </a:spcBef>
              <a:spcAft>
                <a:spcPts val="0"/>
              </a:spcAft>
              <a:buSzPts val="1400"/>
              <a:buChar char="-"/>
            </a:pPr>
            <a:r>
              <a:rPr lang="en"/>
              <a:t>Oct. 31, 2008: Satoshi releases “</a:t>
            </a:r>
            <a:r>
              <a:rPr lang="en">
                <a:solidFill>
                  <a:schemeClr val="accent6"/>
                </a:solidFill>
              </a:rPr>
              <a:t>Bitcoin: A Peer-to-Peer Electronic Cash System</a:t>
            </a:r>
            <a:r>
              <a:rPr lang="en"/>
              <a:t>”. In this document, Satoshi details the workings of Bitcoin.</a:t>
            </a:r>
            <a:endParaRPr/>
          </a:p>
          <a:p>
            <a:pPr indent="-317500" lvl="0" marL="457200" rtl="0" algn="l">
              <a:spcBef>
                <a:spcPts val="0"/>
              </a:spcBef>
              <a:spcAft>
                <a:spcPts val="0"/>
              </a:spcAft>
              <a:buSzPts val="1400"/>
              <a:buChar char="-"/>
            </a:pPr>
            <a:r>
              <a:rPr lang="en"/>
              <a:t>Jan. 9, 2009: Satoshi releases version 0.1 of Bitcoin.</a:t>
            </a:r>
            <a:endParaRPr/>
          </a:p>
          <a:p>
            <a:pPr indent="-317500" lvl="0" marL="457200" rtl="0" algn="l">
              <a:spcBef>
                <a:spcPts val="0"/>
              </a:spcBef>
              <a:spcAft>
                <a:spcPts val="0"/>
              </a:spcAft>
              <a:buSzPts val="1400"/>
              <a:buChar char="-"/>
            </a:pPr>
            <a:r>
              <a:rPr lang="en"/>
              <a:t>Dec. 2010: Satoshi is last seen, and has not been active since or has a confirmed identity.</a:t>
            </a:r>
            <a:endParaRPr/>
          </a:p>
        </p:txBody>
      </p:sp>
      <p:pic>
        <p:nvPicPr>
          <p:cNvPr id="74" name="Google Shape;74;p15"/>
          <p:cNvPicPr preferRelativeResize="0"/>
          <p:nvPr/>
        </p:nvPicPr>
        <p:blipFill>
          <a:blip r:embed="rId3">
            <a:alphaModFix/>
          </a:blip>
          <a:stretch>
            <a:fillRect/>
          </a:stretch>
        </p:blipFill>
        <p:spPr>
          <a:xfrm>
            <a:off x="5350950" y="1184836"/>
            <a:ext cx="3351675" cy="335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Bitcoin Work?</a:t>
            </a:r>
            <a:endParaRPr/>
          </a:p>
        </p:txBody>
      </p:sp>
      <p:sp>
        <p:nvSpPr>
          <p:cNvPr id="80" name="Google Shape;80;p16"/>
          <p:cNvSpPr txBox="1"/>
          <p:nvPr>
            <p:ph idx="1" type="body"/>
          </p:nvPr>
        </p:nvSpPr>
        <p:spPr>
          <a:xfrm>
            <a:off x="311700" y="1152475"/>
            <a:ext cx="4097400" cy="345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Users solve algorithmic problems and are assigned Bitcoin. They can they send or receive money in their wallet by </a:t>
            </a:r>
            <a:r>
              <a:rPr lang="en"/>
              <a:t>giving users their </a:t>
            </a:r>
            <a:r>
              <a:rPr lang="en">
                <a:solidFill>
                  <a:schemeClr val="accent6"/>
                </a:solidFill>
              </a:rPr>
              <a:t>address</a:t>
            </a:r>
            <a:r>
              <a:rPr lang="en"/>
              <a:t>. This is typically provided by a “wallet”.</a:t>
            </a:r>
            <a:endParaRPr/>
          </a:p>
          <a:p>
            <a:pPr indent="0" lvl="0" marL="0" rtl="0" algn="l">
              <a:spcBef>
                <a:spcPts val="1200"/>
              </a:spcBef>
              <a:spcAft>
                <a:spcPts val="1200"/>
              </a:spcAft>
              <a:buNone/>
            </a:pPr>
            <a:r>
              <a:rPr lang="en"/>
              <a:t>Users have an address to receive, and users have an address to send. There is no identification on this address. It is important to limit access to your addresses for privacy and security reasons.</a:t>
            </a:r>
            <a:endParaRPr/>
          </a:p>
        </p:txBody>
      </p:sp>
      <p:pic>
        <p:nvPicPr>
          <p:cNvPr id="81" name="Google Shape;81;p16"/>
          <p:cNvPicPr preferRelativeResize="0"/>
          <p:nvPr/>
        </p:nvPicPr>
        <p:blipFill rotWithShape="1">
          <a:blip r:embed="rId3">
            <a:alphaModFix/>
          </a:blip>
          <a:srcRect b="0" l="0" r="0" t="5722"/>
          <a:stretch/>
        </p:blipFill>
        <p:spPr>
          <a:xfrm>
            <a:off x="6973100" y="1017725"/>
            <a:ext cx="1764874" cy="3602248"/>
          </a:xfrm>
          <a:prstGeom prst="rect">
            <a:avLst/>
          </a:prstGeom>
          <a:noFill/>
          <a:ln>
            <a:noFill/>
          </a:ln>
        </p:spPr>
      </p:pic>
      <p:pic>
        <p:nvPicPr>
          <p:cNvPr id="82" name="Google Shape;82;p16"/>
          <p:cNvPicPr preferRelativeResize="0"/>
          <p:nvPr/>
        </p:nvPicPr>
        <p:blipFill rotWithShape="1">
          <a:blip r:embed="rId4">
            <a:alphaModFix/>
          </a:blip>
          <a:srcRect b="0" l="0" r="0" t="5722"/>
          <a:stretch/>
        </p:blipFill>
        <p:spPr>
          <a:xfrm>
            <a:off x="4572000" y="1017725"/>
            <a:ext cx="1764950" cy="3602248"/>
          </a:xfrm>
          <a:prstGeom prst="rect">
            <a:avLst/>
          </a:prstGeom>
          <a:noFill/>
          <a:ln>
            <a:noFill/>
          </a:ln>
        </p:spPr>
      </p:pic>
      <p:sp>
        <p:nvSpPr>
          <p:cNvPr id="83" name="Google Shape;83;p16"/>
          <p:cNvSpPr txBox="1"/>
          <p:nvPr/>
        </p:nvSpPr>
        <p:spPr>
          <a:xfrm>
            <a:off x="4485775" y="4734950"/>
            <a:ext cx="1937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Average"/>
                <a:ea typeface="Average"/>
                <a:cs typeface="Average"/>
                <a:sym typeface="Average"/>
              </a:rPr>
              <a:t>Bitcoin “Send” via Coinbase</a:t>
            </a:r>
            <a:endParaRPr sz="1100">
              <a:solidFill>
                <a:schemeClr val="dk1"/>
              </a:solidFill>
              <a:latin typeface="Average"/>
              <a:ea typeface="Average"/>
              <a:cs typeface="Average"/>
              <a:sym typeface="Average"/>
            </a:endParaRPr>
          </a:p>
        </p:txBody>
      </p:sp>
      <p:sp>
        <p:nvSpPr>
          <p:cNvPr id="84" name="Google Shape;84;p16"/>
          <p:cNvSpPr txBox="1"/>
          <p:nvPr/>
        </p:nvSpPr>
        <p:spPr>
          <a:xfrm>
            <a:off x="6824576" y="4734950"/>
            <a:ext cx="2061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Average"/>
                <a:ea typeface="Average"/>
                <a:cs typeface="Average"/>
                <a:sym typeface="Average"/>
              </a:rPr>
              <a:t>Bitcoin “Receive” via Coinbase</a:t>
            </a:r>
            <a:endParaRPr sz="1100">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Bitcoin Work? (2/2)</a:t>
            </a:r>
            <a:endParaRPr/>
          </a:p>
        </p:txBody>
      </p:sp>
      <p:pic>
        <p:nvPicPr>
          <p:cNvPr id="90" name="Google Shape;90;p17"/>
          <p:cNvPicPr preferRelativeResize="0"/>
          <p:nvPr/>
        </p:nvPicPr>
        <p:blipFill>
          <a:blip r:embed="rId3">
            <a:alphaModFix/>
          </a:blip>
          <a:stretch>
            <a:fillRect/>
          </a:stretch>
        </p:blipFill>
        <p:spPr>
          <a:xfrm>
            <a:off x="426725" y="1017725"/>
            <a:ext cx="4585170" cy="3820975"/>
          </a:xfrm>
          <a:prstGeom prst="rect">
            <a:avLst/>
          </a:prstGeom>
          <a:noFill/>
          <a:ln>
            <a:noFill/>
          </a:ln>
        </p:spPr>
      </p:pic>
      <p:sp>
        <p:nvSpPr>
          <p:cNvPr id="91" name="Google Shape;91;p17"/>
          <p:cNvSpPr txBox="1"/>
          <p:nvPr/>
        </p:nvSpPr>
        <p:spPr>
          <a:xfrm>
            <a:off x="5195025" y="1016000"/>
            <a:ext cx="3795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latin typeface="Average"/>
                <a:ea typeface="Average"/>
                <a:cs typeface="Average"/>
                <a:sym typeface="Average"/>
              </a:rPr>
              <a:t>Address: </a:t>
            </a:r>
            <a:r>
              <a:rPr lang="en">
                <a:solidFill>
                  <a:schemeClr val="accent3"/>
                </a:solidFill>
                <a:latin typeface="Average"/>
                <a:ea typeface="Average"/>
                <a:cs typeface="Average"/>
                <a:sym typeface="Average"/>
              </a:rPr>
              <a:t>A string of letters and numbers to send/receive cryptocurrencies.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6"/>
              </a:solidFill>
              <a:latin typeface="Average"/>
              <a:ea typeface="Average"/>
              <a:cs typeface="Average"/>
              <a:sym typeface="Average"/>
            </a:endParaRPr>
          </a:p>
          <a:p>
            <a:pPr indent="0" lvl="0" marL="0" rtl="0" algn="l">
              <a:spcBef>
                <a:spcPts val="0"/>
              </a:spcBef>
              <a:spcAft>
                <a:spcPts val="0"/>
              </a:spcAft>
              <a:buNone/>
            </a:pPr>
            <a:r>
              <a:rPr lang="en">
                <a:solidFill>
                  <a:schemeClr val="accent6"/>
                </a:solidFill>
                <a:latin typeface="Average"/>
                <a:ea typeface="Average"/>
                <a:cs typeface="Average"/>
                <a:sym typeface="Average"/>
              </a:rPr>
              <a:t>Blockchain</a:t>
            </a:r>
            <a:r>
              <a:rPr lang="en">
                <a:solidFill>
                  <a:schemeClr val="accent3"/>
                </a:solidFill>
                <a:latin typeface="Average"/>
                <a:ea typeface="Average"/>
                <a:cs typeface="Average"/>
                <a:sym typeface="Average"/>
              </a:rPr>
              <a:t>: A public ledger that shows EVERY Bitcoin transaction. It does not show names or identities.</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6"/>
                </a:solidFill>
                <a:latin typeface="Average"/>
                <a:ea typeface="Average"/>
                <a:cs typeface="Average"/>
                <a:sym typeface="Average"/>
              </a:rPr>
              <a:t>Block</a:t>
            </a:r>
            <a:r>
              <a:rPr lang="en">
                <a:solidFill>
                  <a:schemeClr val="accent3"/>
                </a:solidFill>
                <a:latin typeface="Average"/>
                <a:ea typeface="Average"/>
                <a:cs typeface="Average"/>
                <a:sym typeface="Average"/>
              </a:rPr>
              <a:t>: A set of Bitcoin transactions within a time period.</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Hash</a:t>
            </a:r>
            <a:r>
              <a:rPr lang="en">
                <a:solidFill>
                  <a:schemeClr val="accent3"/>
                </a:solidFill>
                <a:latin typeface="Average"/>
                <a:ea typeface="Average"/>
                <a:cs typeface="Average"/>
                <a:sym typeface="Average"/>
              </a:rPr>
              <a:t>: A unique string of characters for every transaction that is later verified and added to the blockchain.</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SHA-256</a:t>
            </a:r>
            <a:r>
              <a:rPr lang="en">
                <a:solidFill>
                  <a:schemeClr val="accent3"/>
                </a:solidFill>
                <a:latin typeface="Average"/>
                <a:ea typeface="Average"/>
                <a:cs typeface="Average"/>
                <a:sym typeface="Average"/>
              </a:rPr>
              <a:t>: The hash function used to secure transactions.</a:t>
            </a:r>
            <a:endParaRPr>
              <a:solidFill>
                <a:schemeClr val="accent3"/>
              </a:solidFill>
              <a:latin typeface="Average"/>
              <a:ea typeface="Average"/>
              <a:cs typeface="Average"/>
              <a:sym typeface="Average"/>
            </a:endParaRPr>
          </a:p>
        </p:txBody>
      </p:sp>
      <p:sp>
        <p:nvSpPr>
          <p:cNvPr id="92" name="Google Shape;92;p17"/>
          <p:cNvSpPr txBox="1"/>
          <p:nvPr/>
        </p:nvSpPr>
        <p:spPr>
          <a:xfrm>
            <a:off x="5195025" y="4639100"/>
            <a:ext cx="366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4"/>
              </a:rPr>
              <a:t>Bitcoin Transactions</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can I use Bitcoin?</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companies have a history of accepting Bitcoin payments. </a:t>
            </a:r>
            <a:endParaRPr/>
          </a:p>
          <a:p>
            <a:pPr indent="-342900" lvl="0" marL="457200" rtl="0" algn="l">
              <a:spcBef>
                <a:spcPts val="1200"/>
              </a:spcBef>
              <a:spcAft>
                <a:spcPts val="0"/>
              </a:spcAft>
              <a:buSzPts val="1800"/>
              <a:buChar char="-"/>
            </a:pPr>
            <a:r>
              <a:rPr lang="en"/>
              <a:t>AT&amp;T allows customers to pay for their bill using Bitcoin, verifying payments with BitPay (a bitcoin payment service provider).</a:t>
            </a:r>
            <a:endParaRPr/>
          </a:p>
          <a:p>
            <a:pPr indent="-342900" lvl="0" marL="457200" rtl="0" algn="l">
              <a:spcBef>
                <a:spcPts val="0"/>
              </a:spcBef>
              <a:spcAft>
                <a:spcPts val="0"/>
              </a:spcAft>
              <a:buSzPts val="1800"/>
              <a:buChar char="-"/>
            </a:pPr>
            <a:r>
              <a:rPr lang="en"/>
              <a:t>Etsy has given sellers the option to select Bitcoin as a payment method.</a:t>
            </a:r>
            <a:endParaRPr/>
          </a:p>
          <a:p>
            <a:pPr indent="-342900" lvl="0" marL="457200" rtl="0" algn="l">
              <a:spcBef>
                <a:spcPts val="0"/>
              </a:spcBef>
              <a:spcAft>
                <a:spcPts val="0"/>
              </a:spcAft>
              <a:buSzPts val="1800"/>
              <a:buChar char="-"/>
            </a:pPr>
            <a:r>
              <a:rPr lang="en"/>
              <a:t>Microsoft has allowed Bitcoin as a payment method for the Xbox Store since 2014.</a:t>
            </a:r>
            <a:endParaRPr/>
          </a:p>
          <a:p>
            <a:pPr indent="-342900" lvl="0" marL="457200" rtl="0" algn="l">
              <a:spcBef>
                <a:spcPts val="0"/>
              </a:spcBef>
              <a:spcAft>
                <a:spcPts val="0"/>
              </a:spcAft>
              <a:buSzPts val="1800"/>
              <a:buChar char="-"/>
            </a:pPr>
            <a:r>
              <a:rPr lang="en"/>
              <a:t>NewEgg allows customers to pay with Bitcoin.</a:t>
            </a:r>
            <a:endParaRPr/>
          </a:p>
          <a:p>
            <a:pPr indent="-342900" lvl="0" marL="457200" rtl="0" algn="l">
              <a:spcBef>
                <a:spcPts val="0"/>
              </a:spcBef>
              <a:spcAft>
                <a:spcPts val="0"/>
              </a:spcAft>
              <a:buSzPts val="1800"/>
              <a:buChar char="-"/>
            </a:pPr>
            <a:r>
              <a:rPr lang="en"/>
              <a:t>Tesla accepted Bitcoin as a payment in 2021 before reversing their decision in June of the same year.</a:t>
            </a:r>
            <a:endParaRPr/>
          </a:p>
          <a:p>
            <a:pPr indent="-342900" lvl="0" marL="457200" rtl="0" algn="l">
              <a:spcBef>
                <a:spcPts val="0"/>
              </a:spcBef>
              <a:spcAft>
                <a:spcPts val="0"/>
              </a:spcAft>
              <a:buSzPts val="1800"/>
              <a:buChar char="-"/>
            </a:pPr>
            <a:r>
              <a:rPr lang="en"/>
              <a:t>Twitter allows users to ‘tip’ other users using Bitcoin.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can I withdraw my Bitcoin?</a:t>
            </a:r>
            <a:endParaRPr/>
          </a:p>
        </p:txBody>
      </p:sp>
      <p:sp>
        <p:nvSpPr>
          <p:cNvPr id="104" name="Google Shape;104;p19"/>
          <p:cNvSpPr txBox="1"/>
          <p:nvPr/>
        </p:nvSpPr>
        <p:spPr>
          <a:xfrm>
            <a:off x="354650" y="1111850"/>
            <a:ext cx="3651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Many places will accept Bitcoin and in return give you cash or a transfer to your bank account.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Applications such as Venmo, Cash App or Coinbase are popular choices for users to sell their Bitcoin and cash out their cryptocurrency.</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There are even Bitcoin ATMs all around which allow users to receive their money on the spot.</a:t>
            </a:r>
            <a:endParaRPr>
              <a:solidFill>
                <a:schemeClr val="accent3"/>
              </a:solidFill>
              <a:latin typeface="Average"/>
              <a:ea typeface="Average"/>
              <a:cs typeface="Average"/>
              <a:sym typeface="Average"/>
            </a:endParaRPr>
          </a:p>
        </p:txBody>
      </p:sp>
      <p:pic>
        <p:nvPicPr>
          <p:cNvPr id="105" name="Google Shape;105;p19"/>
          <p:cNvPicPr preferRelativeResize="0"/>
          <p:nvPr/>
        </p:nvPicPr>
        <p:blipFill>
          <a:blip r:embed="rId3">
            <a:alphaModFix/>
          </a:blip>
          <a:stretch>
            <a:fillRect/>
          </a:stretch>
        </p:blipFill>
        <p:spPr>
          <a:xfrm>
            <a:off x="4083163" y="2157375"/>
            <a:ext cx="4813550" cy="2541656"/>
          </a:xfrm>
          <a:prstGeom prst="rect">
            <a:avLst/>
          </a:prstGeom>
          <a:noFill/>
          <a:ln>
            <a:noFill/>
          </a:ln>
        </p:spPr>
      </p:pic>
      <p:pic>
        <p:nvPicPr>
          <p:cNvPr id="106" name="Google Shape;106;p19"/>
          <p:cNvPicPr preferRelativeResize="0"/>
          <p:nvPr/>
        </p:nvPicPr>
        <p:blipFill rotWithShape="1">
          <a:blip r:embed="rId4">
            <a:alphaModFix/>
          </a:blip>
          <a:srcRect b="0" l="0" r="-725" t="58466"/>
          <a:stretch/>
        </p:blipFill>
        <p:spPr>
          <a:xfrm>
            <a:off x="4245525" y="1087098"/>
            <a:ext cx="4651175" cy="100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Investing</a:t>
            </a:r>
            <a:endParaRPr/>
          </a:p>
        </p:txBody>
      </p:sp>
      <p:pic>
        <p:nvPicPr>
          <p:cNvPr id="112" name="Google Shape;112;p20"/>
          <p:cNvPicPr preferRelativeResize="0"/>
          <p:nvPr/>
        </p:nvPicPr>
        <p:blipFill>
          <a:blip r:embed="rId3">
            <a:alphaModFix/>
          </a:blip>
          <a:stretch>
            <a:fillRect/>
          </a:stretch>
        </p:blipFill>
        <p:spPr>
          <a:xfrm>
            <a:off x="311700" y="1428925"/>
            <a:ext cx="4267199" cy="3143075"/>
          </a:xfrm>
          <a:prstGeom prst="rect">
            <a:avLst/>
          </a:prstGeom>
          <a:noFill/>
          <a:ln>
            <a:noFill/>
          </a:ln>
        </p:spPr>
      </p:pic>
      <p:sp>
        <p:nvSpPr>
          <p:cNvPr id="113" name="Google Shape;113;p20"/>
          <p:cNvSpPr txBox="1"/>
          <p:nvPr/>
        </p:nvSpPr>
        <p:spPr>
          <a:xfrm>
            <a:off x="311700" y="4628300"/>
            <a:ext cx="426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Average"/>
                <a:ea typeface="Average"/>
                <a:cs typeface="Average"/>
                <a:sym typeface="Average"/>
              </a:rPr>
              <a:t>Bitcoin Activity (5 Day View)</a:t>
            </a:r>
            <a:endParaRPr>
              <a:solidFill>
                <a:schemeClr val="accent6"/>
              </a:solidFill>
              <a:latin typeface="Average"/>
              <a:ea typeface="Average"/>
              <a:cs typeface="Average"/>
              <a:sym typeface="Average"/>
            </a:endParaRPr>
          </a:p>
        </p:txBody>
      </p:sp>
      <p:sp>
        <p:nvSpPr>
          <p:cNvPr id="114" name="Google Shape;114;p20"/>
          <p:cNvSpPr txBox="1"/>
          <p:nvPr/>
        </p:nvSpPr>
        <p:spPr>
          <a:xfrm>
            <a:off x="4839025" y="4667850"/>
            <a:ext cx="400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Bitcoin Activity (Nov. 2015 - Oct. 2022)</a:t>
            </a:r>
            <a:endParaRPr>
              <a:solidFill>
                <a:schemeClr val="dk1"/>
              </a:solidFill>
              <a:latin typeface="Average"/>
              <a:ea typeface="Average"/>
              <a:cs typeface="Average"/>
              <a:sym typeface="Average"/>
            </a:endParaRPr>
          </a:p>
        </p:txBody>
      </p:sp>
      <p:sp>
        <p:nvSpPr>
          <p:cNvPr id="115" name="Google Shape;115;p20"/>
          <p:cNvSpPr txBox="1"/>
          <p:nvPr/>
        </p:nvSpPr>
        <p:spPr>
          <a:xfrm>
            <a:off x="292350" y="972425"/>
            <a:ext cx="85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Since Bitcoin has a finite supply, many people trade Bitcoin itself, but never use the cryptocurrency.</a:t>
            </a:r>
            <a:endParaRPr>
              <a:solidFill>
                <a:schemeClr val="dk1"/>
              </a:solidFill>
              <a:latin typeface="Average"/>
              <a:ea typeface="Average"/>
              <a:cs typeface="Average"/>
              <a:sym typeface="Average"/>
            </a:endParaRPr>
          </a:p>
        </p:txBody>
      </p:sp>
      <p:pic>
        <p:nvPicPr>
          <p:cNvPr id="116" name="Google Shape;116;p20"/>
          <p:cNvPicPr preferRelativeResize="0"/>
          <p:nvPr/>
        </p:nvPicPr>
        <p:blipFill>
          <a:blip r:embed="rId4">
            <a:alphaModFix/>
          </a:blip>
          <a:stretch>
            <a:fillRect/>
          </a:stretch>
        </p:blipFill>
        <p:spPr>
          <a:xfrm>
            <a:off x="4708675" y="1433699"/>
            <a:ext cx="4267200" cy="3133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Mining</a:t>
            </a:r>
            <a:endParaRPr/>
          </a:p>
        </p:txBody>
      </p:sp>
      <p:sp>
        <p:nvSpPr>
          <p:cNvPr id="122" name="Google Shape;122;p21"/>
          <p:cNvSpPr txBox="1"/>
          <p:nvPr>
            <p:ph idx="1" type="body"/>
          </p:nvPr>
        </p:nvSpPr>
        <p:spPr>
          <a:xfrm>
            <a:off x="311700" y="1152475"/>
            <a:ext cx="3918600" cy="353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Some users “mine” bitcoin to make money.</a:t>
            </a:r>
            <a:endParaRPr/>
          </a:p>
          <a:p>
            <a:pPr indent="-317500" lvl="0" marL="457200" rtl="0" algn="l">
              <a:spcBef>
                <a:spcPts val="1200"/>
              </a:spcBef>
              <a:spcAft>
                <a:spcPts val="0"/>
              </a:spcAft>
              <a:buSzPts val="1400"/>
              <a:buChar char="-"/>
            </a:pPr>
            <a:r>
              <a:rPr lang="en"/>
              <a:t>Miners solve extremely complex math problems on the network using advanced hardware components and electricity. The problems are open to all who wish to attempt, but the person who is closest to the answer is rewarded some Bitcoin. Only </a:t>
            </a:r>
            <a:r>
              <a:rPr lang="en">
                <a:solidFill>
                  <a:schemeClr val="dk1"/>
                </a:solidFill>
              </a:rPr>
              <a:t>ONE</a:t>
            </a:r>
            <a:r>
              <a:rPr lang="en"/>
              <a:t> winner is chosen.</a:t>
            </a:r>
            <a:endParaRPr/>
          </a:p>
          <a:p>
            <a:pPr indent="-317500" lvl="0" marL="457200" rtl="0" algn="l">
              <a:spcBef>
                <a:spcPts val="0"/>
              </a:spcBef>
              <a:spcAft>
                <a:spcPts val="0"/>
              </a:spcAft>
              <a:buSzPts val="1400"/>
              <a:buChar char="-"/>
            </a:pPr>
            <a:r>
              <a:rPr lang="en"/>
              <a:t>As of October 2022, someone who first solves a problem (known as a ‘hash’) can be rewarded with ~6..25 Bitcoin (or $122,155.00 USD).</a:t>
            </a:r>
            <a:endParaRPr/>
          </a:p>
          <a:p>
            <a:pPr indent="0" lvl="0" marL="0" rtl="0" algn="l">
              <a:spcBef>
                <a:spcPts val="1200"/>
              </a:spcBef>
              <a:spcAft>
                <a:spcPts val="1200"/>
              </a:spcAft>
              <a:buNone/>
            </a:pPr>
            <a:r>
              <a:t/>
            </a:r>
            <a:endParaRPr/>
          </a:p>
        </p:txBody>
      </p:sp>
      <p:pic>
        <p:nvPicPr>
          <p:cNvPr id="123" name="Google Shape;123;p21"/>
          <p:cNvPicPr preferRelativeResize="0"/>
          <p:nvPr/>
        </p:nvPicPr>
        <p:blipFill>
          <a:blip r:embed="rId3">
            <a:alphaModFix/>
          </a:blip>
          <a:stretch>
            <a:fillRect/>
          </a:stretch>
        </p:blipFill>
        <p:spPr>
          <a:xfrm>
            <a:off x="4890500" y="333247"/>
            <a:ext cx="3609474" cy="2379253"/>
          </a:xfrm>
          <a:prstGeom prst="rect">
            <a:avLst/>
          </a:prstGeom>
          <a:noFill/>
          <a:ln>
            <a:noFill/>
          </a:ln>
        </p:spPr>
      </p:pic>
      <p:pic>
        <p:nvPicPr>
          <p:cNvPr id="124" name="Google Shape;124;p21"/>
          <p:cNvPicPr preferRelativeResize="0"/>
          <p:nvPr/>
        </p:nvPicPr>
        <p:blipFill>
          <a:blip r:embed="rId4">
            <a:alphaModFix/>
          </a:blip>
          <a:stretch>
            <a:fillRect/>
          </a:stretch>
        </p:blipFill>
        <p:spPr>
          <a:xfrm>
            <a:off x="4890500" y="2836373"/>
            <a:ext cx="3609476" cy="1972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