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d1d11c1e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d1d11c1e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7244c2e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7244c2e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244c2e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7244c2e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e8b782381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e8b782381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e8b782381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e8b782381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a1b6e560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a1b6e560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e8b782381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e8b782381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e8b782381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e8b782381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7244c2e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7244c2e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a1b6e56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a1b6e56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724901a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724901a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724901a4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724901a4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72c0838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72c0838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24901a4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24901a4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e8b78238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e8b78238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e8b782381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e8b782381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7244c2e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7244c2e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7244c2e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7244c2e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8.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440375" y="2517300"/>
            <a:ext cx="5172300" cy="235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a:t>
            </a:r>
            <a:r>
              <a:rPr lang="en"/>
              <a:t>Project Management Infgraphicsd</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Here is where your presentation begins</a:t>
            </a:r>
            <a:endParaRPr sz="1500"/>
          </a:p>
        </p:txBody>
      </p:sp>
      <p:grpSp>
        <p:nvGrpSpPr>
          <p:cNvPr id="69" name="Google Shape;69;p13"/>
          <p:cNvGrpSpPr/>
          <p:nvPr/>
        </p:nvGrpSpPr>
        <p:grpSpPr>
          <a:xfrm flipH="1" rot="1578595">
            <a:off x="2094215" y="-779348"/>
            <a:ext cx="2976394" cy="3257783"/>
            <a:chOff x="4718425" y="934625"/>
            <a:chExt cx="1467100" cy="1605800"/>
          </a:xfrm>
        </p:grpSpPr>
        <p:cxnSp>
          <p:nvCxnSpPr>
            <p:cNvPr id="70" name="Google Shape;70;p13"/>
            <p:cNvCxnSpPr/>
            <p:nvPr/>
          </p:nvCxnSpPr>
          <p:spPr>
            <a:xfrm>
              <a:off x="5119625" y="1316725"/>
              <a:ext cx="1065900" cy="1223700"/>
            </a:xfrm>
            <a:prstGeom prst="straightConnector1">
              <a:avLst/>
            </a:prstGeom>
            <a:noFill/>
            <a:ln cap="flat" cmpd="sng" w="9525">
              <a:solidFill>
                <a:srgbClr val="000000"/>
              </a:solidFill>
              <a:prstDash val="solid"/>
              <a:round/>
              <a:headEnd len="med" w="med" type="none"/>
              <a:tailEnd len="med" w="med" type="none"/>
            </a:ln>
          </p:spPr>
        </p:cxnSp>
        <p:sp>
          <p:nvSpPr>
            <p:cNvPr id="71" name="Google Shape;71;p13"/>
            <p:cNvSpPr/>
            <p:nvPr/>
          </p:nvSpPr>
          <p:spPr>
            <a:xfrm>
              <a:off x="4718425" y="934625"/>
              <a:ext cx="826800" cy="8268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72" name="Google Shape;72;p13"/>
          <p:cNvGrpSpPr/>
          <p:nvPr/>
        </p:nvGrpSpPr>
        <p:grpSpPr>
          <a:xfrm flipH="1" rot="1578595">
            <a:off x="-797639" y="1111508"/>
            <a:ext cx="1677379" cy="3384631"/>
            <a:chOff x="6176375" y="2540550"/>
            <a:chExt cx="826800" cy="1668325"/>
          </a:xfrm>
        </p:grpSpPr>
        <p:cxnSp>
          <p:nvCxnSpPr>
            <p:cNvPr id="73" name="Google Shape;73;p13"/>
            <p:cNvCxnSpPr/>
            <p:nvPr/>
          </p:nvCxnSpPr>
          <p:spPr>
            <a:xfrm rot="10800000">
              <a:off x="6190500" y="2540550"/>
              <a:ext cx="406200" cy="1281000"/>
            </a:xfrm>
            <a:prstGeom prst="straightConnector1">
              <a:avLst/>
            </a:prstGeom>
            <a:noFill/>
            <a:ln cap="flat" cmpd="sng" w="9525">
              <a:solidFill>
                <a:srgbClr val="000000"/>
              </a:solidFill>
              <a:prstDash val="solid"/>
              <a:round/>
              <a:headEnd len="med" w="med" type="none"/>
              <a:tailEnd len="med" w="med" type="none"/>
            </a:ln>
          </p:spPr>
        </p:cxnSp>
        <p:sp>
          <p:nvSpPr>
            <p:cNvPr id="74" name="Google Shape;74;p13"/>
            <p:cNvSpPr/>
            <p:nvPr/>
          </p:nvSpPr>
          <p:spPr>
            <a:xfrm>
              <a:off x="6176375" y="3382075"/>
              <a:ext cx="826800" cy="8268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75" name="Google Shape;75;p13"/>
          <p:cNvGrpSpPr/>
          <p:nvPr/>
        </p:nvGrpSpPr>
        <p:grpSpPr>
          <a:xfrm flipH="1" rot="1578595">
            <a:off x="1228563" y="-1609335"/>
            <a:ext cx="1348111" cy="3267825"/>
            <a:chOff x="6042175" y="934625"/>
            <a:chExt cx="664500" cy="1610750"/>
          </a:xfrm>
        </p:grpSpPr>
        <p:cxnSp>
          <p:nvCxnSpPr>
            <p:cNvPr id="76" name="Google Shape;76;p13"/>
            <p:cNvCxnSpPr/>
            <p:nvPr/>
          </p:nvCxnSpPr>
          <p:spPr>
            <a:xfrm flipH="1">
              <a:off x="6190500" y="1278475"/>
              <a:ext cx="191100" cy="1266900"/>
            </a:xfrm>
            <a:prstGeom prst="straightConnector1">
              <a:avLst/>
            </a:prstGeom>
            <a:noFill/>
            <a:ln cap="flat" cmpd="sng" w="9525">
              <a:solidFill>
                <a:srgbClr val="000000"/>
              </a:solidFill>
              <a:prstDash val="solid"/>
              <a:round/>
              <a:headEnd len="med" w="med" type="none"/>
              <a:tailEnd len="med" w="med" type="none"/>
            </a:ln>
          </p:spPr>
        </p:cxnSp>
        <p:sp>
          <p:nvSpPr>
            <p:cNvPr id="77" name="Google Shape;77;p13"/>
            <p:cNvSpPr/>
            <p:nvPr/>
          </p:nvSpPr>
          <p:spPr>
            <a:xfrm>
              <a:off x="6042175" y="934625"/>
              <a:ext cx="664500" cy="6645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78" name="Google Shape;78;p13"/>
          <p:cNvGrpSpPr/>
          <p:nvPr/>
        </p:nvGrpSpPr>
        <p:grpSpPr>
          <a:xfrm flipH="1" rot="1578595">
            <a:off x="-1722093" y="-582495"/>
            <a:ext cx="3767914" cy="1483328"/>
            <a:chOff x="6185550" y="1814200"/>
            <a:chExt cx="1857250" cy="731150"/>
          </a:xfrm>
        </p:grpSpPr>
        <p:cxnSp>
          <p:nvCxnSpPr>
            <p:cNvPr id="79" name="Google Shape;79;p13"/>
            <p:cNvCxnSpPr/>
            <p:nvPr/>
          </p:nvCxnSpPr>
          <p:spPr>
            <a:xfrm flipH="1">
              <a:off x="6185550" y="2158050"/>
              <a:ext cx="1534500" cy="387300"/>
            </a:xfrm>
            <a:prstGeom prst="straightConnector1">
              <a:avLst/>
            </a:prstGeom>
            <a:noFill/>
            <a:ln cap="flat" cmpd="sng" w="9525">
              <a:solidFill>
                <a:srgbClr val="000000"/>
              </a:solidFill>
              <a:prstDash val="solid"/>
              <a:round/>
              <a:headEnd len="med" w="med" type="none"/>
              <a:tailEnd len="med" w="med" type="none"/>
            </a:ln>
          </p:spPr>
        </p:cxnSp>
        <p:sp>
          <p:nvSpPr>
            <p:cNvPr id="80" name="Google Shape;80;p13"/>
            <p:cNvSpPr/>
            <p:nvPr/>
          </p:nvSpPr>
          <p:spPr>
            <a:xfrm>
              <a:off x="7378300" y="1814200"/>
              <a:ext cx="664500" cy="6645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81" name="Google Shape;81;p13"/>
          <p:cNvGrpSpPr/>
          <p:nvPr/>
        </p:nvGrpSpPr>
        <p:grpSpPr>
          <a:xfrm flipH="1" rot="1578595">
            <a:off x="911417" y="2377123"/>
            <a:ext cx="3694169" cy="1853221"/>
            <a:chOff x="4369400" y="2545175"/>
            <a:chExt cx="1820900" cy="913475"/>
          </a:xfrm>
        </p:grpSpPr>
        <p:cxnSp>
          <p:nvCxnSpPr>
            <p:cNvPr id="82" name="Google Shape;82;p13"/>
            <p:cNvCxnSpPr/>
            <p:nvPr/>
          </p:nvCxnSpPr>
          <p:spPr>
            <a:xfrm flipH="1" rot="10800000">
              <a:off x="4689400" y="2545175"/>
              <a:ext cx="1500900" cy="592800"/>
            </a:xfrm>
            <a:prstGeom prst="straightConnector1">
              <a:avLst/>
            </a:prstGeom>
            <a:noFill/>
            <a:ln cap="flat" cmpd="sng" w="9525">
              <a:solidFill>
                <a:srgbClr val="000000"/>
              </a:solidFill>
              <a:prstDash val="solid"/>
              <a:round/>
              <a:headEnd len="med" w="med" type="none"/>
              <a:tailEnd len="med" w="med" type="none"/>
            </a:ln>
          </p:spPr>
        </p:cxnSp>
        <p:sp>
          <p:nvSpPr>
            <p:cNvPr id="83" name="Google Shape;83;p13"/>
            <p:cNvSpPr/>
            <p:nvPr/>
          </p:nvSpPr>
          <p:spPr>
            <a:xfrm>
              <a:off x="4369400" y="2794150"/>
              <a:ext cx="664500" cy="664500"/>
            </a:xfrm>
            <a:prstGeom prst="ellipse">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84" name="Google Shape;84;p13"/>
          <p:cNvGrpSpPr/>
          <p:nvPr/>
        </p:nvGrpSpPr>
        <p:grpSpPr>
          <a:xfrm flipH="1" rot="1578595">
            <a:off x="667569" y="2023314"/>
            <a:ext cx="2423912" cy="3249617"/>
            <a:chOff x="4995600" y="2545225"/>
            <a:chExt cx="1194775" cy="1601775"/>
          </a:xfrm>
        </p:grpSpPr>
        <p:cxnSp>
          <p:nvCxnSpPr>
            <p:cNvPr id="85" name="Google Shape;85;p13"/>
            <p:cNvCxnSpPr/>
            <p:nvPr/>
          </p:nvCxnSpPr>
          <p:spPr>
            <a:xfrm flipH="1" rot="10800000">
              <a:off x="5325175" y="2545225"/>
              <a:ext cx="865200" cy="1305000"/>
            </a:xfrm>
            <a:prstGeom prst="straightConnector1">
              <a:avLst/>
            </a:prstGeom>
            <a:noFill/>
            <a:ln cap="flat" cmpd="sng" w="9525">
              <a:solidFill>
                <a:srgbClr val="000000"/>
              </a:solidFill>
              <a:prstDash val="solid"/>
              <a:round/>
              <a:headEnd len="med" w="med" type="none"/>
              <a:tailEnd len="med" w="med" type="none"/>
            </a:ln>
          </p:spPr>
        </p:cxnSp>
        <p:sp>
          <p:nvSpPr>
            <p:cNvPr id="86" name="Google Shape;86;p13"/>
            <p:cNvSpPr/>
            <p:nvPr/>
          </p:nvSpPr>
          <p:spPr>
            <a:xfrm>
              <a:off x="4995600" y="3482500"/>
              <a:ext cx="664500" cy="664500"/>
            </a:xfrm>
            <a:prstGeom prst="ellipse">
              <a:avLst/>
            </a:prstGeom>
            <a:solidFill>
              <a:schemeClr val="accent5"/>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87" name="Google Shape;87;p13"/>
          <p:cNvGrpSpPr/>
          <p:nvPr/>
        </p:nvGrpSpPr>
        <p:grpSpPr>
          <a:xfrm flipH="1" rot="1578595">
            <a:off x="-1258262" y="1006990"/>
            <a:ext cx="2627954" cy="1261280"/>
            <a:chOff x="6190400" y="2545375"/>
            <a:chExt cx="1295350" cy="621700"/>
          </a:xfrm>
        </p:grpSpPr>
        <p:cxnSp>
          <p:nvCxnSpPr>
            <p:cNvPr id="88" name="Google Shape;88;p13"/>
            <p:cNvCxnSpPr/>
            <p:nvPr/>
          </p:nvCxnSpPr>
          <p:spPr>
            <a:xfrm rot="10800000">
              <a:off x="6190400" y="2545375"/>
              <a:ext cx="1085100" cy="401400"/>
            </a:xfrm>
            <a:prstGeom prst="straightConnector1">
              <a:avLst/>
            </a:prstGeom>
            <a:noFill/>
            <a:ln cap="flat" cmpd="sng" w="9525">
              <a:solidFill>
                <a:srgbClr val="000000"/>
              </a:solidFill>
              <a:prstDash val="solid"/>
              <a:round/>
              <a:headEnd len="med" w="med" type="none"/>
              <a:tailEnd len="med" w="med" type="none"/>
            </a:ln>
          </p:spPr>
        </p:cxnSp>
        <p:sp>
          <p:nvSpPr>
            <p:cNvPr id="89" name="Google Shape;89;p13"/>
            <p:cNvSpPr/>
            <p:nvPr/>
          </p:nvSpPr>
          <p:spPr>
            <a:xfrm>
              <a:off x="7031550" y="2712875"/>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3"/>
          <p:cNvGrpSpPr/>
          <p:nvPr/>
        </p:nvGrpSpPr>
        <p:grpSpPr>
          <a:xfrm flipH="1" rot="1578595">
            <a:off x="1576483" y="1456307"/>
            <a:ext cx="2966858" cy="921463"/>
            <a:chOff x="4718425" y="2096250"/>
            <a:chExt cx="1462400" cy="454200"/>
          </a:xfrm>
        </p:grpSpPr>
        <p:cxnSp>
          <p:nvCxnSpPr>
            <p:cNvPr id="91" name="Google Shape;91;p13"/>
            <p:cNvCxnSpPr/>
            <p:nvPr/>
          </p:nvCxnSpPr>
          <p:spPr>
            <a:xfrm>
              <a:off x="4947525" y="2334900"/>
              <a:ext cx="1233300" cy="205500"/>
            </a:xfrm>
            <a:prstGeom prst="straightConnector1">
              <a:avLst/>
            </a:prstGeom>
            <a:noFill/>
            <a:ln cap="flat" cmpd="sng" w="9525">
              <a:solidFill>
                <a:srgbClr val="000000"/>
              </a:solidFill>
              <a:prstDash val="solid"/>
              <a:round/>
              <a:headEnd len="med" w="med" type="none"/>
              <a:tailEnd len="med" w="med" type="none"/>
            </a:ln>
          </p:spPr>
        </p:cxnSp>
        <p:sp>
          <p:nvSpPr>
            <p:cNvPr id="92" name="Google Shape;92;p13"/>
            <p:cNvSpPr/>
            <p:nvPr/>
          </p:nvSpPr>
          <p:spPr>
            <a:xfrm>
              <a:off x="4718425" y="2096250"/>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3"/>
          <p:cNvGrpSpPr/>
          <p:nvPr/>
        </p:nvGrpSpPr>
        <p:grpSpPr>
          <a:xfrm flipH="1" rot="1578595">
            <a:off x="-10105" y="-822522"/>
            <a:ext cx="2114450" cy="2113562"/>
            <a:chOff x="6185500" y="1498650"/>
            <a:chExt cx="1042238" cy="1041800"/>
          </a:xfrm>
        </p:grpSpPr>
        <p:cxnSp>
          <p:nvCxnSpPr>
            <p:cNvPr id="94" name="Google Shape;94;p13"/>
            <p:cNvCxnSpPr/>
            <p:nvPr/>
          </p:nvCxnSpPr>
          <p:spPr>
            <a:xfrm flipH="1">
              <a:off x="6185500" y="1746950"/>
              <a:ext cx="822300" cy="793500"/>
            </a:xfrm>
            <a:prstGeom prst="straightConnector1">
              <a:avLst/>
            </a:prstGeom>
            <a:noFill/>
            <a:ln cap="flat" cmpd="sng" w="9525">
              <a:solidFill>
                <a:srgbClr val="000000"/>
              </a:solidFill>
              <a:prstDash val="solid"/>
              <a:round/>
              <a:headEnd len="med" w="med" type="none"/>
              <a:tailEnd len="med" w="med" type="none"/>
            </a:ln>
          </p:spPr>
        </p:cxnSp>
        <p:sp>
          <p:nvSpPr>
            <p:cNvPr id="95" name="Google Shape;95;p13"/>
            <p:cNvSpPr/>
            <p:nvPr/>
          </p:nvSpPr>
          <p:spPr>
            <a:xfrm>
              <a:off x="6773538" y="1498650"/>
              <a:ext cx="454200" cy="45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3"/>
          <p:cNvGrpSpPr/>
          <p:nvPr/>
        </p:nvGrpSpPr>
        <p:grpSpPr>
          <a:xfrm flipH="1" rot="1578595">
            <a:off x="361877" y="469201"/>
            <a:ext cx="2376084" cy="2376084"/>
            <a:chOff x="5587975" y="1952850"/>
            <a:chExt cx="1171200" cy="1171200"/>
          </a:xfrm>
        </p:grpSpPr>
        <p:sp>
          <p:nvSpPr>
            <p:cNvPr id="97" name="Google Shape;97;p13"/>
            <p:cNvSpPr/>
            <p:nvPr/>
          </p:nvSpPr>
          <p:spPr>
            <a:xfrm>
              <a:off x="5587975" y="1952850"/>
              <a:ext cx="1171200" cy="1171200"/>
            </a:xfrm>
            <a:prstGeom prst="ellipse">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5673875" y="2038750"/>
              <a:ext cx="999300" cy="999300"/>
            </a:xfrm>
            <a:prstGeom prst="ellipse">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a:p>
          </p:txBody>
        </p:sp>
      </p:grpSp>
      <p:sp>
        <p:nvSpPr>
          <p:cNvPr id="99" name="Google Shape;99;p13"/>
          <p:cNvSpPr txBox="1"/>
          <p:nvPr/>
        </p:nvSpPr>
        <p:spPr>
          <a:xfrm>
            <a:off x="6253450" y="4515350"/>
            <a:ext cx="279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Adam Joe - 170801790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Deepinder Sidhu- 170274550</a:t>
            </a:r>
            <a:endParaRPr>
              <a:latin typeface="Roboto"/>
              <a:ea typeface="Roboto"/>
              <a:cs typeface="Roboto"/>
              <a:sym typeface="Roboto"/>
            </a:endParaRPr>
          </a:p>
        </p:txBody>
      </p:sp>
      <p:sp>
        <p:nvSpPr>
          <p:cNvPr id="100" name="Google Shape;100;p13"/>
          <p:cNvSpPr txBox="1"/>
          <p:nvPr/>
        </p:nvSpPr>
        <p:spPr>
          <a:xfrm>
            <a:off x="526913" y="1241588"/>
            <a:ext cx="204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CP468 Project</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Group 8</a:t>
            </a:r>
            <a:endParaRPr sz="2100">
              <a:latin typeface="Roboto"/>
              <a:ea typeface="Roboto"/>
              <a:cs typeface="Roboto"/>
              <a:sym typeface="Roboto"/>
            </a:endParaRPr>
          </a:p>
        </p:txBody>
      </p:sp>
      <p:sp>
        <p:nvSpPr>
          <p:cNvPr id="101" name="Google Shape;101;p13"/>
          <p:cNvSpPr txBox="1"/>
          <p:nvPr/>
        </p:nvSpPr>
        <p:spPr>
          <a:xfrm>
            <a:off x="6209700" y="4115150"/>
            <a:ext cx="27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Shane Riley - 170696320</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188" name="Google Shape;188;p22"/>
          <p:cNvSpPr txBox="1"/>
          <p:nvPr/>
        </p:nvSpPr>
        <p:spPr>
          <a:xfrm>
            <a:off x="76375" y="703675"/>
            <a:ext cx="34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Presented below is the selected Sports Vector and its ten defining terms</a:t>
            </a:r>
            <a:endParaRPr>
              <a:latin typeface="Roboto"/>
              <a:ea typeface="Roboto"/>
              <a:cs typeface="Roboto"/>
              <a:sym typeface="Roboto"/>
            </a:endParaRPr>
          </a:p>
        </p:txBody>
      </p:sp>
      <p:sp>
        <p:nvSpPr>
          <p:cNvPr id="189" name="Google Shape;189;p22"/>
          <p:cNvSpPr txBox="1"/>
          <p:nvPr/>
        </p:nvSpPr>
        <p:spPr>
          <a:xfrm>
            <a:off x="130000" y="1849800"/>
            <a:ext cx="543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Part of the DTM, showing the occurrences of each target term in the training sports articles.</a:t>
            </a:r>
            <a:endParaRPr sz="1000">
              <a:latin typeface="Roboto"/>
              <a:ea typeface="Roboto"/>
              <a:cs typeface="Roboto"/>
              <a:sym typeface="Roboto"/>
            </a:endParaRPr>
          </a:p>
        </p:txBody>
      </p:sp>
      <p:sp>
        <p:nvSpPr>
          <p:cNvPr id="190" name="Google Shape;190;p22"/>
          <p:cNvSpPr/>
          <p:nvPr/>
        </p:nvSpPr>
        <p:spPr>
          <a:xfrm>
            <a:off x="76375" y="1515925"/>
            <a:ext cx="8915100" cy="3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nvSpPr>
        <p:spPr>
          <a:xfrm>
            <a:off x="3542875" y="1207688"/>
            <a:ext cx="346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Sports </a:t>
            </a:r>
            <a:r>
              <a:rPr b="1" lang="en" sz="1000">
                <a:latin typeface="Roboto"/>
                <a:ea typeface="Roboto"/>
                <a:cs typeface="Roboto"/>
                <a:sym typeface="Roboto"/>
              </a:rPr>
              <a:t>Vector Group</a:t>
            </a:r>
            <a:endParaRPr b="1" sz="1000">
              <a:latin typeface="Roboto"/>
              <a:ea typeface="Roboto"/>
              <a:cs typeface="Roboto"/>
              <a:sym typeface="Roboto"/>
            </a:endParaRPr>
          </a:p>
        </p:txBody>
      </p:sp>
      <p:pic>
        <p:nvPicPr>
          <p:cNvPr id="192" name="Google Shape;192;p22"/>
          <p:cNvPicPr preferRelativeResize="0"/>
          <p:nvPr/>
        </p:nvPicPr>
        <p:blipFill>
          <a:blip r:embed="rId3">
            <a:alphaModFix/>
          </a:blip>
          <a:stretch>
            <a:fillRect/>
          </a:stretch>
        </p:blipFill>
        <p:spPr>
          <a:xfrm>
            <a:off x="187200" y="1602850"/>
            <a:ext cx="8648700" cy="190500"/>
          </a:xfrm>
          <a:prstGeom prst="rect">
            <a:avLst/>
          </a:prstGeom>
          <a:noFill/>
          <a:ln>
            <a:noFill/>
          </a:ln>
        </p:spPr>
      </p:pic>
      <p:pic>
        <p:nvPicPr>
          <p:cNvPr id="193" name="Google Shape;193;p22"/>
          <p:cNvPicPr preferRelativeResize="0"/>
          <p:nvPr/>
        </p:nvPicPr>
        <p:blipFill>
          <a:blip r:embed="rId4">
            <a:alphaModFix/>
          </a:blip>
          <a:stretch>
            <a:fillRect/>
          </a:stretch>
        </p:blipFill>
        <p:spPr>
          <a:xfrm>
            <a:off x="961450" y="2719025"/>
            <a:ext cx="8030025" cy="1970300"/>
          </a:xfrm>
          <a:prstGeom prst="rect">
            <a:avLst/>
          </a:prstGeom>
          <a:noFill/>
          <a:ln>
            <a:noFill/>
          </a:ln>
        </p:spPr>
      </p:pic>
      <p:pic>
        <p:nvPicPr>
          <p:cNvPr id="194" name="Google Shape;194;p22"/>
          <p:cNvPicPr preferRelativeResize="0"/>
          <p:nvPr/>
        </p:nvPicPr>
        <p:blipFill>
          <a:blip r:embed="rId5">
            <a:alphaModFix/>
          </a:blip>
          <a:stretch>
            <a:fillRect/>
          </a:stretch>
        </p:blipFill>
        <p:spPr>
          <a:xfrm>
            <a:off x="305175" y="2913726"/>
            <a:ext cx="656275" cy="172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200" name="Google Shape;200;p23"/>
          <p:cNvSpPr txBox="1"/>
          <p:nvPr/>
        </p:nvSpPr>
        <p:spPr>
          <a:xfrm>
            <a:off x="110500" y="737800"/>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Sports</a:t>
            </a:r>
            <a:r>
              <a:rPr lang="en">
                <a:latin typeface="Roboto"/>
                <a:ea typeface="Roboto"/>
                <a:cs typeface="Roboto"/>
                <a:sym typeface="Roboto"/>
              </a:rPr>
              <a:t> Vector Continued...</a:t>
            </a:r>
            <a:endParaRPr>
              <a:latin typeface="Roboto"/>
              <a:ea typeface="Roboto"/>
              <a:cs typeface="Roboto"/>
              <a:sym typeface="Roboto"/>
            </a:endParaRPr>
          </a:p>
        </p:txBody>
      </p:sp>
      <p:sp>
        <p:nvSpPr>
          <p:cNvPr id="201" name="Google Shape;201;p23"/>
          <p:cNvSpPr txBox="1"/>
          <p:nvPr/>
        </p:nvSpPr>
        <p:spPr>
          <a:xfrm>
            <a:off x="98250" y="1138000"/>
            <a:ext cx="620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Data shown for occurrences of target sports  terms in each of the other categories for classification</a:t>
            </a:r>
            <a:endParaRPr sz="1000">
              <a:latin typeface="Roboto"/>
              <a:ea typeface="Roboto"/>
              <a:cs typeface="Roboto"/>
              <a:sym typeface="Roboto"/>
            </a:endParaRPr>
          </a:p>
        </p:txBody>
      </p:sp>
      <p:pic>
        <p:nvPicPr>
          <p:cNvPr id="202" name="Google Shape;202;p23"/>
          <p:cNvPicPr preferRelativeResize="0"/>
          <p:nvPr/>
        </p:nvPicPr>
        <p:blipFill>
          <a:blip r:embed="rId3">
            <a:alphaModFix/>
          </a:blip>
          <a:stretch>
            <a:fillRect/>
          </a:stretch>
        </p:blipFill>
        <p:spPr>
          <a:xfrm>
            <a:off x="694467" y="1485750"/>
            <a:ext cx="7244907" cy="1726025"/>
          </a:xfrm>
          <a:prstGeom prst="rect">
            <a:avLst/>
          </a:prstGeom>
          <a:noFill/>
          <a:ln>
            <a:noFill/>
          </a:ln>
        </p:spPr>
      </p:pic>
      <p:pic>
        <p:nvPicPr>
          <p:cNvPr id="203" name="Google Shape;203;p23"/>
          <p:cNvPicPr preferRelativeResize="0"/>
          <p:nvPr/>
        </p:nvPicPr>
        <p:blipFill>
          <a:blip r:embed="rId4">
            <a:alphaModFix/>
          </a:blip>
          <a:stretch>
            <a:fillRect/>
          </a:stretch>
        </p:blipFill>
        <p:spPr>
          <a:xfrm>
            <a:off x="200400" y="1607304"/>
            <a:ext cx="526266" cy="1482918"/>
          </a:xfrm>
          <a:prstGeom prst="rect">
            <a:avLst/>
          </a:prstGeom>
          <a:noFill/>
          <a:ln>
            <a:noFill/>
          </a:ln>
        </p:spPr>
      </p:pic>
      <p:pic>
        <p:nvPicPr>
          <p:cNvPr id="204" name="Google Shape;204;p23"/>
          <p:cNvPicPr preferRelativeResize="0"/>
          <p:nvPr/>
        </p:nvPicPr>
        <p:blipFill>
          <a:blip r:embed="rId5">
            <a:alphaModFix/>
          </a:blip>
          <a:stretch>
            <a:fillRect/>
          </a:stretch>
        </p:blipFill>
        <p:spPr>
          <a:xfrm>
            <a:off x="219250" y="3497904"/>
            <a:ext cx="499794" cy="1534653"/>
          </a:xfrm>
          <a:prstGeom prst="rect">
            <a:avLst/>
          </a:prstGeom>
          <a:noFill/>
          <a:ln>
            <a:noFill/>
          </a:ln>
        </p:spPr>
      </p:pic>
      <p:pic>
        <p:nvPicPr>
          <p:cNvPr id="205" name="Google Shape;205;p23"/>
          <p:cNvPicPr preferRelativeResize="0"/>
          <p:nvPr/>
        </p:nvPicPr>
        <p:blipFill>
          <a:blip r:embed="rId6">
            <a:alphaModFix/>
          </a:blip>
          <a:stretch>
            <a:fillRect/>
          </a:stretch>
        </p:blipFill>
        <p:spPr>
          <a:xfrm>
            <a:off x="744645" y="3363925"/>
            <a:ext cx="7076504" cy="172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11" name="Google Shape;211;p24"/>
          <p:cNvSpPr txBox="1"/>
          <p:nvPr/>
        </p:nvSpPr>
        <p:spPr>
          <a:xfrm>
            <a:off x="0" y="708550"/>
            <a:ext cx="72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Using Naive Bayes Classification Method</a:t>
            </a:r>
            <a:endParaRPr>
              <a:latin typeface="Roboto"/>
              <a:ea typeface="Roboto"/>
              <a:cs typeface="Roboto"/>
              <a:sym typeface="Roboto"/>
            </a:endParaRPr>
          </a:p>
        </p:txBody>
      </p:sp>
      <p:pic>
        <p:nvPicPr>
          <p:cNvPr id="212" name="Google Shape;212;p24"/>
          <p:cNvPicPr preferRelativeResize="0"/>
          <p:nvPr/>
        </p:nvPicPr>
        <p:blipFill>
          <a:blip r:embed="rId3">
            <a:alphaModFix/>
          </a:blip>
          <a:stretch>
            <a:fillRect/>
          </a:stretch>
        </p:blipFill>
        <p:spPr>
          <a:xfrm>
            <a:off x="2745575" y="1698675"/>
            <a:ext cx="2785500" cy="1529175"/>
          </a:xfrm>
          <a:prstGeom prst="rect">
            <a:avLst/>
          </a:prstGeom>
          <a:noFill/>
          <a:ln>
            <a:noFill/>
          </a:ln>
        </p:spPr>
      </p:pic>
      <p:sp>
        <p:nvSpPr>
          <p:cNvPr id="213" name="Google Shape;213;p24"/>
          <p:cNvSpPr txBox="1"/>
          <p:nvPr/>
        </p:nvSpPr>
        <p:spPr>
          <a:xfrm>
            <a:off x="0" y="3609400"/>
            <a:ext cx="710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order to get the variables required for this calculation we must first assemble the data from our training set in a suitable manner</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19" name="Google Shape;219;p25"/>
          <p:cNvSpPr txBox="1"/>
          <p:nvPr/>
        </p:nvSpPr>
        <p:spPr>
          <a:xfrm>
            <a:off x="227525" y="815800"/>
            <a:ext cx="471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Shown below is a snippet of the DTM.</a:t>
            </a:r>
            <a:endParaRPr>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The entire DTM can be found in the appendix spreadsheet</a:t>
            </a:r>
            <a:endParaRPr sz="800">
              <a:latin typeface="Roboto"/>
              <a:ea typeface="Roboto"/>
              <a:cs typeface="Roboto"/>
              <a:sym typeface="Roboto"/>
            </a:endParaRPr>
          </a:p>
        </p:txBody>
      </p:sp>
      <p:pic>
        <p:nvPicPr>
          <p:cNvPr id="220" name="Google Shape;220;p25"/>
          <p:cNvPicPr preferRelativeResize="0"/>
          <p:nvPr/>
        </p:nvPicPr>
        <p:blipFill>
          <a:blip r:embed="rId3">
            <a:alphaModFix/>
          </a:blip>
          <a:stretch>
            <a:fillRect/>
          </a:stretch>
        </p:blipFill>
        <p:spPr>
          <a:xfrm>
            <a:off x="386400" y="1633225"/>
            <a:ext cx="5543550" cy="272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26" name="Google Shape;226;p26"/>
          <p:cNvSpPr txBox="1"/>
          <p:nvPr/>
        </p:nvSpPr>
        <p:spPr>
          <a:xfrm>
            <a:off x="188525" y="796300"/>
            <a:ext cx="544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From the DTM we can apply the Naive Bayes Classifier method to the extracted data</a:t>
            </a:r>
            <a:endParaRPr>
              <a:latin typeface="Roboto"/>
              <a:ea typeface="Roboto"/>
              <a:cs typeface="Roboto"/>
              <a:sym typeface="Roboto"/>
            </a:endParaRPr>
          </a:p>
        </p:txBody>
      </p:sp>
      <p:pic>
        <p:nvPicPr>
          <p:cNvPr id="227" name="Google Shape;227;p26"/>
          <p:cNvPicPr preferRelativeResize="0"/>
          <p:nvPr/>
        </p:nvPicPr>
        <p:blipFill>
          <a:blip r:embed="rId3">
            <a:alphaModFix/>
          </a:blip>
          <a:stretch>
            <a:fillRect/>
          </a:stretch>
        </p:blipFill>
        <p:spPr>
          <a:xfrm>
            <a:off x="1039725" y="2027475"/>
            <a:ext cx="5943600" cy="733425"/>
          </a:xfrm>
          <a:prstGeom prst="rect">
            <a:avLst/>
          </a:prstGeom>
          <a:noFill/>
          <a:ln>
            <a:noFill/>
          </a:ln>
        </p:spPr>
      </p:pic>
      <p:sp>
        <p:nvSpPr>
          <p:cNvPr id="228" name="Google Shape;228;p26"/>
          <p:cNvSpPr txBox="1"/>
          <p:nvPr/>
        </p:nvSpPr>
        <p:spPr>
          <a:xfrm>
            <a:off x="-269500" y="1264350"/>
            <a:ext cx="5869800" cy="416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700"/>
              <a:t>(Below a subset of the data is shown, however some columns are left out due to space constraints, the data in </a:t>
            </a:r>
            <a:r>
              <a:rPr lang="en" sz="700"/>
              <a:t>its</a:t>
            </a:r>
            <a:r>
              <a:rPr lang="en" sz="700"/>
              <a:t> entirety is located in the appendix </a:t>
            </a:r>
            <a:r>
              <a:rPr lang="en" sz="700"/>
              <a:t>spreadsheet</a:t>
            </a:r>
            <a:r>
              <a:rPr lang="en" sz="700"/>
              <a:t>)</a:t>
            </a:r>
            <a:endParaRPr sz="1100">
              <a:latin typeface="Roboto"/>
              <a:ea typeface="Roboto"/>
              <a:cs typeface="Roboto"/>
              <a:sym typeface="Roboto"/>
            </a:endParaRPr>
          </a:p>
        </p:txBody>
      </p:sp>
      <p:sp>
        <p:nvSpPr>
          <p:cNvPr id="229" name="Google Shape;229;p26"/>
          <p:cNvSpPr txBox="1"/>
          <p:nvPr/>
        </p:nvSpPr>
        <p:spPr>
          <a:xfrm>
            <a:off x="0" y="3073100"/>
            <a:ext cx="675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These results are used to learn Class prior probability, likelihood and predictor probabilities which will later be used to classify additional articles. </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35" name="Google Shape;235;p27"/>
          <p:cNvSpPr txBox="1"/>
          <p:nvPr/>
        </p:nvSpPr>
        <p:spPr>
          <a:xfrm>
            <a:off x="0" y="747550"/>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Classifying a new Article</a:t>
            </a:r>
            <a:endParaRPr>
              <a:latin typeface="Roboto"/>
              <a:ea typeface="Roboto"/>
              <a:cs typeface="Roboto"/>
              <a:sym typeface="Roboto"/>
            </a:endParaRPr>
          </a:p>
        </p:txBody>
      </p:sp>
      <p:sp>
        <p:nvSpPr>
          <p:cNvPr id="236" name="Google Shape;236;p27"/>
          <p:cNvSpPr txBox="1"/>
          <p:nvPr/>
        </p:nvSpPr>
        <p:spPr>
          <a:xfrm>
            <a:off x="154375" y="1186325"/>
            <a:ext cx="295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first step in classifying a new article is to calculate the posterior probability for each class </a:t>
            </a:r>
            <a:endParaRPr>
              <a:latin typeface="Roboto"/>
              <a:ea typeface="Roboto"/>
              <a:cs typeface="Roboto"/>
              <a:sym typeface="Roboto"/>
            </a:endParaRPr>
          </a:p>
        </p:txBody>
      </p:sp>
      <p:pic>
        <p:nvPicPr>
          <p:cNvPr id="237" name="Google Shape;237;p27"/>
          <p:cNvPicPr preferRelativeResize="0"/>
          <p:nvPr/>
        </p:nvPicPr>
        <p:blipFill>
          <a:blip r:embed="rId3">
            <a:alphaModFix/>
          </a:blip>
          <a:stretch>
            <a:fillRect/>
          </a:stretch>
        </p:blipFill>
        <p:spPr>
          <a:xfrm>
            <a:off x="3400413" y="2160250"/>
            <a:ext cx="3962400" cy="990600"/>
          </a:xfrm>
          <a:prstGeom prst="rect">
            <a:avLst/>
          </a:prstGeom>
          <a:noFill/>
          <a:ln>
            <a:noFill/>
          </a:ln>
        </p:spPr>
      </p:pic>
      <p:pic>
        <p:nvPicPr>
          <p:cNvPr id="238" name="Google Shape;238;p27"/>
          <p:cNvPicPr preferRelativeResize="0"/>
          <p:nvPr/>
        </p:nvPicPr>
        <p:blipFill>
          <a:blip r:embed="rId4">
            <a:alphaModFix/>
          </a:blip>
          <a:stretch>
            <a:fillRect/>
          </a:stretch>
        </p:blipFill>
        <p:spPr>
          <a:xfrm>
            <a:off x="3326250" y="3586250"/>
            <a:ext cx="4152900" cy="819150"/>
          </a:xfrm>
          <a:prstGeom prst="rect">
            <a:avLst/>
          </a:prstGeom>
          <a:noFill/>
          <a:ln>
            <a:noFill/>
          </a:ln>
        </p:spPr>
      </p:pic>
      <p:pic>
        <p:nvPicPr>
          <p:cNvPr id="239" name="Google Shape;239;p27"/>
          <p:cNvPicPr preferRelativeResize="0"/>
          <p:nvPr/>
        </p:nvPicPr>
        <p:blipFill>
          <a:blip r:embed="rId5">
            <a:alphaModFix/>
          </a:blip>
          <a:stretch>
            <a:fillRect/>
          </a:stretch>
        </p:blipFill>
        <p:spPr>
          <a:xfrm>
            <a:off x="3261175" y="771450"/>
            <a:ext cx="4381500" cy="914400"/>
          </a:xfrm>
          <a:prstGeom prst="rect">
            <a:avLst/>
          </a:prstGeom>
          <a:noFill/>
          <a:ln>
            <a:noFill/>
          </a:ln>
        </p:spPr>
      </p:pic>
      <p:sp>
        <p:nvSpPr>
          <p:cNvPr id="240" name="Google Shape;240;p27"/>
          <p:cNvSpPr txBox="1"/>
          <p:nvPr/>
        </p:nvSpPr>
        <p:spPr>
          <a:xfrm>
            <a:off x="98250" y="2609950"/>
            <a:ext cx="254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Note that basketball was the only target term that the article contained</a:t>
            </a:r>
            <a:endParaRPr sz="1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46" name="Google Shape;246;p28"/>
          <p:cNvSpPr txBox="1"/>
          <p:nvPr/>
        </p:nvSpPr>
        <p:spPr>
          <a:xfrm>
            <a:off x="91000" y="781675"/>
            <a:ext cx="22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Unknown</a:t>
            </a:r>
            <a:r>
              <a:rPr lang="en">
                <a:latin typeface="Roboto"/>
                <a:ea typeface="Roboto"/>
                <a:cs typeface="Roboto"/>
                <a:sym typeface="Roboto"/>
              </a:rPr>
              <a:t> 1 Classification</a:t>
            </a:r>
            <a:endParaRPr>
              <a:latin typeface="Roboto"/>
              <a:ea typeface="Roboto"/>
              <a:cs typeface="Roboto"/>
              <a:sym typeface="Roboto"/>
            </a:endParaRPr>
          </a:p>
        </p:txBody>
      </p:sp>
      <p:sp>
        <p:nvSpPr>
          <p:cNvPr id="247" name="Google Shape;247;p28"/>
          <p:cNvSpPr txBox="1"/>
          <p:nvPr/>
        </p:nvSpPr>
        <p:spPr>
          <a:xfrm>
            <a:off x="261650" y="1147325"/>
            <a:ext cx="398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Using a new selected article of unknown topic we arrive at the following equation...</a:t>
            </a:r>
            <a:endParaRPr sz="1000">
              <a:latin typeface="Roboto"/>
              <a:ea typeface="Roboto"/>
              <a:cs typeface="Roboto"/>
              <a:sym typeface="Roboto"/>
            </a:endParaRPr>
          </a:p>
        </p:txBody>
      </p:sp>
      <p:pic>
        <p:nvPicPr>
          <p:cNvPr id="248" name="Google Shape;248;p28"/>
          <p:cNvPicPr preferRelativeResize="0"/>
          <p:nvPr/>
        </p:nvPicPr>
        <p:blipFill>
          <a:blip r:embed="rId3">
            <a:alphaModFix/>
          </a:blip>
          <a:stretch>
            <a:fillRect/>
          </a:stretch>
        </p:blipFill>
        <p:spPr>
          <a:xfrm>
            <a:off x="2668075" y="1987350"/>
            <a:ext cx="2914650" cy="885825"/>
          </a:xfrm>
          <a:prstGeom prst="rect">
            <a:avLst/>
          </a:prstGeom>
          <a:noFill/>
          <a:ln>
            <a:noFill/>
          </a:ln>
        </p:spPr>
      </p:pic>
      <p:sp>
        <p:nvSpPr>
          <p:cNvPr id="249" name="Google Shape;249;p28"/>
          <p:cNvSpPr txBox="1"/>
          <p:nvPr/>
        </p:nvSpPr>
        <p:spPr>
          <a:xfrm>
            <a:off x="261650" y="2965825"/>
            <a:ext cx="258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As basketball is the only term to appear in the article, and in the training set every </a:t>
            </a:r>
            <a:r>
              <a:rPr lang="en" sz="1000">
                <a:latin typeface="Roboto"/>
                <a:ea typeface="Roboto"/>
                <a:cs typeface="Roboto"/>
                <a:sym typeface="Roboto"/>
              </a:rPr>
              <a:t>mention</a:t>
            </a:r>
            <a:r>
              <a:rPr lang="en" sz="1000">
                <a:latin typeface="Roboto"/>
                <a:ea typeface="Roboto"/>
                <a:cs typeface="Roboto"/>
                <a:sym typeface="Roboto"/>
              </a:rPr>
              <a:t> of basketball was a sports article we end up with a probability score of 1. Looking back at the scores we see this matches our training estimate classifying the article a Sport.</a:t>
            </a:r>
            <a:endParaRPr sz="1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5" name="Google Shape;255;p29"/>
          <p:cNvSpPr txBox="1"/>
          <p:nvPr/>
        </p:nvSpPr>
        <p:spPr>
          <a:xfrm>
            <a:off x="502300" y="954350"/>
            <a:ext cx="37974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Overall, we found that our </a:t>
            </a:r>
            <a:r>
              <a:rPr lang="en">
                <a:latin typeface="Roboto"/>
                <a:ea typeface="Roboto"/>
                <a:cs typeface="Roboto"/>
                <a:sym typeface="Roboto"/>
              </a:rPr>
              <a:t>experiment</a:t>
            </a:r>
            <a:r>
              <a:rPr lang="en">
                <a:latin typeface="Roboto"/>
                <a:ea typeface="Roboto"/>
                <a:cs typeface="Roboto"/>
                <a:sym typeface="Roboto"/>
              </a:rPr>
              <a:t> was accurate.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There was little overlap between the 3 vectors which allowed for accurate results when using the </a:t>
            </a:r>
            <a:r>
              <a:rPr lang="en">
                <a:latin typeface="Roboto"/>
                <a:ea typeface="Roboto"/>
                <a:cs typeface="Roboto"/>
                <a:sym typeface="Roboto"/>
              </a:rPr>
              <a:t>naive</a:t>
            </a:r>
            <a:r>
              <a:rPr lang="en">
                <a:latin typeface="Roboto"/>
                <a:ea typeface="Roboto"/>
                <a:cs typeface="Roboto"/>
                <a:sym typeface="Roboto"/>
              </a:rPr>
              <a:t> bayes theorem to test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All test classifications we did were accurate as shown in the example shared by adam.</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Contributions</a:t>
            </a:r>
            <a:endParaRPr/>
          </a:p>
        </p:txBody>
      </p:sp>
      <p:sp>
        <p:nvSpPr>
          <p:cNvPr id="261" name="Google Shape;261;p30"/>
          <p:cNvSpPr txBox="1"/>
          <p:nvPr/>
        </p:nvSpPr>
        <p:spPr>
          <a:xfrm>
            <a:off x="98244" y="2919509"/>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Shane R</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170696320</a:t>
            </a:r>
            <a:endParaRPr sz="1700">
              <a:solidFill>
                <a:srgbClr val="0B5394"/>
              </a:solidFill>
              <a:latin typeface="Fira Sans Extra Condensed"/>
              <a:ea typeface="Fira Sans Extra Condensed"/>
              <a:cs typeface="Fira Sans Extra Condensed"/>
              <a:sym typeface="Fira Sans Extra Condensed"/>
            </a:endParaRPr>
          </a:p>
        </p:txBody>
      </p:sp>
      <p:sp>
        <p:nvSpPr>
          <p:cNvPr id="262" name="Google Shape;262;p30"/>
          <p:cNvSpPr txBox="1"/>
          <p:nvPr/>
        </p:nvSpPr>
        <p:spPr>
          <a:xfrm>
            <a:off x="1809800" y="3723663"/>
            <a:ext cx="2883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Document collection </a:t>
            </a:r>
            <a:endParaRPr sz="1700">
              <a:latin typeface="Roboto"/>
              <a:ea typeface="Roboto"/>
              <a:cs typeface="Roboto"/>
              <a:sym typeface="Roboto"/>
            </a:endParaRPr>
          </a:p>
        </p:txBody>
      </p:sp>
      <p:sp>
        <p:nvSpPr>
          <p:cNvPr id="263" name="Google Shape;263;p30"/>
          <p:cNvSpPr txBox="1"/>
          <p:nvPr/>
        </p:nvSpPr>
        <p:spPr>
          <a:xfrm flipH="1">
            <a:off x="98250" y="2036697"/>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Deepinder S</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170274550</a:t>
            </a:r>
            <a:endParaRPr sz="1700">
              <a:solidFill>
                <a:srgbClr val="0B5394"/>
              </a:solidFill>
              <a:latin typeface="Fira Sans Extra Condensed"/>
              <a:ea typeface="Fira Sans Extra Condensed"/>
              <a:cs typeface="Fira Sans Extra Condensed"/>
              <a:sym typeface="Fira Sans Extra Condensed"/>
            </a:endParaRPr>
          </a:p>
        </p:txBody>
      </p:sp>
      <p:sp>
        <p:nvSpPr>
          <p:cNvPr id="264" name="Google Shape;264;p30"/>
          <p:cNvSpPr txBox="1"/>
          <p:nvPr/>
        </p:nvSpPr>
        <p:spPr>
          <a:xfrm flipH="1">
            <a:off x="1809810" y="2827925"/>
            <a:ext cx="2751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Web Crawler Code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Slide creation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Document collection</a:t>
            </a:r>
            <a:endParaRPr sz="1500">
              <a:latin typeface="Roboto"/>
              <a:ea typeface="Roboto"/>
              <a:cs typeface="Roboto"/>
              <a:sym typeface="Roboto"/>
            </a:endParaRPr>
          </a:p>
        </p:txBody>
      </p:sp>
      <p:sp>
        <p:nvSpPr>
          <p:cNvPr id="265" name="Google Shape;265;p30"/>
          <p:cNvSpPr txBox="1"/>
          <p:nvPr/>
        </p:nvSpPr>
        <p:spPr>
          <a:xfrm>
            <a:off x="98244" y="1202997"/>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Adam J</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170801790</a:t>
            </a:r>
            <a:endParaRPr sz="1700">
              <a:solidFill>
                <a:srgbClr val="0B5394"/>
              </a:solidFill>
              <a:latin typeface="Fira Sans Extra Condensed"/>
              <a:ea typeface="Fira Sans Extra Condensed"/>
              <a:cs typeface="Fira Sans Extra Condensed"/>
              <a:sym typeface="Fira Sans Extra Condensed"/>
            </a:endParaRPr>
          </a:p>
        </p:txBody>
      </p:sp>
      <p:sp>
        <p:nvSpPr>
          <p:cNvPr id="266" name="Google Shape;266;p30"/>
          <p:cNvSpPr txBox="1"/>
          <p:nvPr/>
        </p:nvSpPr>
        <p:spPr>
          <a:xfrm>
            <a:off x="1809800" y="1182575"/>
            <a:ext cx="46344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Data classification and Tech feature vector</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Document collection</a:t>
            </a:r>
            <a:endParaRPr sz="1500">
              <a:latin typeface="Roboto"/>
              <a:ea typeface="Roboto"/>
              <a:cs typeface="Roboto"/>
              <a:sym typeface="Roboto"/>
            </a:endParaRPr>
          </a:p>
        </p:txBody>
      </p:sp>
      <p:cxnSp>
        <p:nvCxnSpPr>
          <p:cNvPr id="267" name="Google Shape;267;p30"/>
          <p:cNvCxnSpPr/>
          <p:nvPr/>
        </p:nvCxnSpPr>
        <p:spPr>
          <a:xfrm flipH="1">
            <a:off x="573475" y="2827925"/>
            <a:ext cx="7821600" cy="11100"/>
          </a:xfrm>
          <a:prstGeom prst="straightConnector1">
            <a:avLst/>
          </a:prstGeom>
          <a:noFill/>
          <a:ln cap="flat" cmpd="sng" w="19050">
            <a:solidFill>
              <a:srgbClr val="000000"/>
            </a:solidFill>
            <a:prstDash val="solid"/>
            <a:round/>
            <a:headEnd len="med" w="med" type="none"/>
            <a:tailEnd len="med" w="med" type="none"/>
          </a:ln>
        </p:spPr>
      </p:cxnSp>
      <p:sp>
        <p:nvSpPr>
          <p:cNvPr id="268" name="Google Shape;268;p30"/>
          <p:cNvSpPr txBox="1"/>
          <p:nvPr/>
        </p:nvSpPr>
        <p:spPr>
          <a:xfrm>
            <a:off x="1809800" y="1933788"/>
            <a:ext cx="45264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Naive bayes calculation and classification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Formatting for unknown test articles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Document collection</a:t>
            </a:r>
            <a:endParaRPr sz="1500">
              <a:latin typeface="Roboto"/>
              <a:ea typeface="Roboto"/>
              <a:cs typeface="Roboto"/>
              <a:sym typeface="Roboto"/>
            </a:endParaRPr>
          </a:p>
        </p:txBody>
      </p:sp>
      <p:sp>
        <p:nvSpPr>
          <p:cNvPr id="269" name="Google Shape;269;p30"/>
          <p:cNvSpPr txBox="1"/>
          <p:nvPr/>
        </p:nvSpPr>
        <p:spPr>
          <a:xfrm>
            <a:off x="98244" y="3841972"/>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Abraham B</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150411560</a:t>
            </a:r>
            <a:endParaRPr sz="1700">
              <a:solidFill>
                <a:srgbClr val="0B5394"/>
              </a:solidFill>
              <a:latin typeface="Fira Sans Extra Condensed"/>
              <a:ea typeface="Fira Sans Extra Condensed"/>
              <a:cs typeface="Fira Sans Extra Condensed"/>
              <a:sym typeface="Fira Sans Extra Condensed"/>
            </a:endParaRPr>
          </a:p>
        </p:txBody>
      </p:sp>
      <p:cxnSp>
        <p:nvCxnSpPr>
          <p:cNvPr id="270" name="Google Shape;270;p30"/>
          <p:cNvCxnSpPr/>
          <p:nvPr/>
        </p:nvCxnSpPr>
        <p:spPr>
          <a:xfrm flipH="1">
            <a:off x="510575" y="1902125"/>
            <a:ext cx="7821600" cy="11100"/>
          </a:xfrm>
          <a:prstGeom prst="straightConnector1">
            <a:avLst/>
          </a:prstGeom>
          <a:noFill/>
          <a:ln cap="flat" cmpd="sng" w="19050">
            <a:solidFill>
              <a:srgbClr val="000000"/>
            </a:solidFill>
            <a:prstDash val="solid"/>
            <a:round/>
            <a:headEnd len="med" w="med" type="none"/>
            <a:tailEnd len="med" w="med" type="none"/>
          </a:ln>
        </p:spPr>
      </p:cxnSp>
      <p:cxnSp>
        <p:nvCxnSpPr>
          <p:cNvPr id="271" name="Google Shape;271;p30"/>
          <p:cNvCxnSpPr/>
          <p:nvPr/>
        </p:nvCxnSpPr>
        <p:spPr>
          <a:xfrm flipH="1">
            <a:off x="510575" y="1128725"/>
            <a:ext cx="7821600" cy="11100"/>
          </a:xfrm>
          <a:prstGeom prst="straightConnector1">
            <a:avLst/>
          </a:prstGeom>
          <a:noFill/>
          <a:ln cap="flat" cmpd="sng" w="19050">
            <a:solidFill>
              <a:srgbClr val="000000"/>
            </a:solidFill>
            <a:prstDash val="solid"/>
            <a:round/>
            <a:headEnd len="med" w="med" type="none"/>
            <a:tailEnd len="med" w="med" type="none"/>
          </a:ln>
        </p:spPr>
      </p:cxnSp>
      <p:cxnSp>
        <p:nvCxnSpPr>
          <p:cNvPr id="272" name="Google Shape;272;p30"/>
          <p:cNvCxnSpPr/>
          <p:nvPr/>
        </p:nvCxnSpPr>
        <p:spPr>
          <a:xfrm flipH="1">
            <a:off x="661200" y="3678850"/>
            <a:ext cx="7821600" cy="111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nvSpPr>
        <p:spPr>
          <a:xfrm>
            <a:off x="5924025" y="1716800"/>
            <a:ext cx="2753700" cy="3131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364275" y="1743700"/>
            <a:ext cx="5418000" cy="491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Document Collection</a:t>
            </a:r>
            <a:endParaRPr/>
          </a:p>
          <a:p>
            <a:pPr indent="0" lvl="0" marL="0" rtl="0" algn="l">
              <a:spcBef>
                <a:spcPts val="0"/>
              </a:spcBef>
              <a:spcAft>
                <a:spcPts val="0"/>
              </a:spcAft>
              <a:buNone/>
            </a:pPr>
            <a:r>
              <a:rPr i="1" lang="en" sz="911"/>
              <a:t>Phase 1</a:t>
            </a:r>
            <a:endParaRPr i="1" sz="911"/>
          </a:p>
        </p:txBody>
      </p:sp>
      <p:pic>
        <p:nvPicPr>
          <p:cNvPr id="109" name="Google Shape;109;p14"/>
          <p:cNvPicPr preferRelativeResize="0"/>
          <p:nvPr/>
        </p:nvPicPr>
        <p:blipFill rotWithShape="1">
          <a:blip r:embed="rId3">
            <a:alphaModFix/>
          </a:blip>
          <a:srcRect b="0" l="0" r="58849" t="0"/>
          <a:stretch/>
        </p:blipFill>
        <p:spPr>
          <a:xfrm>
            <a:off x="6088850" y="1776675"/>
            <a:ext cx="2519251" cy="3002625"/>
          </a:xfrm>
          <a:prstGeom prst="rect">
            <a:avLst/>
          </a:prstGeom>
          <a:noFill/>
          <a:ln>
            <a:noFill/>
          </a:ln>
        </p:spPr>
      </p:pic>
      <p:sp>
        <p:nvSpPr>
          <p:cNvPr id="110" name="Google Shape;110;p14"/>
          <p:cNvSpPr txBox="1"/>
          <p:nvPr/>
        </p:nvSpPr>
        <p:spPr>
          <a:xfrm>
            <a:off x="364275" y="916550"/>
            <a:ext cx="7936500" cy="692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t>We first had to decide</a:t>
            </a:r>
            <a:r>
              <a:rPr lang="en" sz="1100"/>
              <a:t> on the feature vectors we would use, our group decided to use the topics </a:t>
            </a:r>
            <a:r>
              <a:rPr b="1" lang="en" sz="1100"/>
              <a:t>“Technology”,</a:t>
            </a:r>
            <a:r>
              <a:rPr lang="en" sz="1100"/>
              <a:t> </a:t>
            </a:r>
            <a:r>
              <a:rPr b="1" lang="en" sz="1100"/>
              <a:t>“Cars”, </a:t>
            </a:r>
            <a:r>
              <a:rPr lang="en" sz="1100"/>
              <a:t>and </a:t>
            </a:r>
            <a:r>
              <a:rPr b="1" lang="en" sz="1100"/>
              <a:t>“Sports”</a:t>
            </a:r>
            <a:r>
              <a:rPr lang="en" sz="1100"/>
              <a:t> so to help decide on vectors we first created lists of words we thought had a very strong relevance to these topics. </a:t>
            </a:r>
            <a:endParaRPr sz="1100"/>
          </a:p>
        </p:txBody>
      </p:sp>
      <p:sp>
        <p:nvSpPr>
          <p:cNvPr id="111" name="Google Shape;111;p14"/>
          <p:cNvSpPr txBox="1"/>
          <p:nvPr/>
        </p:nvSpPr>
        <p:spPr>
          <a:xfrm>
            <a:off x="520250" y="2599550"/>
            <a:ext cx="4564200" cy="1847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t>We then collected </a:t>
            </a:r>
            <a:r>
              <a:rPr b="1" lang="en" sz="1200"/>
              <a:t>10 documents</a:t>
            </a:r>
            <a:r>
              <a:rPr lang="en" sz="1200"/>
              <a:t> for each topic by searching for these terms online and choosing appropriate documents that featured many relevant words. </a:t>
            </a:r>
            <a:endParaRPr sz="1200"/>
          </a:p>
          <a:p>
            <a:pPr indent="-304800" lvl="0" marL="457200" rtl="0" algn="l">
              <a:lnSpc>
                <a:spcPct val="200000"/>
              </a:lnSpc>
              <a:spcBef>
                <a:spcPts val="0"/>
              </a:spcBef>
              <a:spcAft>
                <a:spcPts val="0"/>
              </a:spcAft>
              <a:buSzPts val="1200"/>
              <a:buAutoNum type="arabicPeriod"/>
            </a:pPr>
            <a:r>
              <a:rPr lang="en" sz="1200"/>
              <a:t>Retrieving an html copy of the website </a:t>
            </a:r>
            <a:r>
              <a:rPr b="1" lang="en" sz="1200"/>
              <a:t>(ctrl+u) </a:t>
            </a:r>
            <a:endParaRPr b="1" sz="1200"/>
          </a:p>
          <a:p>
            <a:pPr indent="-304800" lvl="0" marL="457200" rtl="0" algn="l">
              <a:lnSpc>
                <a:spcPct val="200000"/>
              </a:lnSpc>
              <a:spcBef>
                <a:spcPts val="0"/>
              </a:spcBef>
              <a:spcAft>
                <a:spcPts val="0"/>
              </a:spcAft>
              <a:buSzPts val="1200"/>
              <a:buAutoNum type="arabicPeriod"/>
            </a:pPr>
            <a:r>
              <a:rPr lang="en" sz="1200"/>
              <a:t>S</a:t>
            </a:r>
            <a:r>
              <a:rPr lang="en" sz="1200"/>
              <a:t>aving it to our files. </a:t>
            </a:r>
            <a:r>
              <a:rPr b="1" lang="en" sz="1200"/>
              <a:t>(ctrl+s)</a:t>
            </a:r>
            <a:endParaRPr b="1" sz="1500"/>
          </a:p>
        </p:txBody>
      </p:sp>
      <p:pic>
        <p:nvPicPr>
          <p:cNvPr id="112" name="Google Shape;112;p14"/>
          <p:cNvPicPr preferRelativeResize="0"/>
          <p:nvPr/>
        </p:nvPicPr>
        <p:blipFill>
          <a:blip r:embed="rId4">
            <a:alphaModFix/>
          </a:blip>
          <a:stretch>
            <a:fillRect/>
          </a:stretch>
        </p:blipFill>
        <p:spPr>
          <a:xfrm>
            <a:off x="436763" y="1792988"/>
            <a:ext cx="5275075" cy="3936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p:nvPr/>
        </p:nvSpPr>
        <p:spPr>
          <a:xfrm>
            <a:off x="4815375" y="3260425"/>
            <a:ext cx="3935100" cy="1613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98250" y="759525"/>
            <a:ext cx="4717200" cy="1844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5"/>
          <p:cNvPicPr preferRelativeResize="0"/>
          <p:nvPr/>
        </p:nvPicPr>
        <p:blipFill>
          <a:blip r:embed="rId3">
            <a:alphaModFix/>
          </a:blip>
          <a:stretch>
            <a:fillRect/>
          </a:stretch>
        </p:blipFill>
        <p:spPr>
          <a:xfrm>
            <a:off x="166723" y="812372"/>
            <a:ext cx="4535267" cy="1722502"/>
          </a:xfrm>
          <a:prstGeom prst="rect">
            <a:avLst/>
          </a:prstGeom>
          <a:noFill/>
          <a:ln>
            <a:noFill/>
          </a:ln>
        </p:spPr>
      </p:pic>
      <p:sp>
        <p:nvSpPr>
          <p:cNvPr id="120" name="Google Shape;120;p15"/>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Web Crawler</a:t>
            </a:r>
            <a:endParaRPr/>
          </a:p>
          <a:p>
            <a:pPr indent="0" lvl="0" marL="0" rtl="0" algn="l">
              <a:spcBef>
                <a:spcPts val="0"/>
              </a:spcBef>
              <a:spcAft>
                <a:spcPts val="0"/>
              </a:spcAft>
              <a:buNone/>
            </a:pPr>
            <a:r>
              <a:rPr i="1" lang="en" sz="911"/>
              <a:t>Phase 2</a:t>
            </a:r>
            <a:endParaRPr/>
          </a:p>
        </p:txBody>
      </p:sp>
      <p:sp>
        <p:nvSpPr>
          <p:cNvPr id="121" name="Google Shape;121;p15"/>
          <p:cNvSpPr txBox="1"/>
          <p:nvPr/>
        </p:nvSpPr>
        <p:spPr>
          <a:xfrm>
            <a:off x="4930775" y="895500"/>
            <a:ext cx="4064400" cy="1844400"/>
          </a:xfrm>
          <a:prstGeom prst="rect">
            <a:avLst/>
          </a:prstGeom>
          <a:noFill/>
          <a:ln>
            <a:noFill/>
          </a:ln>
        </p:spPr>
        <p:txBody>
          <a:bodyPr anchorCtr="0" anchor="ctr" bIns="91425" lIns="91425" spcFirstLastPara="1" rIns="91425" wrap="square" tIns="91425">
            <a:noAutofit/>
          </a:bodyPr>
          <a:lstStyle/>
          <a:p>
            <a:pPr indent="457200" lvl="0" marL="0" rtl="0" algn="l">
              <a:lnSpc>
                <a:spcPct val="200000"/>
              </a:lnSpc>
              <a:spcBef>
                <a:spcPts val="0"/>
              </a:spcBef>
              <a:spcAft>
                <a:spcPts val="0"/>
              </a:spcAft>
              <a:buNone/>
            </a:pPr>
            <a:r>
              <a:t/>
            </a:r>
            <a:endParaRPr sz="1100"/>
          </a:p>
          <a:p>
            <a:pPr indent="0" lvl="0" marL="0" rtl="0" algn="l">
              <a:lnSpc>
                <a:spcPct val="200000"/>
              </a:lnSpc>
              <a:spcBef>
                <a:spcPts val="0"/>
              </a:spcBef>
              <a:spcAft>
                <a:spcPts val="0"/>
              </a:spcAft>
              <a:buNone/>
            </a:pPr>
            <a:r>
              <a:rPr lang="en" sz="1100"/>
              <a:t>In phase 1 we collected documents to be used by the web crawler program. The web crawler scrapes these html documents and parses them to make them easier to perform the equivalence checks with our vectors on. </a:t>
            </a:r>
            <a:endParaRPr b="1" i="1" sz="1100"/>
          </a:p>
          <a:p>
            <a:pPr indent="457200" lvl="0" marL="0" rtl="0" algn="l">
              <a:lnSpc>
                <a:spcPct val="200000"/>
              </a:lnSpc>
              <a:spcBef>
                <a:spcPts val="0"/>
              </a:spcBef>
              <a:spcAft>
                <a:spcPts val="0"/>
              </a:spcAft>
              <a:buNone/>
            </a:pPr>
            <a:r>
              <a:t/>
            </a:r>
            <a:endParaRPr b="1" sz="1100" u="sng"/>
          </a:p>
        </p:txBody>
      </p:sp>
      <p:sp>
        <p:nvSpPr>
          <p:cNvPr id="122" name="Google Shape;122;p15"/>
          <p:cNvSpPr txBox="1"/>
          <p:nvPr/>
        </p:nvSpPr>
        <p:spPr>
          <a:xfrm>
            <a:off x="461175" y="3393425"/>
            <a:ext cx="4257600" cy="1369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t>Once the data is cleaned, we created a function to search for a list of keywords in the given documents. By searching through each of the parsed documents, we collected the occurrence count of each feature vector within every document collected.</a:t>
            </a:r>
            <a:endParaRPr/>
          </a:p>
        </p:txBody>
      </p:sp>
      <p:sp>
        <p:nvSpPr>
          <p:cNvPr id="123" name="Google Shape;123;p15"/>
          <p:cNvSpPr txBox="1"/>
          <p:nvPr>
            <p:ph type="title"/>
          </p:nvPr>
        </p:nvSpPr>
        <p:spPr>
          <a:xfrm>
            <a:off x="6399825" y="2739900"/>
            <a:ext cx="2994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900">
                <a:solidFill>
                  <a:srgbClr val="3C78D8"/>
                </a:solidFill>
              </a:rPr>
              <a:t>Classification:   Tech</a:t>
            </a:r>
            <a:endParaRPr sz="1900">
              <a:solidFill>
                <a:srgbClr val="3C78D8"/>
              </a:solidFill>
            </a:endParaRPr>
          </a:p>
        </p:txBody>
      </p:sp>
      <p:pic>
        <p:nvPicPr>
          <p:cNvPr id="124" name="Google Shape;124;p15"/>
          <p:cNvPicPr preferRelativeResize="0"/>
          <p:nvPr/>
        </p:nvPicPr>
        <p:blipFill>
          <a:blip r:embed="rId4">
            <a:alphaModFix/>
          </a:blip>
          <a:stretch>
            <a:fillRect/>
          </a:stretch>
        </p:blipFill>
        <p:spPr>
          <a:xfrm>
            <a:off x="4930775" y="3319346"/>
            <a:ext cx="3608850" cy="149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Document Term Matrix</a:t>
            </a:r>
            <a:endParaRPr/>
          </a:p>
          <a:p>
            <a:pPr indent="0" lvl="0" marL="0" rtl="0" algn="l">
              <a:spcBef>
                <a:spcPts val="0"/>
              </a:spcBef>
              <a:spcAft>
                <a:spcPts val="0"/>
              </a:spcAft>
              <a:buNone/>
            </a:pPr>
            <a:r>
              <a:rPr i="1" lang="en" sz="911"/>
              <a:t>Phase 2</a:t>
            </a:r>
            <a:endParaRPr/>
          </a:p>
        </p:txBody>
      </p:sp>
      <p:sp>
        <p:nvSpPr>
          <p:cNvPr id="130" name="Google Shape;130;p16"/>
          <p:cNvSpPr txBox="1"/>
          <p:nvPr/>
        </p:nvSpPr>
        <p:spPr>
          <a:xfrm flipH="1">
            <a:off x="341853" y="1350850"/>
            <a:ext cx="8460300" cy="969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700">
                <a:latin typeface="Roboto"/>
                <a:ea typeface="Roboto"/>
                <a:cs typeface="Roboto"/>
                <a:sym typeface="Roboto"/>
              </a:rPr>
              <a:t>By combining the individual classification totals from the previous slide we create the </a:t>
            </a:r>
            <a:r>
              <a:rPr b="1" i="1" lang="en" sz="1700">
                <a:latin typeface="Roboto"/>
                <a:ea typeface="Roboto"/>
                <a:cs typeface="Roboto"/>
                <a:sym typeface="Roboto"/>
              </a:rPr>
              <a:t>DTM </a:t>
            </a:r>
            <a:r>
              <a:rPr lang="en" sz="1700">
                <a:latin typeface="Roboto"/>
                <a:ea typeface="Roboto"/>
                <a:cs typeface="Roboto"/>
                <a:sym typeface="Roboto"/>
              </a:rPr>
              <a:t>Document-Term Matrix which displays the feature vectors and all of the word occurrences of these words in the documents of various types</a:t>
            </a:r>
            <a:endParaRPr sz="1700">
              <a:latin typeface="Roboto"/>
              <a:ea typeface="Roboto"/>
              <a:cs typeface="Roboto"/>
              <a:sym typeface="Roboto"/>
            </a:endParaRPr>
          </a:p>
        </p:txBody>
      </p:sp>
      <p:pic>
        <p:nvPicPr>
          <p:cNvPr id="131" name="Google Shape;131;p16"/>
          <p:cNvPicPr preferRelativeResize="0"/>
          <p:nvPr/>
        </p:nvPicPr>
        <p:blipFill>
          <a:blip r:embed="rId3">
            <a:alphaModFix/>
          </a:blip>
          <a:stretch>
            <a:fillRect/>
          </a:stretch>
        </p:blipFill>
        <p:spPr>
          <a:xfrm>
            <a:off x="785763" y="2672575"/>
            <a:ext cx="7572474" cy="19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Updating Vectors</a:t>
            </a:r>
            <a:endParaRPr/>
          </a:p>
          <a:p>
            <a:pPr indent="0" lvl="0" marL="0" rtl="0" algn="l">
              <a:spcBef>
                <a:spcPts val="0"/>
              </a:spcBef>
              <a:spcAft>
                <a:spcPts val="0"/>
              </a:spcAft>
              <a:buNone/>
            </a:pPr>
            <a:r>
              <a:rPr i="1" lang="en" sz="911"/>
              <a:t>Phase 2</a:t>
            </a:r>
            <a:endParaRPr/>
          </a:p>
        </p:txBody>
      </p:sp>
      <p:sp>
        <p:nvSpPr>
          <p:cNvPr id="137" name="Google Shape;137;p17"/>
          <p:cNvSpPr txBox="1"/>
          <p:nvPr/>
        </p:nvSpPr>
        <p:spPr>
          <a:xfrm flipH="1">
            <a:off x="464626" y="984300"/>
            <a:ext cx="70320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t> We then improved upon our vector lists by looking through our occurrence tables and removing vectors that seemed to be ineffective compared to others. The table on the right depicts the issue of vectors that relate to multiple types. When the term “</a:t>
            </a:r>
            <a:r>
              <a:rPr b="1" lang="en" sz="1100"/>
              <a:t>auto</a:t>
            </a:r>
            <a:r>
              <a:rPr lang="en" sz="1100"/>
              <a:t>” is used for a car vector we see it’s count is high for not only the car classification but the tech classification as well.</a:t>
            </a:r>
            <a:endParaRPr sz="1100"/>
          </a:p>
          <a:p>
            <a:pPr indent="0" lvl="0" marL="0" rtl="0" algn="l">
              <a:lnSpc>
                <a:spcPct val="200000"/>
              </a:lnSpc>
              <a:spcBef>
                <a:spcPts val="0"/>
              </a:spcBef>
              <a:spcAft>
                <a:spcPts val="0"/>
              </a:spcAft>
              <a:buNone/>
            </a:pPr>
            <a:r>
              <a:t/>
            </a:r>
            <a:endParaRPr sz="1100"/>
          </a:p>
          <a:p>
            <a:pPr indent="0" lvl="0" marL="0" rtl="0" algn="l">
              <a:lnSpc>
                <a:spcPct val="200000"/>
              </a:lnSpc>
              <a:spcBef>
                <a:spcPts val="0"/>
              </a:spcBef>
              <a:spcAft>
                <a:spcPts val="0"/>
              </a:spcAft>
              <a:buNone/>
            </a:pPr>
            <a:r>
              <a:rPr lang="en" sz="1100"/>
              <a:t>Because of cases like, the final vector list went through multiple revisions to increase its usefulness in our classification and decrease the applicability of vectors to multiple classification types. The final vector list is seen below</a:t>
            </a:r>
            <a:endParaRPr b="1" sz="1100" u="sng"/>
          </a:p>
          <a:p>
            <a:pPr indent="0" lvl="0" marL="0" rtl="0" algn="l">
              <a:spcBef>
                <a:spcPts val="0"/>
              </a:spcBef>
              <a:spcAft>
                <a:spcPts val="0"/>
              </a:spcAft>
              <a:buNone/>
            </a:pPr>
            <a:r>
              <a:t/>
            </a:r>
            <a:endParaRPr sz="1700">
              <a:latin typeface="Roboto"/>
              <a:ea typeface="Roboto"/>
              <a:cs typeface="Roboto"/>
              <a:sym typeface="Roboto"/>
            </a:endParaRPr>
          </a:p>
        </p:txBody>
      </p:sp>
      <p:pic>
        <p:nvPicPr>
          <p:cNvPr id="138" name="Google Shape;138;p17"/>
          <p:cNvPicPr preferRelativeResize="0"/>
          <p:nvPr/>
        </p:nvPicPr>
        <p:blipFill>
          <a:blip r:embed="rId3">
            <a:alphaModFix/>
          </a:blip>
          <a:stretch>
            <a:fillRect/>
          </a:stretch>
        </p:blipFill>
        <p:spPr>
          <a:xfrm>
            <a:off x="7833675" y="859050"/>
            <a:ext cx="994350" cy="4149775"/>
          </a:xfrm>
          <a:prstGeom prst="rect">
            <a:avLst/>
          </a:prstGeom>
          <a:noFill/>
          <a:ln>
            <a:noFill/>
          </a:ln>
        </p:spPr>
      </p:pic>
      <p:pic>
        <p:nvPicPr>
          <p:cNvPr id="139" name="Google Shape;139;p17"/>
          <p:cNvPicPr preferRelativeResize="0"/>
          <p:nvPr/>
        </p:nvPicPr>
        <p:blipFill>
          <a:blip r:embed="rId4">
            <a:alphaModFix/>
          </a:blip>
          <a:stretch>
            <a:fillRect/>
          </a:stretch>
        </p:blipFill>
        <p:spPr>
          <a:xfrm>
            <a:off x="838777" y="4015927"/>
            <a:ext cx="6141048" cy="45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p:nvPr/>
        </p:nvSpPr>
        <p:spPr>
          <a:xfrm>
            <a:off x="76373" y="1515926"/>
            <a:ext cx="8785800" cy="3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146" name="Google Shape;146;p18"/>
          <p:cNvSpPr txBox="1"/>
          <p:nvPr/>
        </p:nvSpPr>
        <p:spPr>
          <a:xfrm>
            <a:off x="76375" y="703675"/>
            <a:ext cx="34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Presented below is the selected Tech Vector and its ten defining terms</a:t>
            </a:r>
            <a:endParaRPr>
              <a:latin typeface="Roboto"/>
              <a:ea typeface="Roboto"/>
              <a:cs typeface="Roboto"/>
              <a:sym typeface="Roboto"/>
            </a:endParaRPr>
          </a:p>
        </p:txBody>
      </p:sp>
      <p:sp>
        <p:nvSpPr>
          <p:cNvPr id="147" name="Google Shape;147;p18"/>
          <p:cNvSpPr txBox="1"/>
          <p:nvPr/>
        </p:nvSpPr>
        <p:spPr>
          <a:xfrm>
            <a:off x="98250" y="2299575"/>
            <a:ext cx="543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Roboto"/>
                <a:ea typeface="Roboto"/>
                <a:cs typeface="Roboto"/>
                <a:sym typeface="Roboto"/>
              </a:rPr>
              <a:t>Part of the DTM, showing the </a:t>
            </a:r>
            <a:r>
              <a:rPr b="1" i="1" lang="en" sz="1000">
                <a:latin typeface="Roboto"/>
                <a:ea typeface="Roboto"/>
                <a:cs typeface="Roboto"/>
                <a:sym typeface="Roboto"/>
              </a:rPr>
              <a:t>occurrences</a:t>
            </a:r>
            <a:r>
              <a:rPr b="1" i="1" lang="en" sz="1000">
                <a:latin typeface="Roboto"/>
                <a:ea typeface="Roboto"/>
                <a:cs typeface="Roboto"/>
                <a:sym typeface="Roboto"/>
              </a:rPr>
              <a:t> of each target term in the training tech articles.</a:t>
            </a:r>
            <a:endParaRPr b="1" i="1" sz="1000">
              <a:latin typeface="Roboto"/>
              <a:ea typeface="Roboto"/>
              <a:cs typeface="Roboto"/>
              <a:sym typeface="Roboto"/>
            </a:endParaRPr>
          </a:p>
        </p:txBody>
      </p:sp>
      <p:pic>
        <p:nvPicPr>
          <p:cNvPr id="148" name="Google Shape;148;p18"/>
          <p:cNvPicPr preferRelativeResize="0"/>
          <p:nvPr/>
        </p:nvPicPr>
        <p:blipFill>
          <a:blip r:embed="rId3">
            <a:alphaModFix/>
          </a:blip>
          <a:stretch>
            <a:fillRect/>
          </a:stretch>
        </p:blipFill>
        <p:spPr>
          <a:xfrm>
            <a:off x="154000" y="1546400"/>
            <a:ext cx="8630539" cy="277743"/>
          </a:xfrm>
          <a:prstGeom prst="rect">
            <a:avLst/>
          </a:prstGeom>
          <a:noFill/>
          <a:ln>
            <a:noFill/>
          </a:ln>
        </p:spPr>
      </p:pic>
      <p:sp>
        <p:nvSpPr>
          <p:cNvPr id="149" name="Google Shape;149;p18"/>
          <p:cNvSpPr txBox="1"/>
          <p:nvPr/>
        </p:nvSpPr>
        <p:spPr>
          <a:xfrm>
            <a:off x="3542875" y="1207688"/>
            <a:ext cx="346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Tech Vector Group</a:t>
            </a:r>
            <a:endParaRPr b="1" sz="1000">
              <a:latin typeface="Roboto"/>
              <a:ea typeface="Roboto"/>
              <a:cs typeface="Roboto"/>
              <a:sym typeface="Roboto"/>
            </a:endParaRPr>
          </a:p>
        </p:txBody>
      </p:sp>
      <p:pic>
        <p:nvPicPr>
          <p:cNvPr id="150" name="Google Shape;150;p18"/>
          <p:cNvPicPr preferRelativeResize="0"/>
          <p:nvPr/>
        </p:nvPicPr>
        <p:blipFill>
          <a:blip r:embed="rId4">
            <a:alphaModFix/>
          </a:blip>
          <a:stretch>
            <a:fillRect/>
          </a:stretch>
        </p:blipFill>
        <p:spPr>
          <a:xfrm>
            <a:off x="152400" y="2694775"/>
            <a:ext cx="8839199" cy="1966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t/>
            </a:r>
            <a:endParaRPr b="1"/>
          </a:p>
        </p:txBody>
      </p:sp>
      <p:sp>
        <p:nvSpPr>
          <p:cNvPr id="156" name="Google Shape;156;p19"/>
          <p:cNvSpPr txBox="1"/>
          <p:nvPr/>
        </p:nvSpPr>
        <p:spPr>
          <a:xfrm>
            <a:off x="110500" y="737800"/>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Tech Vector Continued...</a:t>
            </a:r>
            <a:endParaRPr>
              <a:latin typeface="Roboto"/>
              <a:ea typeface="Roboto"/>
              <a:cs typeface="Roboto"/>
              <a:sym typeface="Roboto"/>
            </a:endParaRPr>
          </a:p>
        </p:txBody>
      </p:sp>
      <p:sp>
        <p:nvSpPr>
          <p:cNvPr id="157" name="Google Shape;157;p19"/>
          <p:cNvSpPr txBox="1"/>
          <p:nvPr/>
        </p:nvSpPr>
        <p:spPr>
          <a:xfrm>
            <a:off x="98250" y="1138000"/>
            <a:ext cx="594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Data shown for </a:t>
            </a:r>
            <a:r>
              <a:rPr lang="en" sz="1000">
                <a:latin typeface="Roboto"/>
                <a:ea typeface="Roboto"/>
                <a:cs typeface="Roboto"/>
                <a:sym typeface="Roboto"/>
              </a:rPr>
              <a:t>occurrences</a:t>
            </a:r>
            <a:r>
              <a:rPr lang="en" sz="1000">
                <a:latin typeface="Roboto"/>
                <a:ea typeface="Roboto"/>
                <a:cs typeface="Roboto"/>
                <a:sym typeface="Roboto"/>
              </a:rPr>
              <a:t> of target tech vectors in </a:t>
            </a:r>
            <a:r>
              <a:rPr lang="en" sz="1000">
                <a:latin typeface="Roboto"/>
                <a:ea typeface="Roboto"/>
                <a:cs typeface="Roboto"/>
                <a:sym typeface="Roboto"/>
              </a:rPr>
              <a:t>each</a:t>
            </a:r>
            <a:r>
              <a:rPr lang="en" sz="1000">
                <a:latin typeface="Roboto"/>
                <a:ea typeface="Roboto"/>
                <a:cs typeface="Roboto"/>
                <a:sym typeface="Roboto"/>
              </a:rPr>
              <a:t> of the other categories for classification</a:t>
            </a:r>
            <a:endParaRPr sz="1000">
              <a:latin typeface="Roboto"/>
              <a:ea typeface="Roboto"/>
              <a:cs typeface="Roboto"/>
              <a:sym typeface="Roboto"/>
            </a:endParaRPr>
          </a:p>
        </p:txBody>
      </p:sp>
      <p:pic>
        <p:nvPicPr>
          <p:cNvPr id="158" name="Google Shape;158;p19"/>
          <p:cNvPicPr preferRelativeResize="0"/>
          <p:nvPr/>
        </p:nvPicPr>
        <p:blipFill>
          <a:blip r:embed="rId3">
            <a:alphaModFix/>
          </a:blip>
          <a:stretch>
            <a:fillRect/>
          </a:stretch>
        </p:blipFill>
        <p:spPr>
          <a:xfrm>
            <a:off x="389025" y="1476700"/>
            <a:ext cx="7126000" cy="1637900"/>
          </a:xfrm>
          <a:prstGeom prst="rect">
            <a:avLst/>
          </a:prstGeom>
          <a:noFill/>
          <a:ln>
            <a:noFill/>
          </a:ln>
        </p:spPr>
      </p:pic>
      <p:pic>
        <p:nvPicPr>
          <p:cNvPr id="159" name="Google Shape;159;p19"/>
          <p:cNvPicPr preferRelativeResize="0"/>
          <p:nvPr/>
        </p:nvPicPr>
        <p:blipFill>
          <a:blip r:embed="rId4">
            <a:alphaModFix/>
          </a:blip>
          <a:stretch>
            <a:fillRect/>
          </a:stretch>
        </p:blipFill>
        <p:spPr>
          <a:xfrm>
            <a:off x="317925" y="3290650"/>
            <a:ext cx="7268188" cy="163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b="1"/>
          </a:p>
        </p:txBody>
      </p:sp>
      <p:sp>
        <p:nvSpPr>
          <p:cNvPr id="165" name="Google Shape;165;p20"/>
          <p:cNvSpPr txBox="1"/>
          <p:nvPr/>
        </p:nvSpPr>
        <p:spPr>
          <a:xfrm>
            <a:off x="76375" y="703675"/>
            <a:ext cx="34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Presented below is the selected Car Vector and its ten defining terms</a:t>
            </a:r>
            <a:endParaRPr>
              <a:latin typeface="Roboto"/>
              <a:ea typeface="Roboto"/>
              <a:cs typeface="Roboto"/>
              <a:sym typeface="Roboto"/>
            </a:endParaRPr>
          </a:p>
        </p:txBody>
      </p:sp>
      <p:sp>
        <p:nvSpPr>
          <p:cNvPr id="166" name="Google Shape;166;p20"/>
          <p:cNvSpPr txBox="1"/>
          <p:nvPr/>
        </p:nvSpPr>
        <p:spPr>
          <a:xfrm>
            <a:off x="152400" y="2135050"/>
            <a:ext cx="543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Roboto"/>
                <a:ea typeface="Roboto"/>
                <a:cs typeface="Roboto"/>
                <a:sym typeface="Roboto"/>
              </a:rPr>
              <a:t>Part of the DTM, showing the occurrences of each target term in the training car articles.</a:t>
            </a:r>
            <a:endParaRPr b="1" i="1" sz="1000">
              <a:latin typeface="Roboto"/>
              <a:ea typeface="Roboto"/>
              <a:cs typeface="Roboto"/>
              <a:sym typeface="Roboto"/>
            </a:endParaRPr>
          </a:p>
        </p:txBody>
      </p:sp>
      <p:pic>
        <p:nvPicPr>
          <p:cNvPr id="167" name="Google Shape;167;p20"/>
          <p:cNvPicPr preferRelativeResize="0"/>
          <p:nvPr/>
        </p:nvPicPr>
        <p:blipFill>
          <a:blip r:embed="rId3">
            <a:alphaModFix/>
          </a:blip>
          <a:stretch>
            <a:fillRect/>
          </a:stretch>
        </p:blipFill>
        <p:spPr>
          <a:xfrm>
            <a:off x="856325" y="2754175"/>
            <a:ext cx="7982751" cy="1786700"/>
          </a:xfrm>
          <a:prstGeom prst="rect">
            <a:avLst/>
          </a:prstGeom>
          <a:noFill/>
          <a:ln>
            <a:noFill/>
          </a:ln>
        </p:spPr>
      </p:pic>
      <p:sp>
        <p:nvSpPr>
          <p:cNvPr id="168" name="Google Shape;168;p20"/>
          <p:cNvSpPr/>
          <p:nvPr/>
        </p:nvSpPr>
        <p:spPr>
          <a:xfrm>
            <a:off x="76375" y="1515925"/>
            <a:ext cx="8915100" cy="3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nvSpPr>
        <p:spPr>
          <a:xfrm>
            <a:off x="3695275" y="1207688"/>
            <a:ext cx="346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Car </a:t>
            </a:r>
            <a:r>
              <a:rPr b="1" lang="en" sz="1000">
                <a:latin typeface="Roboto"/>
                <a:ea typeface="Roboto"/>
                <a:cs typeface="Roboto"/>
                <a:sym typeface="Roboto"/>
              </a:rPr>
              <a:t>Vector Group</a:t>
            </a:r>
            <a:endParaRPr b="1" sz="1000">
              <a:latin typeface="Roboto"/>
              <a:ea typeface="Roboto"/>
              <a:cs typeface="Roboto"/>
              <a:sym typeface="Roboto"/>
            </a:endParaRPr>
          </a:p>
        </p:txBody>
      </p:sp>
      <p:pic>
        <p:nvPicPr>
          <p:cNvPr id="170" name="Google Shape;170;p20"/>
          <p:cNvPicPr preferRelativeResize="0"/>
          <p:nvPr/>
        </p:nvPicPr>
        <p:blipFill>
          <a:blip r:embed="rId4">
            <a:alphaModFix/>
          </a:blip>
          <a:stretch>
            <a:fillRect/>
          </a:stretch>
        </p:blipFill>
        <p:spPr>
          <a:xfrm>
            <a:off x="91950" y="1601021"/>
            <a:ext cx="8839200" cy="194167"/>
          </a:xfrm>
          <a:prstGeom prst="rect">
            <a:avLst/>
          </a:prstGeom>
          <a:noFill/>
          <a:ln>
            <a:noFill/>
          </a:ln>
        </p:spPr>
      </p:pic>
      <p:pic>
        <p:nvPicPr>
          <p:cNvPr id="171" name="Google Shape;171;p20"/>
          <p:cNvPicPr preferRelativeResize="0"/>
          <p:nvPr/>
        </p:nvPicPr>
        <p:blipFill>
          <a:blip r:embed="rId5">
            <a:alphaModFix/>
          </a:blip>
          <a:stretch>
            <a:fillRect/>
          </a:stretch>
        </p:blipFill>
        <p:spPr>
          <a:xfrm>
            <a:off x="389600" y="2874475"/>
            <a:ext cx="538886" cy="166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177" name="Google Shape;177;p21"/>
          <p:cNvSpPr txBox="1"/>
          <p:nvPr/>
        </p:nvSpPr>
        <p:spPr>
          <a:xfrm>
            <a:off x="110500" y="737800"/>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Car </a:t>
            </a:r>
            <a:r>
              <a:rPr lang="en">
                <a:latin typeface="Roboto"/>
                <a:ea typeface="Roboto"/>
                <a:cs typeface="Roboto"/>
                <a:sym typeface="Roboto"/>
              </a:rPr>
              <a:t>Vector Continued...</a:t>
            </a:r>
            <a:endParaRPr>
              <a:latin typeface="Roboto"/>
              <a:ea typeface="Roboto"/>
              <a:cs typeface="Roboto"/>
              <a:sym typeface="Roboto"/>
            </a:endParaRPr>
          </a:p>
        </p:txBody>
      </p:sp>
      <p:sp>
        <p:nvSpPr>
          <p:cNvPr id="178" name="Google Shape;178;p21"/>
          <p:cNvSpPr txBox="1"/>
          <p:nvPr/>
        </p:nvSpPr>
        <p:spPr>
          <a:xfrm>
            <a:off x="98250" y="1138000"/>
            <a:ext cx="566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Data shown for occurrences of target car  terms in each of the other categories for classification</a:t>
            </a:r>
            <a:endParaRPr sz="1000">
              <a:latin typeface="Roboto"/>
              <a:ea typeface="Roboto"/>
              <a:cs typeface="Roboto"/>
              <a:sym typeface="Roboto"/>
            </a:endParaRPr>
          </a:p>
        </p:txBody>
      </p:sp>
      <p:pic>
        <p:nvPicPr>
          <p:cNvPr id="179" name="Google Shape;179;p21"/>
          <p:cNvPicPr preferRelativeResize="0"/>
          <p:nvPr/>
        </p:nvPicPr>
        <p:blipFill>
          <a:blip r:embed="rId3">
            <a:alphaModFix/>
          </a:blip>
          <a:stretch>
            <a:fillRect/>
          </a:stretch>
        </p:blipFill>
        <p:spPr>
          <a:xfrm>
            <a:off x="110500" y="3370200"/>
            <a:ext cx="602625" cy="1580914"/>
          </a:xfrm>
          <a:prstGeom prst="rect">
            <a:avLst/>
          </a:prstGeom>
          <a:noFill/>
          <a:ln>
            <a:noFill/>
          </a:ln>
        </p:spPr>
      </p:pic>
      <p:pic>
        <p:nvPicPr>
          <p:cNvPr id="180" name="Google Shape;180;p21"/>
          <p:cNvPicPr preferRelativeResize="0"/>
          <p:nvPr/>
        </p:nvPicPr>
        <p:blipFill>
          <a:blip r:embed="rId4">
            <a:alphaModFix/>
          </a:blip>
          <a:stretch>
            <a:fillRect/>
          </a:stretch>
        </p:blipFill>
        <p:spPr>
          <a:xfrm>
            <a:off x="632250" y="3252825"/>
            <a:ext cx="7501911" cy="1714500"/>
          </a:xfrm>
          <a:prstGeom prst="rect">
            <a:avLst/>
          </a:prstGeom>
          <a:noFill/>
          <a:ln>
            <a:noFill/>
          </a:ln>
        </p:spPr>
      </p:pic>
      <p:pic>
        <p:nvPicPr>
          <p:cNvPr id="181" name="Google Shape;181;p21"/>
          <p:cNvPicPr preferRelativeResize="0"/>
          <p:nvPr/>
        </p:nvPicPr>
        <p:blipFill>
          <a:blip r:embed="rId5">
            <a:alphaModFix/>
          </a:blip>
          <a:stretch>
            <a:fillRect/>
          </a:stretch>
        </p:blipFill>
        <p:spPr>
          <a:xfrm>
            <a:off x="672313" y="1429400"/>
            <a:ext cx="7421777" cy="1714500"/>
          </a:xfrm>
          <a:prstGeom prst="rect">
            <a:avLst/>
          </a:prstGeom>
          <a:noFill/>
          <a:ln>
            <a:noFill/>
          </a:ln>
        </p:spPr>
      </p:pic>
      <p:pic>
        <p:nvPicPr>
          <p:cNvPr id="182" name="Google Shape;182;p21"/>
          <p:cNvPicPr preferRelativeResize="0"/>
          <p:nvPr/>
        </p:nvPicPr>
        <p:blipFill>
          <a:blip r:embed="rId6">
            <a:alphaModFix/>
          </a:blip>
          <a:stretch>
            <a:fillRect/>
          </a:stretch>
        </p:blipFill>
        <p:spPr>
          <a:xfrm>
            <a:off x="143050" y="1574300"/>
            <a:ext cx="537525" cy="158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