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41" r:id="rId3"/>
    <p:sldId id="2546" r:id="rId4"/>
    <p:sldId id="2558" r:id="rId5"/>
    <p:sldId id="2549" r:id="rId6"/>
    <p:sldId id="2555" r:id="rId7"/>
    <p:sldId id="2550" r:id="rId8"/>
    <p:sldId id="257" r:id="rId9"/>
    <p:sldId id="2545" r:id="rId10"/>
    <p:sldId id="2543" r:id="rId11"/>
    <p:sldId id="2556" r:id="rId12"/>
    <p:sldId id="2562" r:id="rId13"/>
    <p:sldId id="2547" r:id="rId14"/>
    <p:sldId id="2559" r:id="rId15"/>
    <p:sldId id="2544" r:id="rId16"/>
    <p:sldId id="2552" r:id="rId17"/>
    <p:sldId id="2553" r:id="rId18"/>
    <p:sldId id="2561" r:id="rId19"/>
    <p:sldId id="2554" r:id="rId20"/>
    <p:sldId id="258" r:id="rId21"/>
    <p:sldId id="25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1"/>
    <p:restoredTop sz="80088"/>
  </p:normalViewPr>
  <p:slideViewPr>
    <p:cSldViewPr snapToGrid="0">
      <p:cViewPr varScale="1">
        <p:scale>
          <a:sx n="122" d="100"/>
          <a:sy n="122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9B27D-70E5-460B-8D1F-0320ED19A0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2CE5AA1-EA60-4AA3-B971-C2DED1D3831A}">
      <dgm:prSet/>
      <dgm:spPr/>
      <dgm:t>
        <a:bodyPr/>
        <a:lstStyle/>
        <a:p>
          <a:pPr>
            <a:defRPr cap="all"/>
          </a:pPr>
          <a:r>
            <a:rPr lang="en-US"/>
            <a:t>I rarely use Canvas, mostly Google drive</a:t>
          </a:r>
        </a:p>
      </dgm:t>
    </dgm:pt>
    <dgm:pt modelId="{873B5C60-DD59-4E06-A3C6-5A9048427AF6}" type="parTrans" cxnId="{D25DD316-5094-4D64-900D-9129895CB999}">
      <dgm:prSet/>
      <dgm:spPr/>
      <dgm:t>
        <a:bodyPr/>
        <a:lstStyle/>
        <a:p>
          <a:endParaRPr lang="en-US"/>
        </a:p>
      </dgm:t>
    </dgm:pt>
    <dgm:pt modelId="{18FBE5B6-3FAA-4D1A-BA2D-A056147AA07A}" type="sibTrans" cxnId="{D25DD316-5094-4D64-900D-9129895CB999}">
      <dgm:prSet/>
      <dgm:spPr/>
      <dgm:t>
        <a:bodyPr/>
        <a:lstStyle/>
        <a:p>
          <a:endParaRPr lang="en-US"/>
        </a:p>
      </dgm:t>
    </dgm:pt>
    <dgm:pt modelId="{80276B3F-94ED-4001-B1D1-87F184E0EB5E}">
      <dgm:prSet/>
      <dgm:spPr/>
      <dgm:t>
        <a:bodyPr/>
        <a:lstStyle/>
        <a:p>
          <a:pPr>
            <a:defRPr cap="all"/>
          </a:pPr>
          <a:r>
            <a:rPr lang="en-US"/>
            <a:t>I communicate via email</a:t>
          </a:r>
        </a:p>
      </dgm:t>
    </dgm:pt>
    <dgm:pt modelId="{A8FCB4AA-53D1-43B5-932B-A431654F63F0}" type="parTrans" cxnId="{6F479F64-CA22-4219-9AA9-856700FF05E7}">
      <dgm:prSet/>
      <dgm:spPr/>
      <dgm:t>
        <a:bodyPr/>
        <a:lstStyle/>
        <a:p>
          <a:endParaRPr lang="en-US"/>
        </a:p>
      </dgm:t>
    </dgm:pt>
    <dgm:pt modelId="{BBF35217-22F6-427D-A5EA-66087BC09E58}" type="sibTrans" cxnId="{6F479F64-CA22-4219-9AA9-856700FF05E7}">
      <dgm:prSet/>
      <dgm:spPr/>
      <dgm:t>
        <a:bodyPr/>
        <a:lstStyle/>
        <a:p>
          <a:endParaRPr lang="en-US"/>
        </a:p>
      </dgm:t>
    </dgm:pt>
    <dgm:pt modelId="{073CE9A7-24C7-462A-8114-7ED01531E765}">
      <dgm:prSet/>
      <dgm:spPr/>
      <dgm:t>
        <a:bodyPr/>
        <a:lstStyle/>
        <a:p>
          <a:pPr>
            <a:defRPr cap="all"/>
          </a:pPr>
          <a:r>
            <a:rPr lang="en-US"/>
            <a:t>Office hours are Thursday 10-noon in my office (EH318)</a:t>
          </a:r>
        </a:p>
      </dgm:t>
    </dgm:pt>
    <dgm:pt modelId="{6E969B75-3735-4102-8746-3BED623A59CB}" type="parTrans" cxnId="{3B979108-A1B4-4CC9-8755-7920B1E97FB3}">
      <dgm:prSet/>
      <dgm:spPr/>
      <dgm:t>
        <a:bodyPr/>
        <a:lstStyle/>
        <a:p>
          <a:endParaRPr lang="en-US"/>
        </a:p>
      </dgm:t>
    </dgm:pt>
    <dgm:pt modelId="{EEA6B745-DFDC-4A81-A8FD-38CD67DF203F}" type="sibTrans" cxnId="{3B979108-A1B4-4CC9-8755-7920B1E97FB3}">
      <dgm:prSet/>
      <dgm:spPr/>
      <dgm:t>
        <a:bodyPr/>
        <a:lstStyle/>
        <a:p>
          <a:endParaRPr lang="en-US"/>
        </a:p>
      </dgm:t>
    </dgm:pt>
    <dgm:pt modelId="{D69221BB-157C-40CC-8802-D8A4A133313C}" type="pres">
      <dgm:prSet presAssocID="{8FF9B27D-70E5-460B-8D1F-0320ED19A057}" presName="root" presStyleCnt="0">
        <dgm:presLayoutVars>
          <dgm:dir/>
          <dgm:resizeHandles val="exact"/>
        </dgm:presLayoutVars>
      </dgm:prSet>
      <dgm:spPr/>
    </dgm:pt>
    <dgm:pt modelId="{76A66246-EDD3-43BB-A365-232DC36D62EB}" type="pres">
      <dgm:prSet presAssocID="{32CE5AA1-EA60-4AA3-B971-C2DED1D3831A}" presName="compNode" presStyleCnt="0"/>
      <dgm:spPr/>
    </dgm:pt>
    <dgm:pt modelId="{A8335F1A-0768-4C47-9BDB-C95D4C9E841B}" type="pres">
      <dgm:prSet presAssocID="{32CE5AA1-EA60-4AA3-B971-C2DED1D3831A}" presName="iconBgRect" presStyleLbl="bgShp" presStyleIdx="0" presStyleCnt="3"/>
      <dgm:spPr/>
    </dgm:pt>
    <dgm:pt modelId="{42EB872D-5582-4F2E-97A7-585C4BE94B0E}" type="pres">
      <dgm:prSet presAssocID="{32CE5AA1-EA60-4AA3-B971-C2DED1D383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F8AA7375-3C2A-4E4C-832C-C71A252EBF7D}" type="pres">
      <dgm:prSet presAssocID="{32CE5AA1-EA60-4AA3-B971-C2DED1D3831A}" presName="spaceRect" presStyleCnt="0"/>
      <dgm:spPr/>
    </dgm:pt>
    <dgm:pt modelId="{0F4BBDCD-B4A3-49C8-BAB6-C63E74D96A47}" type="pres">
      <dgm:prSet presAssocID="{32CE5AA1-EA60-4AA3-B971-C2DED1D3831A}" presName="textRect" presStyleLbl="revTx" presStyleIdx="0" presStyleCnt="3">
        <dgm:presLayoutVars>
          <dgm:chMax val="1"/>
          <dgm:chPref val="1"/>
        </dgm:presLayoutVars>
      </dgm:prSet>
      <dgm:spPr/>
    </dgm:pt>
    <dgm:pt modelId="{ADA33B2E-6263-4C48-B618-FCEE29675E03}" type="pres">
      <dgm:prSet presAssocID="{18FBE5B6-3FAA-4D1A-BA2D-A056147AA07A}" presName="sibTrans" presStyleCnt="0"/>
      <dgm:spPr/>
    </dgm:pt>
    <dgm:pt modelId="{ADDDC98C-5F50-4D3E-B18D-E693C3CDF550}" type="pres">
      <dgm:prSet presAssocID="{80276B3F-94ED-4001-B1D1-87F184E0EB5E}" presName="compNode" presStyleCnt="0"/>
      <dgm:spPr/>
    </dgm:pt>
    <dgm:pt modelId="{4DD65C7D-22D3-495A-BE17-2FE2C00C8E89}" type="pres">
      <dgm:prSet presAssocID="{80276B3F-94ED-4001-B1D1-87F184E0EB5E}" presName="iconBgRect" presStyleLbl="bgShp" presStyleIdx="1" presStyleCnt="3"/>
      <dgm:spPr/>
    </dgm:pt>
    <dgm:pt modelId="{08A05D84-E512-4088-8734-0E0601F93A67}" type="pres">
      <dgm:prSet presAssocID="{80276B3F-94ED-4001-B1D1-87F184E0EB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4D9B1E5-AF89-4A23-BF45-BC62CB6A10D8}" type="pres">
      <dgm:prSet presAssocID="{80276B3F-94ED-4001-B1D1-87F184E0EB5E}" presName="spaceRect" presStyleCnt="0"/>
      <dgm:spPr/>
    </dgm:pt>
    <dgm:pt modelId="{9168E948-C185-4930-B9C6-AFF9275CDC48}" type="pres">
      <dgm:prSet presAssocID="{80276B3F-94ED-4001-B1D1-87F184E0EB5E}" presName="textRect" presStyleLbl="revTx" presStyleIdx="1" presStyleCnt="3">
        <dgm:presLayoutVars>
          <dgm:chMax val="1"/>
          <dgm:chPref val="1"/>
        </dgm:presLayoutVars>
      </dgm:prSet>
      <dgm:spPr/>
    </dgm:pt>
    <dgm:pt modelId="{54C1B565-252D-4897-A1AC-FF28BB92C8A1}" type="pres">
      <dgm:prSet presAssocID="{BBF35217-22F6-427D-A5EA-66087BC09E58}" presName="sibTrans" presStyleCnt="0"/>
      <dgm:spPr/>
    </dgm:pt>
    <dgm:pt modelId="{AB3803C1-428A-4A77-8183-927F09194DC5}" type="pres">
      <dgm:prSet presAssocID="{073CE9A7-24C7-462A-8114-7ED01531E765}" presName="compNode" presStyleCnt="0"/>
      <dgm:spPr/>
    </dgm:pt>
    <dgm:pt modelId="{3A15AD45-5E72-4931-B574-B41A8F09F03E}" type="pres">
      <dgm:prSet presAssocID="{073CE9A7-24C7-462A-8114-7ED01531E765}" presName="iconBgRect" presStyleLbl="bgShp" presStyleIdx="2" presStyleCnt="3"/>
      <dgm:spPr/>
    </dgm:pt>
    <dgm:pt modelId="{48642FAE-B83C-4081-810C-800AEFA593E7}" type="pres">
      <dgm:prSet presAssocID="{073CE9A7-24C7-462A-8114-7ED01531E7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01ABBF7A-FE64-41AA-A19C-88092FCDD08E}" type="pres">
      <dgm:prSet presAssocID="{073CE9A7-24C7-462A-8114-7ED01531E765}" presName="spaceRect" presStyleCnt="0"/>
      <dgm:spPr/>
    </dgm:pt>
    <dgm:pt modelId="{EDD20F2E-8E35-4D5D-962D-A9C58B2A272F}" type="pres">
      <dgm:prSet presAssocID="{073CE9A7-24C7-462A-8114-7ED01531E7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665E06-5FC0-4033-81A7-1FA02CC1C4C7}" type="presOf" srcId="{32CE5AA1-EA60-4AA3-B971-C2DED1D3831A}" destId="{0F4BBDCD-B4A3-49C8-BAB6-C63E74D96A47}" srcOrd="0" destOrd="0" presId="urn:microsoft.com/office/officeart/2018/5/layout/IconCircleLabelList"/>
    <dgm:cxn modelId="{3B979108-A1B4-4CC9-8755-7920B1E97FB3}" srcId="{8FF9B27D-70E5-460B-8D1F-0320ED19A057}" destId="{073CE9A7-24C7-462A-8114-7ED01531E765}" srcOrd="2" destOrd="0" parTransId="{6E969B75-3735-4102-8746-3BED623A59CB}" sibTransId="{EEA6B745-DFDC-4A81-A8FD-38CD67DF203F}"/>
    <dgm:cxn modelId="{169A8609-C4B3-4FB2-A431-D242AF1E3131}" type="presOf" srcId="{073CE9A7-24C7-462A-8114-7ED01531E765}" destId="{EDD20F2E-8E35-4D5D-962D-A9C58B2A272F}" srcOrd="0" destOrd="0" presId="urn:microsoft.com/office/officeart/2018/5/layout/IconCircleLabelList"/>
    <dgm:cxn modelId="{D25DD316-5094-4D64-900D-9129895CB999}" srcId="{8FF9B27D-70E5-460B-8D1F-0320ED19A057}" destId="{32CE5AA1-EA60-4AA3-B971-C2DED1D3831A}" srcOrd="0" destOrd="0" parTransId="{873B5C60-DD59-4E06-A3C6-5A9048427AF6}" sibTransId="{18FBE5B6-3FAA-4D1A-BA2D-A056147AA07A}"/>
    <dgm:cxn modelId="{6F479F64-CA22-4219-9AA9-856700FF05E7}" srcId="{8FF9B27D-70E5-460B-8D1F-0320ED19A057}" destId="{80276B3F-94ED-4001-B1D1-87F184E0EB5E}" srcOrd="1" destOrd="0" parTransId="{A8FCB4AA-53D1-43B5-932B-A431654F63F0}" sibTransId="{BBF35217-22F6-427D-A5EA-66087BC09E58}"/>
    <dgm:cxn modelId="{B6DBCB74-C909-49DC-A54B-1CDEB85DDD39}" type="presOf" srcId="{8FF9B27D-70E5-460B-8D1F-0320ED19A057}" destId="{D69221BB-157C-40CC-8802-D8A4A133313C}" srcOrd="0" destOrd="0" presId="urn:microsoft.com/office/officeart/2018/5/layout/IconCircleLabelList"/>
    <dgm:cxn modelId="{4648EDE7-69E4-4B1E-A88E-019BE9415C2A}" type="presOf" srcId="{80276B3F-94ED-4001-B1D1-87F184E0EB5E}" destId="{9168E948-C185-4930-B9C6-AFF9275CDC48}" srcOrd="0" destOrd="0" presId="urn:microsoft.com/office/officeart/2018/5/layout/IconCircleLabelList"/>
    <dgm:cxn modelId="{83F36A5C-3F4A-414A-BE5B-27B842966D66}" type="presParOf" srcId="{D69221BB-157C-40CC-8802-D8A4A133313C}" destId="{76A66246-EDD3-43BB-A365-232DC36D62EB}" srcOrd="0" destOrd="0" presId="urn:microsoft.com/office/officeart/2018/5/layout/IconCircleLabelList"/>
    <dgm:cxn modelId="{BBD0B313-E89E-4B61-8948-420303C86A2F}" type="presParOf" srcId="{76A66246-EDD3-43BB-A365-232DC36D62EB}" destId="{A8335F1A-0768-4C47-9BDB-C95D4C9E841B}" srcOrd="0" destOrd="0" presId="urn:microsoft.com/office/officeart/2018/5/layout/IconCircleLabelList"/>
    <dgm:cxn modelId="{A0B1EDE5-CB79-466B-8C89-A25F0B9B23E8}" type="presParOf" srcId="{76A66246-EDD3-43BB-A365-232DC36D62EB}" destId="{42EB872D-5582-4F2E-97A7-585C4BE94B0E}" srcOrd="1" destOrd="0" presId="urn:microsoft.com/office/officeart/2018/5/layout/IconCircleLabelList"/>
    <dgm:cxn modelId="{97A199DC-410B-4E14-A60F-F505D0EE64E4}" type="presParOf" srcId="{76A66246-EDD3-43BB-A365-232DC36D62EB}" destId="{F8AA7375-3C2A-4E4C-832C-C71A252EBF7D}" srcOrd="2" destOrd="0" presId="urn:microsoft.com/office/officeart/2018/5/layout/IconCircleLabelList"/>
    <dgm:cxn modelId="{F3A8D540-10AA-487E-9207-F505EA60806C}" type="presParOf" srcId="{76A66246-EDD3-43BB-A365-232DC36D62EB}" destId="{0F4BBDCD-B4A3-49C8-BAB6-C63E74D96A47}" srcOrd="3" destOrd="0" presId="urn:microsoft.com/office/officeart/2018/5/layout/IconCircleLabelList"/>
    <dgm:cxn modelId="{DD398855-124D-4D14-9EAA-B16E1685B5C4}" type="presParOf" srcId="{D69221BB-157C-40CC-8802-D8A4A133313C}" destId="{ADA33B2E-6263-4C48-B618-FCEE29675E03}" srcOrd="1" destOrd="0" presId="urn:microsoft.com/office/officeart/2018/5/layout/IconCircleLabelList"/>
    <dgm:cxn modelId="{D259404C-97C3-4BE4-81BD-957DACE83895}" type="presParOf" srcId="{D69221BB-157C-40CC-8802-D8A4A133313C}" destId="{ADDDC98C-5F50-4D3E-B18D-E693C3CDF550}" srcOrd="2" destOrd="0" presId="urn:microsoft.com/office/officeart/2018/5/layout/IconCircleLabelList"/>
    <dgm:cxn modelId="{4D3F2A24-247A-4C66-B29B-E5535DE5F350}" type="presParOf" srcId="{ADDDC98C-5F50-4D3E-B18D-E693C3CDF550}" destId="{4DD65C7D-22D3-495A-BE17-2FE2C00C8E89}" srcOrd="0" destOrd="0" presId="urn:microsoft.com/office/officeart/2018/5/layout/IconCircleLabelList"/>
    <dgm:cxn modelId="{572E6EE6-1217-4B09-BDE4-46430A78607C}" type="presParOf" srcId="{ADDDC98C-5F50-4D3E-B18D-E693C3CDF550}" destId="{08A05D84-E512-4088-8734-0E0601F93A67}" srcOrd="1" destOrd="0" presId="urn:microsoft.com/office/officeart/2018/5/layout/IconCircleLabelList"/>
    <dgm:cxn modelId="{6321D1C8-AFC1-4336-9B75-3954AD6B7E32}" type="presParOf" srcId="{ADDDC98C-5F50-4D3E-B18D-E693C3CDF550}" destId="{84D9B1E5-AF89-4A23-BF45-BC62CB6A10D8}" srcOrd="2" destOrd="0" presId="urn:microsoft.com/office/officeart/2018/5/layout/IconCircleLabelList"/>
    <dgm:cxn modelId="{F2963252-BB8C-46ED-AA99-1F72F3FB7FEF}" type="presParOf" srcId="{ADDDC98C-5F50-4D3E-B18D-E693C3CDF550}" destId="{9168E948-C185-4930-B9C6-AFF9275CDC48}" srcOrd="3" destOrd="0" presId="urn:microsoft.com/office/officeart/2018/5/layout/IconCircleLabelList"/>
    <dgm:cxn modelId="{B4CDC6DC-0FD1-4408-BD60-9A14CD4E39B8}" type="presParOf" srcId="{D69221BB-157C-40CC-8802-D8A4A133313C}" destId="{54C1B565-252D-4897-A1AC-FF28BB92C8A1}" srcOrd="3" destOrd="0" presId="urn:microsoft.com/office/officeart/2018/5/layout/IconCircleLabelList"/>
    <dgm:cxn modelId="{A088DF7E-8866-4B0F-971D-B7962BC4EA14}" type="presParOf" srcId="{D69221BB-157C-40CC-8802-D8A4A133313C}" destId="{AB3803C1-428A-4A77-8183-927F09194DC5}" srcOrd="4" destOrd="0" presId="urn:microsoft.com/office/officeart/2018/5/layout/IconCircleLabelList"/>
    <dgm:cxn modelId="{5A750C6B-7277-449A-A3C5-57475BF86329}" type="presParOf" srcId="{AB3803C1-428A-4A77-8183-927F09194DC5}" destId="{3A15AD45-5E72-4931-B574-B41A8F09F03E}" srcOrd="0" destOrd="0" presId="urn:microsoft.com/office/officeart/2018/5/layout/IconCircleLabelList"/>
    <dgm:cxn modelId="{542FDACC-B11A-4248-ABF2-8097DEF64259}" type="presParOf" srcId="{AB3803C1-428A-4A77-8183-927F09194DC5}" destId="{48642FAE-B83C-4081-810C-800AEFA593E7}" srcOrd="1" destOrd="0" presId="urn:microsoft.com/office/officeart/2018/5/layout/IconCircleLabelList"/>
    <dgm:cxn modelId="{B908B82B-71B8-4D0C-AB0D-BBF593BDB27E}" type="presParOf" srcId="{AB3803C1-428A-4A77-8183-927F09194DC5}" destId="{01ABBF7A-FE64-41AA-A19C-88092FCDD08E}" srcOrd="2" destOrd="0" presId="urn:microsoft.com/office/officeart/2018/5/layout/IconCircleLabelList"/>
    <dgm:cxn modelId="{8B32AF59-DA39-4F7D-9723-4BAC05424126}" type="presParOf" srcId="{AB3803C1-428A-4A77-8183-927F09194DC5}" destId="{EDD20F2E-8E35-4D5D-962D-A9C58B2A27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0D3145-36B0-4DCF-BF4D-727BA09942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168E4C-4CFC-4194-AFCF-CC41F20004FE}">
      <dgm:prSet/>
      <dgm:spPr/>
      <dgm:t>
        <a:bodyPr/>
        <a:lstStyle/>
        <a:p>
          <a:r>
            <a:rPr lang="en-US"/>
            <a:t>Start strong, it will pay off</a:t>
          </a:r>
        </a:p>
      </dgm:t>
    </dgm:pt>
    <dgm:pt modelId="{9E8ADFD6-5F55-42C4-B4C6-8AFEBECA1AD7}" type="parTrans" cxnId="{0B17C5EC-BD65-431E-A582-FBEDF7F48D2D}">
      <dgm:prSet/>
      <dgm:spPr/>
      <dgm:t>
        <a:bodyPr/>
        <a:lstStyle/>
        <a:p>
          <a:endParaRPr lang="en-US"/>
        </a:p>
      </dgm:t>
    </dgm:pt>
    <dgm:pt modelId="{2C311A54-4459-4495-A87D-6C46F6E092A4}" type="sibTrans" cxnId="{0B17C5EC-BD65-431E-A582-FBEDF7F48D2D}">
      <dgm:prSet/>
      <dgm:spPr/>
      <dgm:t>
        <a:bodyPr/>
        <a:lstStyle/>
        <a:p>
          <a:endParaRPr lang="en-US"/>
        </a:p>
      </dgm:t>
    </dgm:pt>
    <dgm:pt modelId="{6B9B4F1F-876F-44EA-9B16-2BC9D8122EFE}">
      <dgm:prSet/>
      <dgm:spPr/>
      <dgm:t>
        <a:bodyPr/>
        <a:lstStyle/>
        <a:p>
          <a:r>
            <a:rPr lang="en-US"/>
            <a:t>My office hours got </a:t>
          </a:r>
          <a:r>
            <a:rPr lang="en-US" i="1"/>
            <a:t>packed</a:t>
          </a:r>
          <a:r>
            <a:rPr lang="en-US"/>
            <a:t> towards the last couple weeks of class</a:t>
          </a:r>
        </a:p>
      </dgm:t>
    </dgm:pt>
    <dgm:pt modelId="{BAE943B1-BDC3-4F81-A3E6-6A67E6C6D8D6}" type="parTrans" cxnId="{7260AEE8-21B1-4D34-BAFC-872139AD64D5}">
      <dgm:prSet/>
      <dgm:spPr/>
      <dgm:t>
        <a:bodyPr/>
        <a:lstStyle/>
        <a:p>
          <a:endParaRPr lang="en-US"/>
        </a:p>
      </dgm:t>
    </dgm:pt>
    <dgm:pt modelId="{1C241F30-6EAB-40E0-B1A9-AB92A3F0309A}" type="sibTrans" cxnId="{7260AEE8-21B1-4D34-BAFC-872139AD64D5}">
      <dgm:prSet/>
      <dgm:spPr/>
      <dgm:t>
        <a:bodyPr/>
        <a:lstStyle/>
        <a:p>
          <a:endParaRPr lang="en-US"/>
        </a:p>
      </dgm:t>
    </dgm:pt>
    <dgm:pt modelId="{CA76E8F1-C9C7-4E79-BDD8-B167C0F03017}" type="pres">
      <dgm:prSet presAssocID="{6D0D3145-36B0-4DCF-BF4D-727BA099428F}" presName="root" presStyleCnt="0">
        <dgm:presLayoutVars>
          <dgm:dir/>
          <dgm:resizeHandles val="exact"/>
        </dgm:presLayoutVars>
      </dgm:prSet>
      <dgm:spPr/>
    </dgm:pt>
    <dgm:pt modelId="{CE9E63A1-CAFF-498A-A9AA-204698FB5137}" type="pres">
      <dgm:prSet presAssocID="{0E168E4C-4CFC-4194-AFCF-CC41F20004FE}" presName="compNode" presStyleCnt="0"/>
      <dgm:spPr/>
    </dgm:pt>
    <dgm:pt modelId="{445868D6-D0D3-4AC6-8B3A-959CEBD95C7F}" type="pres">
      <dgm:prSet presAssocID="{0E168E4C-4CFC-4194-AFCF-CC41F20004FE}" presName="bgRect" presStyleLbl="bgShp" presStyleIdx="0" presStyleCnt="2"/>
      <dgm:spPr/>
    </dgm:pt>
    <dgm:pt modelId="{C7F39636-3868-4CE7-AF3D-0EC7F7E84D1C}" type="pres">
      <dgm:prSet presAssocID="{0E168E4C-4CFC-4194-AFCF-CC41F20004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73185880-65BF-40ED-A625-9C0FBE2635DF}" type="pres">
      <dgm:prSet presAssocID="{0E168E4C-4CFC-4194-AFCF-CC41F20004FE}" presName="spaceRect" presStyleCnt="0"/>
      <dgm:spPr/>
    </dgm:pt>
    <dgm:pt modelId="{275F92E2-A03F-4C6F-B155-57ABE685FB75}" type="pres">
      <dgm:prSet presAssocID="{0E168E4C-4CFC-4194-AFCF-CC41F20004FE}" presName="parTx" presStyleLbl="revTx" presStyleIdx="0" presStyleCnt="2">
        <dgm:presLayoutVars>
          <dgm:chMax val="0"/>
          <dgm:chPref val="0"/>
        </dgm:presLayoutVars>
      </dgm:prSet>
      <dgm:spPr/>
    </dgm:pt>
    <dgm:pt modelId="{6BD6A77B-4F32-45FB-91A8-896AED1AEA44}" type="pres">
      <dgm:prSet presAssocID="{2C311A54-4459-4495-A87D-6C46F6E092A4}" presName="sibTrans" presStyleCnt="0"/>
      <dgm:spPr/>
    </dgm:pt>
    <dgm:pt modelId="{766BD9D4-B87E-4F19-B05C-D73E80A88808}" type="pres">
      <dgm:prSet presAssocID="{6B9B4F1F-876F-44EA-9B16-2BC9D8122EFE}" presName="compNode" presStyleCnt="0"/>
      <dgm:spPr/>
    </dgm:pt>
    <dgm:pt modelId="{67450F52-C968-4DAB-953A-089DD3252FCC}" type="pres">
      <dgm:prSet presAssocID="{6B9B4F1F-876F-44EA-9B16-2BC9D8122EFE}" presName="bgRect" presStyleLbl="bgShp" presStyleIdx="1" presStyleCnt="2"/>
      <dgm:spPr/>
    </dgm:pt>
    <dgm:pt modelId="{F2B39CA1-D025-42AD-A1B2-8C49922C814C}" type="pres">
      <dgm:prSet presAssocID="{6B9B4F1F-876F-44EA-9B16-2BC9D8122E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9F53A56D-3E95-4C2D-9D85-5E6FC8BF17B8}" type="pres">
      <dgm:prSet presAssocID="{6B9B4F1F-876F-44EA-9B16-2BC9D8122EFE}" presName="spaceRect" presStyleCnt="0"/>
      <dgm:spPr/>
    </dgm:pt>
    <dgm:pt modelId="{3D2B1438-8847-464F-8D60-F0BFA129A94E}" type="pres">
      <dgm:prSet presAssocID="{6B9B4F1F-876F-44EA-9B16-2BC9D8122EF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21C5E4F-7661-4633-8BFB-51B10A282AAF}" type="presOf" srcId="{0E168E4C-4CFC-4194-AFCF-CC41F20004FE}" destId="{275F92E2-A03F-4C6F-B155-57ABE685FB75}" srcOrd="0" destOrd="0" presId="urn:microsoft.com/office/officeart/2018/2/layout/IconVerticalSolidList"/>
    <dgm:cxn modelId="{BC225EB8-1ED2-4E21-92BF-D181FF59A1BA}" type="presOf" srcId="{6B9B4F1F-876F-44EA-9B16-2BC9D8122EFE}" destId="{3D2B1438-8847-464F-8D60-F0BFA129A94E}" srcOrd="0" destOrd="0" presId="urn:microsoft.com/office/officeart/2018/2/layout/IconVerticalSolidList"/>
    <dgm:cxn modelId="{7260AEE8-21B1-4D34-BAFC-872139AD64D5}" srcId="{6D0D3145-36B0-4DCF-BF4D-727BA099428F}" destId="{6B9B4F1F-876F-44EA-9B16-2BC9D8122EFE}" srcOrd="1" destOrd="0" parTransId="{BAE943B1-BDC3-4F81-A3E6-6A67E6C6D8D6}" sibTransId="{1C241F30-6EAB-40E0-B1A9-AB92A3F0309A}"/>
    <dgm:cxn modelId="{0B17C5EC-BD65-431E-A582-FBEDF7F48D2D}" srcId="{6D0D3145-36B0-4DCF-BF4D-727BA099428F}" destId="{0E168E4C-4CFC-4194-AFCF-CC41F20004FE}" srcOrd="0" destOrd="0" parTransId="{9E8ADFD6-5F55-42C4-B4C6-8AFEBECA1AD7}" sibTransId="{2C311A54-4459-4495-A87D-6C46F6E092A4}"/>
    <dgm:cxn modelId="{9003A2F5-4F30-4260-85CF-3CA5ADD1C4DB}" type="presOf" srcId="{6D0D3145-36B0-4DCF-BF4D-727BA099428F}" destId="{CA76E8F1-C9C7-4E79-BDD8-B167C0F03017}" srcOrd="0" destOrd="0" presId="urn:microsoft.com/office/officeart/2018/2/layout/IconVerticalSolidList"/>
    <dgm:cxn modelId="{6970205A-9C66-4670-B958-DEF8267493CD}" type="presParOf" srcId="{CA76E8F1-C9C7-4E79-BDD8-B167C0F03017}" destId="{CE9E63A1-CAFF-498A-A9AA-204698FB5137}" srcOrd="0" destOrd="0" presId="urn:microsoft.com/office/officeart/2018/2/layout/IconVerticalSolidList"/>
    <dgm:cxn modelId="{9808E47E-A202-4A83-A401-45B09EB49E5B}" type="presParOf" srcId="{CE9E63A1-CAFF-498A-A9AA-204698FB5137}" destId="{445868D6-D0D3-4AC6-8B3A-959CEBD95C7F}" srcOrd="0" destOrd="0" presId="urn:microsoft.com/office/officeart/2018/2/layout/IconVerticalSolidList"/>
    <dgm:cxn modelId="{8FED78AC-F85B-4D09-BEA1-7729A99A91CA}" type="presParOf" srcId="{CE9E63A1-CAFF-498A-A9AA-204698FB5137}" destId="{C7F39636-3868-4CE7-AF3D-0EC7F7E84D1C}" srcOrd="1" destOrd="0" presId="urn:microsoft.com/office/officeart/2018/2/layout/IconVerticalSolidList"/>
    <dgm:cxn modelId="{40E800FE-D380-405D-A6EB-8DDB0E5D1A16}" type="presParOf" srcId="{CE9E63A1-CAFF-498A-A9AA-204698FB5137}" destId="{73185880-65BF-40ED-A625-9C0FBE2635DF}" srcOrd="2" destOrd="0" presId="urn:microsoft.com/office/officeart/2018/2/layout/IconVerticalSolidList"/>
    <dgm:cxn modelId="{4A9DB011-B3BF-40D2-B5D2-A57974B9F087}" type="presParOf" srcId="{CE9E63A1-CAFF-498A-A9AA-204698FB5137}" destId="{275F92E2-A03F-4C6F-B155-57ABE685FB75}" srcOrd="3" destOrd="0" presId="urn:microsoft.com/office/officeart/2018/2/layout/IconVerticalSolidList"/>
    <dgm:cxn modelId="{54D90291-9AE7-49E9-B65C-B908075E9303}" type="presParOf" srcId="{CA76E8F1-C9C7-4E79-BDD8-B167C0F03017}" destId="{6BD6A77B-4F32-45FB-91A8-896AED1AEA44}" srcOrd="1" destOrd="0" presId="urn:microsoft.com/office/officeart/2018/2/layout/IconVerticalSolidList"/>
    <dgm:cxn modelId="{35769B9D-CC42-49D4-8EEA-3AB355B88B56}" type="presParOf" srcId="{CA76E8F1-C9C7-4E79-BDD8-B167C0F03017}" destId="{766BD9D4-B87E-4F19-B05C-D73E80A88808}" srcOrd="2" destOrd="0" presId="urn:microsoft.com/office/officeart/2018/2/layout/IconVerticalSolidList"/>
    <dgm:cxn modelId="{3AA0D83E-7CFE-4979-A6D4-9095C4B3F095}" type="presParOf" srcId="{766BD9D4-B87E-4F19-B05C-D73E80A88808}" destId="{67450F52-C968-4DAB-953A-089DD3252FCC}" srcOrd="0" destOrd="0" presId="urn:microsoft.com/office/officeart/2018/2/layout/IconVerticalSolidList"/>
    <dgm:cxn modelId="{B1D21BE7-99B4-4364-AB96-AAD1F9C02672}" type="presParOf" srcId="{766BD9D4-B87E-4F19-B05C-D73E80A88808}" destId="{F2B39CA1-D025-42AD-A1B2-8C49922C814C}" srcOrd="1" destOrd="0" presId="urn:microsoft.com/office/officeart/2018/2/layout/IconVerticalSolidList"/>
    <dgm:cxn modelId="{9BE45E06-4992-41E3-A2DF-9D1E8EAA33C3}" type="presParOf" srcId="{766BD9D4-B87E-4F19-B05C-D73E80A88808}" destId="{9F53A56D-3E95-4C2D-9D85-5E6FC8BF17B8}" srcOrd="2" destOrd="0" presId="urn:microsoft.com/office/officeart/2018/2/layout/IconVerticalSolidList"/>
    <dgm:cxn modelId="{675EE267-F02C-4AEC-9DF1-72F61BD38AB7}" type="presParOf" srcId="{766BD9D4-B87E-4F19-B05C-D73E80A88808}" destId="{3D2B1438-8847-464F-8D60-F0BFA129A9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5F1A-0768-4C47-9BDB-C95D4C9E841B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B872D-5582-4F2E-97A7-585C4BE94B0E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BBDCD-B4A3-49C8-BAB6-C63E74D96A47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 rarely use Canvas, mostly Google drive</a:t>
          </a:r>
        </a:p>
      </dsp:txBody>
      <dsp:txXfrm>
        <a:off x="93445" y="3018902"/>
        <a:ext cx="3206250" cy="720000"/>
      </dsp:txXfrm>
    </dsp:sp>
    <dsp:sp modelId="{4DD65C7D-22D3-495A-BE17-2FE2C00C8E89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05D84-E512-4088-8734-0E0601F93A67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8E948-C185-4930-B9C6-AFF9275CDC4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 communicate via email</a:t>
          </a:r>
        </a:p>
      </dsp:txBody>
      <dsp:txXfrm>
        <a:off x="3860789" y="3018902"/>
        <a:ext cx="3206250" cy="720000"/>
      </dsp:txXfrm>
    </dsp:sp>
    <dsp:sp modelId="{3A15AD45-5E72-4931-B574-B41A8F09F03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42FAE-B83C-4081-810C-800AEFA593E7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20F2E-8E35-4D5D-962D-A9C58B2A272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Office hours are Thursday 10-noon in my office (EH318)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868D6-D0D3-4AC6-8B3A-959CEBD95C7F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39636-3868-4CE7-AF3D-0EC7F7E84D1C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F92E2-A03F-4C6F-B155-57ABE685FB75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strong, it will pay off</a:t>
          </a:r>
        </a:p>
      </dsp:txBody>
      <dsp:txXfrm>
        <a:off x="1936708" y="908268"/>
        <a:ext cx="4308556" cy="1676804"/>
      </dsp:txXfrm>
    </dsp:sp>
    <dsp:sp modelId="{67450F52-C968-4DAB-953A-089DD3252FCC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39CA1-D025-42AD-A1B2-8C49922C814C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B1438-8847-464F-8D60-F0BFA129A94E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My office hours got </a:t>
          </a:r>
          <a:r>
            <a:rPr lang="en-US" sz="2500" i="1" kern="1200"/>
            <a:t>packed</a:t>
          </a:r>
          <a:r>
            <a:rPr lang="en-US" sz="2500" kern="1200"/>
            <a:t> towards the last couple weeks of class</a:t>
          </a:r>
        </a:p>
      </dsp:txBody>
      <dsp:txXfrm>
        <a:off x="1936708" y="3004274"/>
        <a:ext cx="4308556" cy="1676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9D21D-8C14-B443-B9BC-5829AFF4FF7F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130E7-AFF5-0C4B-A01D-39936674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North Dakota State College of Science (2004-2006)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North Dakota State University (2006-2010)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University of Maine (2010-2012)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Oak Ridge National Laboratory (2012-2017)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Colorado School of Mines (2013-2017)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Critical Materials Institute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Payne Institute for Earth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National Renewable Energy Laboratory (2016-Present)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Colorado School of Mines (2019-Present)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009C-DA42-1342-9475-D46B50A5E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7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39EC-DF01-637F-381B-6B373A7F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9A6C6-B255-1F5D-7FA6-3DFCEBF0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501-9AB7-D1FA-3B97-58F75F0E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4D4E-6173-1A87-1FF7-A30A5E66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8B83-8EE6-C13F-7218-FC22BB83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1F8A-16AF-AB7E-1EF0-7B97D59E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D56E8-5FE2-C2EA-F56F-D131A764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821B-2A3A-BEB8-13C4-17A9E7BB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1AAD-A76F-9405-E52A-650AD6A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AF12-AD58-E197-2947-E7E96EC8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8009-FB31-32D7-81F0-30F694AD9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59C61-2ED0-2A1F-A03E-39221782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3FBF-190E-2C15-D5FD-04A289CB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FE51-2032-0295-0AB0-1AC7E390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0E80-3292-7194-9C14-47732D26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599" y="1"/>
            <a:ext cx="10982476" cy="568959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2074" y="0"/>
            <a:ext cx="59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D71CF8-5198-8441-A7C0-DC22FD64CBE4}" type="slidenum">
              <a:rPr lang="en-US" sz="1400" smtClean="0"/>
              <a:pPr marL="0" marR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5077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935-85E2-A01B-61BA-6335A0A3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FDE8-6F21-0E02-091B-12297E38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7DFE-9483-0DBB-8DDD-5ADCD1E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37C5-092A-0E58-1485-A0D27181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CB21-A61B-CEC4-DC4A-EE7B40E2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0304-D78E-3B5F-E15B-456ADA2C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18E5F-7756-6D29-A09E-90A1286D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9382-B02C-87D5-C34A-2DA9DED5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32BC-8F20-F56D-5DBA-4C7CC98C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92D0-B835-0B00-7795-77738C00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3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4F0A-DDC2-D834-CEB8-70698FAE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6DDE-BE15-BC5F-2DDE-27FA3F9F5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E15C-8413-C6AC-D37A-06DCB832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67540-E4CF-08B0-E778-733127A9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88B4E-8C26-838C-B166-71AC2974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64F4D-3135-9894-A554-65970377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BD02-3C74-E952-453E-C7F79C9A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FCAE-891A-D2BD-22FF-C6F98BDA3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5962-D709-4DD8-E4C9-BB2AA6E43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0A3FF-63E1-3D7A-64D5-FCD3AF8A2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AD717-094E-1636-903D-382FF86B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7C256-3472-9FFE-F3E4-AC58BF40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6B883-3B8B-B8B1-142B-34DB5B43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F827-BDD7-939B-EC18-952A4B2F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112D-F694-59C9-91C6-0CCE2EB6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ADDCE-CDA0-3C98-37A9-5D4BCE0D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75CC9-CF92-E74E-3B94-B1AF562C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3BE-343A-394A-2F9B-1196E5CF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945BC-E78A-24D9-382E-CCDF27B4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4315E-341B-BB85-A053-C774DE8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814B-227E-C327-B781-E2EDA606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7764-19DE-D19B-4A6C-045B4741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47B4-7B78-374A-EF2B-53D41BD2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25B5B-BEF3-E5D7-396F-FD5A2E069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AA92-1E39-BBA5-9756-46116253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5B449-6C7D-D12E-7369-180EADD7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F3C87-09B8-32AA-E003-081A7A01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D238-1A2A-F932-5885-8422D61E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8639F-299A-CBB6-0393-EF904E732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552CC-D78B-99EE-1868-50513B6B7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D1868-DAC9-05CF-93BC-99DBC3E8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80170-0B3A-70BA-DD7D-0C2B71B7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5EC7-C6CB-68BA-92D0-4E79942C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ACA52-5ACF-BDC4-B8D9-5C40DF5D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2977-CCA0-0DA7-8A05-8B3CB617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BF73-1ACD-AD0E-8BF6-6EDF73204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E36CE-B2FA-1444-A30F-05EF45BC2FB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127C-1F39-96F1-3C32-955BE5ECA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693C-8FA0-1DD0-AD66-B2AF024B3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5D82-4445-DF6E-5A92-9A5F54963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First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4CBB3-BC3B-B2F7-8DA4-A0FF6172D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BD73-D9C7-ED20-C83C-79ADBD8C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D34A-F5AA-BA8F-433F-820D60AF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Course grade determined by:</a:t>
            </a:r>
          </a:p>
          <a:p>
            <a:pPr lvl="1"/>
            <a:r>
              <a:rPr lang="en-US" sz="3200" dirty="0"/>
              <a:t>Homework x3: 25%</a:t>
            </a:r>
          </a:p>
          <a:p>
            <a:pPr lvl="1"/>
            <a:r>
              <a:rPr lang="en-US" sz="3200" dirty="0"/>
              <a:t>Presentation: 25%</a:t>
            </a:r>
          </a:p>
          <a:p>
            <a:pPr lvl="1"/>
            <a:r>
              <a:rPr lang="en-US" sz="3200" dirty="0"/>
              <a:t>Final projects: 50%</a:t>
            </a:r>
          </a:p>
          <a:p>
            <a:pPr lvl="2"/>
            <a:r>
              <a:rPr lang="en-US" sz="2800" dirty="0"/>
              <a:t>Research proposal: 10%</a:t>
            </a:r>
          </a:p>
          <a:p>
            <a:pPr lvl="2"/>
            <a:r>
              <a:rPr lang="en-US" sz="2800" dirty="0"/>
              <a:t>Draft: 15%</a:t>
            </a:r>
          </a:p>
          <a:p>
            <a:pPr lvl="2"/>
            <a:r>
              <a:rPr lang="en-US" sz="2800" dirty="0"/>
              <a:t>Final paper: 25%</a:t>
            </a:r>
          </a:p>
          <a:p>
            <a:pPr lvl="1"/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Late homework will not be accepted – the due date/time will be clearly printed on the assignment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 algn="ctr">
              <a:buNone/>
            </a:pPr>
            <a:r>
              <a:rPr lang="en-US" sz="3200" b="1" i="1" dirty="0"/>
              <a:t>I reserve the right to curve any/all work – Students will never be negatively impacted by grade adjustments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890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1110-EF60-A5DC-F39A-693CAEFE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Your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2B8E-D2B1-B2C5-1842-73E6D533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Broken into stages.. (dates subject to change)</a:t>
            </a:r>
          </a:p>
          <a:p>
            <a:pPr lvl="1"/>
            <a:r>
              <a:rPr lang="en-US" dirty="0"/>
              <a:t>2-page proposal due September 24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Draft of paper due November 12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Final paper due December 12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“Can I do my project on… ?” – Yes (most likely)</a:t>
            </a:r>
          </a:p>
          <a:p>
            <a:r>
              <a:rPr lang="en-US" dirty="0"/>
              <a:t>“Can I use the class project to work towards my dissertation?” - Yes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i="1" dirty="0"/>
              <a:t>Drafts, final papers, and presentations that do not clearly state a research question (or statement) will be heavily penalized</a:t>
            </a:r>
          </a:p>
        </p:txBody>
      </p:sp>
    </p:spTree>
    <p:extLst>
      <p:ext uri="{BB962C8B-B14F-4D97-AF65-F5344CB8AC3E}">
        <p14:creationId xmlns:p14="http://schemas.microsoft.com/office/powerpoint/2010/main" val="255145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EB887-9DDD-F6C8-1C9B-61AAA9E1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Some advice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4193CA-7FA1-F57B-5056-4EDE3FA30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84967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83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9C39-7982-2315-B437-18E46578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EA63-91C5-DB05-4C23-2E655DF6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251"/>
            <a:ext cx="10515600" cy="3905711"/>
          </a:xfrm>
        </p:spPr>
        <p:txBody>
          <a:bodyPr>
            <a:normAutofit/>
          </a:bodyPr>
          <a:lstStyle/>
          <a:p>
            <a:r>
              <a:rPr lang="en-US" sz="3200" dirty="0"/>
              <a:t>This class will move fast in the beginning for some of you</a:t>
            </a:r>
          </a:p>
          <a:p>
            <a:r>
              <a:rPr lang="en-US" sz="3200" dirty="0"/>
              <a:t>All code be made available through the GitHub repository</a:t>
            </a:r>
          </a:p>
          <a:p>
            <a:r>
              <a:rPr lang="en-US" sz="3200" dirty="0"/>
              <a:t>Anyone can learn to code – it is a language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I will not write your code for you</a:t>
            </a:r>
          </a:p>
        </p:txBody>
      </p:sp>
    </p:spTree>
    <p:extLst>
      <p:ext uri="{BB962C8B-B14F-4D97-AF65-F5344CB8AC3E}">
        <p14:creationId xmlns:p14="http://schemas.microsoft.com/office/powerpoint/2010/main" val="22414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B0B9-056A-9295-EB1E-FAEC64F6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E381-4704-FAF6-FBB8-E09701C7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6129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no AI restrictions (mainly because I can’t police it) but…</a:t>
            </a:r>
          </a:p>
          <a:p>
            <a:pPr lvl="1"/>
            <a:r>
              <a:rPr lang="en-US" dirty="0"/>
              <a:t>I can tell if AI wrote your paper, it is not hard, and you will be judged for it</a:t>
            </a:r>
          </a:p>
          <a:p>
            <a:pPr lvl="1"/>
            <a:r>
              <a:rPr lang="en-US" dirty="0"/>
              <a:t>AI sucks at writing optimization problems and esp GAMS code</a:t>
            </a:r>
          </a:p>
          <a:p>
            <a:pPr lvl="1"/>
            <a:r>
              <a:rPr lang="en-US" dirty="0"/>
              <a:t>I can tell when AI writes your code – several easy flags to find</a:t>
            </a:r>
          </a:p>
          <a:p>
            <a:pPr lvl="1"/>
            <a:r>
              <a:rPr lang="en-US" dirty="0"/>
              <a:t>I will not help debug your AI-written code.. you are on your own</a:t>
            </a:r>
          </a:p>
          <a:p>
            <a:pPr lvl="1"/>
            <a:endParaRPr lang="en-US" dirty="0"/>
          </a:p>
          <a:p>
            <a:r>
              <a:rPr lang="en-US" dirty="0"/>
              <a:t>AI overuse creates learned helplessness.. </a:t>
            </a:r>
            <a:r>
              <a:rPr lang="en-US"/>
              <a:t>you need </a:t>
            </a:r>
            <a:r>
              <a:rPr lang="en-US" dirty="0"/>
              <a:t>to learn how to write the code and how the models work </a:t>
            </a:r>
          </a:p>
        </p:txBody>
      </p:sp>
      <p:pic>
        <p:nvPicPr>
          <p:cNvPr id="5" name="Picture 4" descr="A person in a blue suit looking at a person&#10;&#10;AI-generated content may be incorrect.">
            <a:extLst>
              <a:ext uri="{FF2B5EF4-FFF2-40B4-BE49-F238E27FC236}">
                <a16:creationId xmlns:a16="http://schemas.microsoft.com/office/drawing/2014/main" id="{A86BC0E9-E3E6-EDE5-CC8F-A6200876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122" y="0"/>
            <a:ext cx="73240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36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5A1-99E0-020E-C621-2C7B20C9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7DF2-788C-6167-0AD3-68FF1511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967"/>
            <a:ext cx="10515600" cy="3595995"/>
          </a:xfrm>
        </p:spPr>
        <p:txBody>
          <a:bodyPr/>
          <a:lstStyle/>
          <a:p>
            <a:r>
              <a:rPr lang="en-US" dirty="0"/>
              <a:t>Most of you have similar schedules</a:t>
            </a:r>
          </a:p>
          <a:p>
            <a:r>
              <a:rPr lang="en-US" dirty="0"/>
              <a:t>Do not want to overlap with other exams or project due dates</a:t>
            </a:r>
          </a:p>
          <a:p>
            <a:r>
              <a:rPr lang="en-US" dirty="0"/>
              <a:t>Will </a:t>
            </a:r>
            <a:r>
              <a:rPr lang="en-US" i="1" dirty="0"/>
              <a:t>try</a:t>
            </a:r>
            <a:r>
              <a:rPr lang="en-US" dirty="0"/>
              <a:t> to work around schedules to make sure we don’t overlap</a:t>
            </a:r>
          </a:p>
          <a:p>
            <a:r>
              <a:rPr lang="en-US" dirty="0"/>
              <a:t>See google sheet to list out any problem dates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9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31C2-B405-8B3C-EB1E-C9AFE3EF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Absences,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05E8-841C-1338-CBB5-B029F42D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Should any personal issues arise that requires you to miss extended periods of class, please reach out ASAP </a:t>
            </a:r>
          </a:p>
          <a:p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Homework extensions or special accommodations for the final project will require at least 72 hours notice and will be evaluated on a case-by-case basis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2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1797-3AC1-1E95-6602-6254BB4E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Disabilities, counseling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75C8-54FD-E9EC-9854-021F195D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3245" cy="4351338"/>
          </a:xfrm>
        </p:spPr>
        <p:txBody>
          <a:bodyPr/>
          <a:lstStyle/>
          <a:p>
            <a:r>
              <a:rPr lang="en-US" dirty="0"/>
              <a:t>Will always do my best to accommodate any disability</a:t>
            </a:r>
          </a:p>
          <a:p>
            <a:endParaRPr lang="en-US" dirty="0"/>
          </a:p>
          <a:p>
            <a:r>
              <a:rPr lang="en-US" dirty="0"/>
              <a:t>Should any personal issue arise, Mines has a great counseling center</a:t>
            </a:r>
          </a:p>
          <a:p>
            <a:endParaRPr lang="en-US" dirty="0"/>
          </a:p>
          <a:p>
            <a:r>
              <a:rPr lang="en-US" dirty="0"/>
              <a:t>Avoid burn-out</a:t>
            </a:r>
          </a:p>
        </p:txBody>
      </p:sp>
    </p:spTree>
    <p:extLst>
      <p:ext uri="{BB962C8B-B14F-4D97-AF65-F5344CB8AC3E}">
        <p14:creationId xmlns:p14="http://schemas.microsoft.com/office/powerpoint/2010/main" val="135025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3F73-3A35-6B8A-21B6-C9616698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5B60-EBC3-3DF4-7F0F-AFF4531C3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26" y="2902257"/>
            <a:ext cx="4090205" cy="4351338"/>
          </a:xfrm>
        </p:spPr>
        <p:txBody>
          <a:bodyPr/>
          <a:lstStyle/>
          <a:p>
            <a:r>
              <a:rPr lang="en-US" dirty="0"/>
              <a:t>No required text – some recommendations for later in the course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32802-0271-1722-65D8-A35C8836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319" y="1027906"/>
            <a:ext cx="2771481" cy="4416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93728A-C481-C2D0-D1B5-92ADF8A73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036" y="788372"/>
            <a:ext cx="3540842" cy="52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84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B64E-F415-B805-8FA6-DD7AC607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the program/life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BC21-35F5-5F67-CA5C-C6A2D06E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" y="1675940"/>
            <a:ext cx="12462387" cy="4351338"/>
          </a:xfrm>
        </p:spPr>
        <p:txBody>
          <a:bodyPr>
            <a:noAutofit/>
          </a:bodyPr>
          <a:lstStyle/>
          <a:p>
            <a:r>
              <a:rPr lang="en-US" sz="2700" dirty="0"/>
              <a:t>A degree is just a piece of paper if you’re just jumping through the hoops</a:t>
            </a:r>
          </a:p>
          <a:p>
            <a:r>
              <a:rPr lang="en-US" sz="2700" dirty="0"/>
              <a:t>Goals should be to..</a:t>
            </a:r>
          </a:p>
          <a:p>
            <a:pPr lvl="1"/>
            <a:r>
              <a:rPr lang="en-US" sz="2700" dirty="0"/>
              <a:t>Acquire skills and knowledge that make you more valuable/employable</a:t>
            </a:r>
          </a:p>
          <a:p>
            <a:pPr lvl="1"/>
            <a:r>
              <a:rPr lang="en-US" sz="2700" dirty="0"/>
              <a:t>Become well-rounded in the space of minerals and/or energy</a:t>
            </a:r>
          </a:p>
          <a:p>
            <a:r>
              <a:rPr lang="en-US" sz="2700" dirty="0"/>
              <a:t>Pursue your passion</a:t>
            </a:r>
          </a:p>
          <a:p>
            <a:r>
              <a:rPr lang="en-US" sz="2700" dirty="0"/>
              <a:t>Talk to people, network, go to events</a:t>
            </a:r>
          </a:p>
          <a:p>
            <a:r>
              <a:rPr lang="en-US" sz="2700" dirty="0"/>
              <a:t>Get to know people’s research (esp PhD students)</a:t>
            </a:r>
          </a:p>
          <a:p>
            <a:r>
              <a:rPr lang="en-US" sz="2700" dirty="0"/>
              <a:t>Create a work life balance</a:t>
            </a:r>
          </a:p>
          <a:p>
            <a:endParaRPr lang="en-US" sz="2700" dirty="0"/>
          </a:p>
          <a:p>
            <a:pPr marL="0" indent="0" algn="ctr">
              <a:buNone/>
            </a:pPr>
            <a:r>
              <a:rPr lang="en-US" sz="2700" b="1" i="1" dirty="0"/>
              <a:t>Whatever you do, try</a:t>
            </a:r>
          </a:p>
        </p:txBody>
      </p:sp>
    </p:spTree>
    <p:extLst>
      <p:ext uri="{BB962C8B-B14F-4D97-AF65-F5344CB8AC3E}">
        <p14:creationId xmlns:p14="http://schemas.microsoft.com/office/powerpoint/2010/main" val="180997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ed States political map">
            <a:extLst>
              <a:ext uri="{FF2B5EF4-FFF2-40B4-BE49-F238E27FC236}">
                <a16:creationId xmlns:a16="http://schemas.microsoft.com/office/drawing/2014/main" id="{E73A6169-0988-7DB4-5939-CC99A052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87" y="1019333"/>
            <a:ext cx="8942625" cy="57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th Dakota State Bison - Wikipedia">
            <a:extLst>
              <a:ext uri="{FF2B5EF4-FFF2-40B4-BE49-F238E27FC236}">
                <a16:creationId xmlns:a16="http://schemas.microsoft.com/office/drawing/2014/main" id="{CAF0474B-2FAB-EC1C-B456-ED777E60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965" y="2395099"/>
            <a:ext cx="1120792" cy="56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DSCS (@ndscswildcats) / Twitter">
            <a:extLst>
              <a:ext uri="{FF2B5EF4-FFF2-40B4-BE49-F238E27FC236}">
                <a16:creationId xmlns:a16="http://schemas.microsoft.com/office/drawing/2014/main" id="{272ECA7F-1068-D184-8952-101633E4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11" y="1122291"/>
            <a:ext cx="1129731" cy="112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ltimate Egypt Map Guide - 2023">
            <a:extLst>
              <a:ext uri="{FF2B5EF4-FFF2-40B4-BE49-F238E27FC236}">
                <a16:creationId xmlns:a16="http://schemas.microsoft.com/office/drawing/2014/main" id="{9C4C99A4-F97D-30C3-732A-74797B7BA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97" y="913379"/>
            <a:ext cx="1872729" cy="1481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549F18-5C8F-CA0B-1B8B-C4EF2841EF12}"/>
              </a:ext>
            </a:extLst>
          </p:cNvPr>
          <p:cNvCxnSpPr>
            <a:cxnSpLocks/>
          </p:cNvCxnSpPr>
          <p:nvPr/>
        </p:nvCxnSpPr>
        <p:spPr>
          <a:xfrm>
            <a:off x="3765641" y="1601913"/>
            <a:ext cx="2165667" cy="5992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662879-0F2D-79F7-4E81-044DB2004E3D}"/>
              </a:ext>
            </a:extLst>
          </p:cNvPr>
          <p:cNvCxnSpPr>
            <a:cxnSpLocks/>
          </p:cNvCxnSpPr>
          <p:nvPr/>
        </p:nvCxnSpPr>
        <p:spPr>
          <a:xfrm flipV="1">
            <a:off x="6065887" y="2126062"/>
            <a:ext cx="3856035" cy="149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bout UMaine - The University of Maine - University of Maine">
            <a:extLst>
              <a:ext uri="{FF2B5EF4-FFF2-40B4-BE49-F238E27FC236}">
                <a16:creationId xmlns:a16="http://schemas.microsoft.com/office/drawing/2014/main" id="{831F61EE-0050-C864-953E-C8EC61E5C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556" y="1385202"/>
            <a:ext cx="1477659" cy="7757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F116B-5AE3-F9F7-89BF-2E386CCB1A96}"/>
              </a:ext>
            </a:extLst>
          </p:cNvPr>
          <p:cNvCxnSpPr>
            <a:cxnSpLocks/>
          </p:cNvCxnSpPr>
          <p:nvPr/>
        </p:nvCxnSpPr>
        <p:spPr>
          <a:xfrm flipH="1">
            <a:off x="8049016" y="2241120"/>
            <a:ext cx="1806673" cy="21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Oak Ridge National Laboratory: Solving the Big Problems | ORNL">
            <a:extLst>
              <a:ext uri="{FF2B5EF4-FFF2-40B4-BE49-F238E27FC236}">
                <a16:creationId xmlns:a16="http://schemas.microsoft.com/office/drawing/2014/main" id="{61A51109-7B44-0F77-307D-57AC9D4C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28" y="4468584"/>
            <a:ext cx="1238724" cy="2975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90B4AA-13F0-660A-7706-7E741F701CB8}"/>
              </a:ext>
            </a:extLst>
          </p:cNvPr>
          <p:cNvCxnSpPr>
            <a:cxnSpLocks/>
          </p:cNvCxnSpPr>
          <p:nvPr/>
        </p:nvCxnSpPr>
        <p:spPr>
          <a:xfrm flipH="1" flipV="1">
            <a:off x="4777210" y="3630301"/>
            <a:ext cx="3205573" cy="74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olorado School of Mines">
            <a:extLst>
              <a:ext uri="{FF2B5EF4-FFF2-40B4-BE49-F238E27FC236}">
                <a16:creationId xmlns:a16="http://schemas.microsoft.com/office/drawing/2014/main" id="{8BFF8C8B-A0C1-89A2-8701-0CB22864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27" y="3779513"/>
            <a:ext cx="835499" cy="8378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REL - National Renewable Energy Laboratory - Database of DER and Smart  Grid Research Infrastructure">
            <a:extLst>
              <a:ext uri="{FF2B5EF4-FFF2-40B4-BE49-F238E27FC236}">
                <a16:creationId xmlns:a16="http://schemas.microsoft.com/office/drawing/2014/main" id="{EA9D51AA-758B-FF26-4ECF-1F565177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255" y="2957392"/>
            <a:ext cx="2081444" cy="5951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FC2ABC2-DB6E-E663-DB02-FFE0842B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"/>
            <a:ext cx="10982476" cy="852054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0EB84-8099-07FE-C161-1B3A5AD482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62" y="819608"/>
            <a:ext cx="2375493" cy="3202563"/>
          </a:xfrm>
          <a:prstGeom prst="rect">
            <a:avLst/>
          </a:prstGeom>
        </p:spPr>
      </p:pic>
      <p:pic>
        <p:nvPicPr>
          <p:cNvPr id="3" name="Picture 2" descr="A person and person standing on a beach with a bridge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D545637D-F9CC-AD92-950D-BCE509981E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06" y="4391103"/>
            <a:ext cx="3392810" cy="2543365"/>
          </a:xfrm>
          <a:prstGeom prst="rect">
            <a:avLst/>
          </a:prstGeom>
        </p:spPr>
      </p:pic>
      <p:pic>
        <p:nvPicPr>
          <p:cNvPr id="7" name="Picture 6" descr="A group of people walking dogs on a path&#10;&#10;AI-generated content may be incorrect.">
            <a:extLst>
              <a:ext uri="{FF2B5EF4-FFF2-40B4-BE49-F238E27FC236}">
                <a16:creationId xmlns:a16="http://schemas.microsoft.com/office/drawing/2014/main" id="{149008B8-8F11-8E81-CFAF-6C6C73931F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4298" y="4847459"/>
            <a:ext cx="3036581" cy="20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6481-5DEC-53EA-AFC7-92AB65FA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dirty="0"/>
              <a:t>Your first assignments – will also send an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66A5-D3CF-CF6D-44B8-D35F671F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456915"/>
            <a:ext cx="11651225" cy="4351338"/>
          </a:xfrm>
        </p:spPr>
        <p:txBody>
          <a:bodyPr>
            <a:noAutofit/>
          </a:bodyPr>
          <a:lstStyle/>
          <a:p>
            <a:r>
              <a:rPr lang="en-US" dirty="0"/>
              <a:t>Add any date conflicts to the google sheet</a:t>
            </a:r>
          </a:p>
          <a:p>
            <a:r>
              <a:rPr lang="en-US" dirty="0"/>
              <a:t>Download/install the most recent version of GAMS</a:t>
            </a:r>
          </a:p>
          <a:p>
            <a:r>
              <a:rPr lang="en-US" dirty="0"/>
              <a:t>Add license to GAMS (will send this)</a:t>
            </a:r>
          </a:p>
          <a:p>
            <a:r>
              <a:rPr lang="en-US" dirty="0"/>
              <a:t>Create a GitHub account</a:t>
            </a:r>
          </a:p>
          <a:p>
            <a:r>
              <a:rPr lang="en-US" dirty="0"/>
              <a:t>Download/install the most recent version of GitHub Desktop</a:t>
            </a:r>
          </a:p>
          <a:p>
            <a:pPr lvl="1"/>
            <a:r>
              <a:rPr lang="en-US" dirty="0"/>
              <a:t>Unnecessary if already familiar with Git command line</a:t>
            </a:r>
          </a:p>
          <a:p>
            <a:r>
              <a:rPr lang="en-US" dirty="0"/>
              <a:t>Download/install Visual Studio Code as well as the GAMS extension</a:t>
            </a:r>
          </a:p>
          <a:p>
            <a:r>
              <a:rPr lang="en-US" dirty="0"/>
              <a:t>If you’ve never done so before, open your command prompt or terminal and type in a command:</a:t>
            </a:r>
          </a:p>
          <a:p>
            <a:pPr lvl="1"/>
            <a:r>
              <a:rPr lang="en-US" sz="2800" dirty="0"/>
              <a:t>For windows: </a:t>
            </a:r>
            <a:r>
              <a:rPr lang="en-US" sz="2800" i="1" dirty="0" err="1"/>
              <a:t>dir</a:t>
            </a:r>
            <a:endParaRPr lang="en-US" sz="2800" i="1" dirty="0"/>
          </a:p>
          <a:p>
            <a:pPr lvl="1"/>
            <a:r>
              <a:rPr lang="en-US" sz="2800" dirty="0"/>
              <a:t>For </a:t>
            </a:r>
            <a:r>
              <a:rPr lang="en-US" sz="2800" dirty="0" err="1"/>
              <a:t>linux</a:t>
            </a:r>
            <a:r>
              <a:rPr lang="en-US" sz="2800" dirty="0"/>
              <a:t>/mac: </a:t>
            </a:r>
            <a:r>
              <a:rPr lang="en-US" sz="2800" i="1" dirty="0"/>
              <a:t>ls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0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F005-BC76-ABB8-F736-F772953D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6EE6-0410-F3E7-3EED-C268855E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9457"/>
            <a:ext cx="10515600" cy="3507505"/>
          </a:xfrm>
        </p:spPr>
        <p:txBody>
          <a:bodyPr/>
          <a:lstStyle/>
          <a:p>
            <a:r>
              <a:rPr lang="en-US" dirty="0"/>
              <a:t>Other notes:</a:t>
            </a:r>
          </a:p>
          <a:p>
            <a:pPr lvl="1"/>
            <a:r>
              <a:rPr lang="en-US" dirty="0"/>
              <a:t>I talk fast when I get excited – can remind me to slow down</a:t>
            </a:r>
          </a:p>
          <a:p>
            <a:pPr lvl="1"/>
            <a:r>
              <a:rPr lang="en-US" dirty="0"/>
              <a:t>Can ask questions at any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1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8392-053D-E0D5-67C2-0F06D86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935327" cy="1325563"/>
          </a:xfrm>
        </p:spPr>
        <p:txBody>
          <a:bodyPr/>
          <a:lstStyle/>
          <a:p>
            <a:r>
              <a:rPr lang="en-US" dirty="0"/>
              <a:t>Recent/ongoing projects – more on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94B6-5D74-C164-5E5E-859086A9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343817"/>
            <a:ext cx="11935327" cy="4833145"/>
          </a:xfrm>
        </p:spPr>
        <p:txBody>
          <a:bodyPr>
            <a:noAutofit/>
          </a:bodyPr>
          <a:lstStyle/>
          <a:p>
            <a:r>
              <a:rPr lang="en-US" sz="2400" dirty="0"/>
              <a:t>Lead developer on Regional Energy Deployment System (ReEDS)</a:t>
            </a:r>
          </a:p>
          <a:p>
            <a:pPr lvl="1"/>
            <a:r>
              <a:rPr lang="en-US" dirty="0"/>
              <a:t>Lead re-development in ~2017; R&amp;D100 award in ~2020</a:t>
            </a:r>
          </a:p>
          <a:p>
            <a:pPr lvl="1"/>
            <a:r>
              <a:rPr lang="en-US" dirty="0"/>
              <a:t>All sorts of policy analysis (IRA, 111, …)</a:t>
            </a:r>
          </a:p>
          <a:p>
            <a:pPr lvl="1"/>
            <a:r>
              <a:rPr lang="en-US" dirty="0"/>
              <a:t>Currently: OBBBA, material demands, </a:t>
            </a:r>
            <a:r>
              <a:rPr lang="en-US"/>
              <a:t>Nature paper</a:t>
            </a:r>
            <a:endParaRPr lang="en-US" dirty="0"/>
          </a:p>
          <a:p>
            <a:r>
              <a:rPr lang="en-US" sz="2400" dirty="0"/>
              <a:t>ReEDS-USREP, distributional and macroeconomic impacts of increased NG exports</a:t>
            </a:r>
          </a:p>
          <a:p>
            <a:r>
              <a:rPr lang="en-US" sz="2400" dirty="0"/>
              <a:t>Lead developer on Fuels and Industry Integrated Optimization (FINITO)</a:t>
            </a:r>
          </a:p>
          <a:p>
            <a:r>
              <a:rPr lang="en-US" sz="2400" dirty="0"/>
              <a:t>UN BTR report</a:t>
            </a:r>
          </a:p>
          <a:p>
            <a:r>
              <a:rPr lang="en-US" sz="2400" dirty="0"/>
              <a:t>Google project</a:t>
            </a:r>
          </a:p>
          <a:p>
            <a:r>
              <a:rPr lang="en-US" sz="2400" dirty="0"/>
              <a:t>Work with EMTEC</a:t>
            </a:r>
          </a:p>
          <a:p>
            <a:r>
              <a:rPr lang="en-US" sz="2400" dirty="0"/>
              <a:t>Lithium/copper market modeling with KAPSARC</a:t>
            </a:r>
          </a:p>
          <a:p>
            <a:r>
              <a:rPr lang="en-US" sz="2400" dirty="0"/>
              <a:t>Electricity procurement strategies for industrial consumers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874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B523B-436F-7089-327D-063BB869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Some admin items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D50602-A942-F1DC-A074-451BBE058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051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84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1B85-648C-E068-DEFF-138C2F3E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Teaching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B91-68CF-54CB-1EDC-87D6355F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needs to be overly/intentionally difficult or stressful </a:t>
            </a:r>
          </a:p>
          <a:p>
            <a:r>
              <a:rPr lang="en-US" dirty="0"/>
              <a:t>We should look forward to and enjoy our time together</a:t>
            </a:r>
          </a:p>
          <a:p>
            <a:r>
              <a:rPr lang="en-US" dirty="0"/>
              <a:t>You should learn the core concepts well – </a:t>
            </a:r>
            <a:r>
              <a:rPr lang="en-US" b="1" i="1" dirty="0"/>
              <a:t>“5-year takeaways”</a:t>
            </a:r>
          </a:p>
          <a:p>
            <a:r>
              <a:rPr lang="en-US" dirty="0"/>
              <a:t>Goal should be an intuitive understanding of the material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– </a:t>
            </a:r>
            <a:r>
              <a:rPr lang="en-US" i="1" dirty="0"/>
              <a:t>why</a:t>
            </a:r>
            <a:r>
              <a:rPr lang="en-US" dirty="0"/>
              <a:t> is this important? when will I ever use this?</a:t>
            </a:r>
          </a:p>
          <a:p>
            <a:r>
              <a:rPr lang="en-US" dirty="0"/>
              <a:t>Mutual respect</a:t>
            </a:r>
          </a:p>
          <a:p>
            <a:pPr lvl="1"/>
            <a:r>
              <a:rPr lang="en-US" dirty="0"/>
              <a:t>Teacher and students</a:t>
            </a:r>
          </a:p>
          <a:p>
            <a:pPr lvl="1"/>
            <a:r>
              <a:rPr lang="en-US" dirty="0"/>
              <a:t>Among students</a:t>
            </a:r>
          </a:p>
        </p:txBody>
      </p:sp>
    </p:spTree>
    <p:extLst>
      <p:ext uri="{BB962C8B-B14F-4D97-AF65-F5344CB8AC3E}">
        <p14:creationId xmlns:p14="http://schemas.microsoft.com/office/powerpoint/2010/main" val="205738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1B85-648C-E068-DEFF-138C2F3E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B91-68CF-54CB-1EDC-87D6355F7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2477"/>
            <a:ext cx="9529916" cy="3684485"/>
          </a:xfrm>
        </p:spPr>
        <p:txBody>
          <a:bodyPr/>
          <a:lstStyle/>
          <a:p>
            <a:r>
              <a:rPr lang="en-US" dirty="0"/>
              <a:t>Classes will be recorded</a:t>
            </a:r>
          </a:p>
          <a:p>
            <a:r>
              <a:rPr lang="en-US" dirty="0"/>
              <a:t>Uploaded to Google Drive</a:t>
            </a:r>
          </a:p>
          <a:p>
            <a:r>
              <a:rPr lang="en-US" dirty="0"/>
              <a:t>…. you still need to attend class</a:t>
            </a:r>
          </a:p>
        </p:txBody>
      </p:sp>
    </p:spTree>
    <p:extLst>
      <p:ext uri="{BB962C8B-B14F-4D97-AF65-F5344CB8AC3E}">
        <p14:creationId xmlns:p14="http://schemas.microsoft.com/office/powerpoint/2010/main" val="74948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C407-580F-9972-4B8A-A8A7EDEB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Punishments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BB89-8053-8ADE-6E01-2A4CB4EC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that creates an unsafe learning environment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Discrimination, bigotry, threats, violence, …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Academic misconduct (cheating)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i="1" dirty="0"/>
              <a:t>I take these very seriously --</a:t>
            </a:r>
          </a:p>
          <a:p>
            <a:pPr marL="0" indent="0" algn="ctr">
              <a:buNone/>
            </a:pPr>
            <a:r>
              <a:rPr lang="en-US" b="1" i="1" dirty="0"/>
              <a:t>You will be punished to the full extent of university policy</a:t>
            </a:r>
          </a:p>
        </p:txBody>
      </p:sp>
    </p:spTree>
    <p:extLst>
      <p:ext uri="{BB962C8B-B14F-4D97-AF65-F5344CB8AC3E}">
        <p14:creationId xmlns:p14="http://schemas.microsoft.com/office/powerpoint/2010/main" val="112532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2C58-A90E-468E-AF7B-27FAB7FF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D4FF-DF08-49AC-2A04-F08B9C8E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8342" cy="4351338"/>
          </a:xfrm>
        </p:spPr>
        <p:txBody>
          <a:bodyPr>
            <a:normAutofit/>
          </a:bodyPr>
          <a:lstStyle/>
          <a:p>
            <a:r>
              <a:rPr lang="en-US" dirty="0"/>
              <a:t>Main goals: </a:t>
            </a:r>
          </a:p>
          <a:p>
            <a:pPr lvl="1"/>
            <a:r>
              <a:rPr lang="en-US" sz="2800" dirty="0"/>
              <a:t>Exposure to and knowledge of various modeling techniques</a:t>
            </a:r>
          </a:p>
          <a:p>
            <a:pPr lvl="1"/>
            <a:r>
              <a:rPr lang="en-US" sz="2800" dirty="0"/>
              <a:t>Using software as a vehicle for those techniques to solve problems in economics and engineering</a:t>
            </a:r>
          </a:p>
          <a:p>
            <a:endParaRPr lang="en-US" dirty="0"/>
          </a:p>
          <a:p>
            <a:r>
              <a:rPr lang="en-US" dirty="0"/>
              <a:t>Secondary goals:</a:t>
            </a:r>
          </a:p>
          <a:p>
            <a:pPr lvl="1"/>
            <a:r>
              <a:rPr lang="en-US" sz="2800" dirty="0"/>
              <a:t>Application of knowledge/skills to the real world</a:t>
            </a:r>
          </a:p>
          <a:p>
            <a:pPr lvl="1"/>
            <a:r>
              <a:rPr lang="en-US" sz="2800" dirty="0"/>
              <a:t>Modeling a topic of interest via the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72330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5676E-001B-CCA5-C30A-116A0420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Topics covered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A5EC-9A58-1C43-A5A4-1F812D23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 lnSpcReduction="10000"/>
          </a:bodyPr>
          <a:lstStyle/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Programming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GitHub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Command line tools, scripting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Mainly using GAMS - Other languages: Python, Julia as examples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Computing systems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Linear programs </a:t>
            </a:r>
            <a:r>
              <a:rPr lang="en-US" sz="1700" b="1" i="1" dirty="0">
                <a:solidFill>
                  <a:schemeClr val="tx1">
                    <a:alpha val="80000"/>
                  </a:schemeClr>
                </a:solidFill>
              </a:rPr>
              <a:t>&lt;- HW1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Non-linear programs 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Duality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Mixed complementarity problems </a:t>
            </a:r>
            <a:r>
              <a:rPr lang="en-US" sz="1700" b="1" i="1" dirty="0">
                <a:solidFill>
                  <a:schemeClr val="tx1">
                    <a:alpha val="80000"/>
                  </a:schemeClr>
                </a:solidFill>
              </a:rPr>
              <a:t>&lt;- HW2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Avoiding ‘solve’ – analytical methods for modeling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Integrated assessment models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Model linkages – iterative and co-optimized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Computable General Equilibrium models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Mathematical Programs with Equilibrium Constraints (MPECs) </a:t>
            </a: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&lt;-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1700" b="1" i="1" dirty="0">
                <a:solidFill>
                  <a:schemeClr val="tx1">
                    <a:alpha val="80000"/>
                  </a:schemeClr>
                </a:solidFill>
              </a:rPr>
              <a:t>HW3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Equilibrium Programs with Equilibrium Constraints (EPECs)</a:t>
            </a: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26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1071</Words>
  <Application>Microsoft Macintosh PowerPoint</Application>
  <PresentationFormat>Widescreen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EBGN645: First Day</vt:lpstr>
      <vt:lpstr>My Background</vt:lpstr>
      <vt:lpstr>Recent/ongoing projects – more on Wednesday</vt:lpstr>
      <vt:lpstr>Some admin items</vt:lpstr>
      <vt:lpstr>Teaching philosophy</vt:lpstr>
      <vt:lpstr>Recording</vt:lpstr>
      <vt:lpstr>Punishments for…</vt:lpstr>
      <vt:lpstr>Purpose of this course</vt:lpstr>
      <vt:lpstr>Topics covered</vt:lpstr>
      <vt:lpstr>Grading</vt:lpstr>
      <vt:lpstr>Your final project</vt:lpstr>
      <vt:lpstr>Some advice</vt:lpstr>
      <vt:lpstr>Coding</vt:lpstr>
      <vt:lpstr>AI Policy</vt:lpstr>
      <vt:lpstr>Scheduling</vt:lpstr>
      <vt:lpstr>Absences, delays</vt:lpstr>
      <vt:lpstr>Disabilities, counseling</vt:lpstr>
      <vt:lpstr>Textbooks</vt:lpstr>
      <vt:lpstr>Advice for the program/life</vt:lpstr>
      <vt:lpstr>Your first assignments – will also send an email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31</cp:revision>
  <dcterms:created xsi:type="dcterms:W3CDTF">2024-08-18T22:05:05Z</dcterms:created>
  <dcterms:modified xsi:type="dcterms:W3CDTF">2025-08-25T17:43:17Z</dcterms:modified>
</cp:coreProperties>
</file>