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3" r:id="rId4"/>
    <p:sldId id="260" r:id="rId5"/>
    <p:sldId id="277" r:id="rId6"/>
    <p:sldId id="279" r:id="rId7"/>
    <p:sldId id="280" r:id="rId8"/>
    <p:sldId id="284" r:id="rId9"/>
    <p:sldId id="259" r:id="rId10"/>
    <p:sldId id="265" r:id="rId11"/>
    <p:sldId id="281" r:id="rId12"/>
    <p:sldId id="282" r:id="rId13"/>
    <p:sldId id="257" r:id="rId14"/>
    <p:sldId id="261" r:id="rId15"/>
    <p:sldId id="262" r:id="rId16"/>
    <p:sldId id="263" r:id="rId17"/>
    <p:sldId id="269" r:id="rId18"/>
    <p:sldId id="266" r:id="rId19"/>
    <p:sldId id="268" r:id="rId20"/>
    <p:sldId id="264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/>
    <p:restoredTop sz="94651"/>
  </p:normalViewPr>
  <p:slideViewPr>
    <p:cSldViewPr snapToGrid="0">
      <p:cViewPr varScale="1">
        <p:scale>
          <a:sx n="106" d="100"/>
          <a:sy n="106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DD7E1-A55E-46F8-9856-C7DEE91E983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FE0AD-CFFF-4C99-90F2-C108E6107ED9}">
      <dgm:prSet/>
      <dgm:spPr/>
      <dgm:t>
        <a:bodyPr/>
        <a:lstStyle/>
        <a:p>
          <a:r>
            <a:rPr lang="en-US"/>
            <a:t>Jared Woollacott – EIA Chief Economist, modeler, AI enthusiast</a:t>
          </a:r>
        </a:p>
      </dgm:t>
    </dgm:pt>
    <dgm:pt modelId="{808D4AAC-8D15-46E9-9E22-40C37EC8954D}" type="parTrans" cxnId="{31D47AB7-BFC9-44F5-B3F8-28BEA686B68A}">
      <dgm:prSet/>
      <dgm:spPr/>
      <dgm:t>
        <a:bodyPr/>
        <a:lstStyle/>
        <a:p>
          <a:endParaRPr lang="en-US"/>
        </a:p>
      </dgm:t>
    </dgm:pt>
    <dgm:pt modelId="{2F47DAA5-642D-48AE-B7DD-DF6299060EE7}" type="sibTrans" cxnId="{31D47AB7-BFC9-44F5-B3F8-28BEA686B68A}">
      <dgm:prSet/>
      <dgm:spPr/>
      <dgm:t>
        <a:bodyPr/>
        <a:lstStyle/>
        <a:p>
          <a:endParaRPr lang="en-US"/>
        </a:p>
      </dgm:t>
    </dgm:pt>
    <dgm:pt modelId="{EFFBE0BE-F776-4658-98B7-AB80E2374BF4}">
      <dgm:prSet/>
      <dgm:spPr/>
      <dgm:t>
        <a:bodyPr/>
        <a:lstStyle/>
        <a:p>
          <a:r>
            <a:rPr lang="en-US"/>
            <a:t>Adam Christensen - GAMS</a:t>
          </a:r>
        </a:p>
      </dgm:t>
    </dgm:pt>
    <dgm:pt modelId="{AA8F08EA-201B-49CD-AFD2-C7586869B451}" type="parTrans" cxnId="{CEE62AAE-D9F8-41ED-ADF9-078945219FAC}">
      <dgm:prSet/>
      <dgm:spPr/>
      <dgm:t>
        <a:bodyPr/>
        <a:lstStyle/>
        <a:p>
          <a:endParaRPr lang="en-US"/>
        </a:p>
      </dgm:t>
    </dgm:pt>
    <dgm:pt modelId="{48DE6185-5AA7-4A38-8F81-453FCB49BE2F}" type="sibTrans" cxnId="{CEE62AAE-D9F8-41ED-ADF9-078945219FAC}">
      <dgm:prSet/>
      <dgm:spPr/>
      <dgm:t>
        <a:bodyPr/>
        <a:lstStyle/>
        <a:p>
          <a:endParaRPr lang="en-US"/>
        </a:p>
      </dgm:t>
    </dgm:pt>
    <dgm:pt modelId="{65F767FB-E1F0-4C34-AD20-6876FD302D92}">
      <dgm:prSet/>
      <dgm:spPr/>
      <dgm:t>
        <a:bodyPr/>
        <a:lstStyle/>
        <a:p>
          <a:r>
            <a:rPr lang="en-US"/>
            <a:t>Sauleh Siddiqui – AU, formerly EIA Chief Modeler</a:t>
          </a:r>
        </a:p>
      </dgm:t>
    </dgm:pt>
    <dgm:pt modelId="{705E7D17-6CBB-4504-82DB-AD8012AA4345}" type="parTrans" cxnId="{FF378F71-947A-404F-A9F3-2EDE7494912E}">
      <dgm:prSet/>
      <dgm:spPr/>
      <dgm:t>
        <a:bodyPr/>
        <a:lstStyle/>
        <a:p>
          <a:endParaRPr lang="en-US"/>
        </a:p>
      </dgm:t>
    </dgm:pt>
    <dgm:pt modelId="{A5582427-3C1F-4DF4-9339-3B6A39D64E24}" type="sibTrans" cxnId="{FF378F71-947A-404F-A9F3-2EDE7494912E}">
      <dgm:prSet/>
      <dgm:spPr/>
      <dgm:t>
        <a:bodyPr/>
        <a:lstStyle/>
        <a:p>
          <a:endParaRPr lang="en-US"/>
        </a:p>
      </dgm:t>
    </dgm:pt>
    <dgm:pt modelId="{5A067125-C81F-4E13-B099-4397943788FC}">
      <dgm:prSet/>
      <dgm:spPr/>
      <dgm:t>
        <a:bodyPr/>
        <a:lstStyle/>
        <a:p>
          <a:r>
            <a:rPr lang="en-US"/>
            <a:t>Charalampos Aavram – NREL modeler</a:t>
          </a:r>
        </a:p>
      </dgm:t>
    </dgm:pt>
    <dgm:pt modelId="{1DF8A78D-76CA-457D-A430-6DF3E651DEF0}" type="parTrans" cxnId="{7C87C1FF-2E7E-4010-B1F0-684884FC9ECD}">
      <dgm:prSet/>
      <dgm:spPr/>
      <dgm:t>
        <a:bodyPr/>
        <a:lstStyle/>
        <a:p>
          <a:endParaRPr lang="en-US"/>
        </a:p>
      </dgm:t>
    </dgm:pt>
    <dgm:pt modelId="{A83DE188-2E80-45D7-90F9-02A929E3A699}" type="sibTrans" cxnId="{7C87C1FF-2E7E-4010-B1F0-684884FC9ECD}">
      <dgm:prSet/>
      <dgm:spPr/>
      <dgm:t>
        <a:bodyPr/>
        <a:lstStyle/>
        <a:p>
          <a:endParaRPr lang="en-US"/>
        </a:p>
      </dgm:t>
    </dgm:pt>
    <dgm:pt modelId="{54900549-F7E0-4078-83F0-B97788B93D47}">
      <dgm:prSet/>
      <dgm:spPr/>
      <dgm:t>
        <a:bodyPr/>
        <a:lstStyle/>
        <a:p>
          <a:r>
            <a:rPr lang="en-US"/>
            <a:t>Jon Becker – Formerly EPA, MEE grad</a:t>
          </a:r>
        </a:p>
      </dgm:t>
    </dgm:pt>
    <dgm:pt modelId="{8AC3A8A0-3B78-4DCB-8122-524FA39105C9}" type="parTrans" cxnId="{CBCDD1C1-BCBD-4F52-9B65-7203051D8117}">
      <dgm:prSet/>
      <dgm:spPr/>
      <dgm:t>
        <a:bodyPr/>
        <a:lstStyle/>
        <a:p>
          <a:endParaRPr lang="en-US"/>
        </a:p>
      </dgm:t>
    </dgm:pt>
    <dgm:pt modelId="{E3E386A0-626B-440D-8568-B3F8A032DA0D}" type="sibTrans" cxnId="{CBCDD1C1-BCBD-4F52-9B65-7203051D8117}">
      <dgm:prSet/>
      <dgm:spPr/>
      <dgm:t>
        <a:bodyPr/>
        <a:lstStyle/>
        <a:p>
          <a:endParaRPr lang="en-US"/>
        </a:p>
      </dgm:t>
    </dgm:pt>
    <dgm:pt modelId="{FA824D60-CFD0-4F27-AA6F-AB1272EDD88C}">
      <dgm:prSet/>
      <dgm:spPr/>
      <dgm:t>
        <a:bodyPr/>
        <a:lstStyle/>
        <a:p>
          <a:r>
            <a:rPr lang="en-US"/>
            <a:t>.. Some others pending</a:t>
          </a:r>
        </a:p>
      </dgm:t>
    </dgm:pt>
    <dgm:pt modelId="{1AC2B75C-2013-4EAC-A4A3-1F49180A5DE9}" type="parTrans" cxnId="{CB62FA3A-AAFC-417E-98A7-C252D1ED8EBD}">
      <dgm:prSet/>
      <dgm:spPr/>
      <dgm:t>
        <a:bodyPr/>
        <a:lstStyle/>
        <a:p>
          <a:endParaRPr lang="en-US"/>
        </a:p>
      </dgm:t>
    </dgm:pt>
    <dgm:pt modelId="{5915699C-55C4-4D52-860A-1B72C5A335C7}" type="sibTrans" cxnId="{CB62FA3A-AAFC-417E-98A7-C252D1ED8EBD}">
      <dgm:prSet/>
      <dgm:spPr/>
      <dgm:t>
        <a:bodyPr/>
        <a:lstStyle/>
        <a:p>
          <a:endParaRPr lang="en-US"/>
        </a:p>
      </dgm:t>
    </dgm:pt>
    <dgm:pt modelId="{54BDD02D-D37D-B14C-A8F1-A7097A33BFA0}" type="pres">
      <dgm:prSet presAssocID="{5F7DD7E1-A55E-46F8-9856-C7DEE91E983D}" presName="diagram" presStyleCnt="0">
        <dgm:presLayoutVars>
          <dgm:dir/>
          <dgm:resizeHandles val="exact"/>
        </dgm:presLayoutVars>
      </dgm:prSet>
      <dgm:spPr/>
    </dgm:pt>
    <dgm:pt modelId="{478D2BE3-4486-BB47-BB88-F149C27E87FA}" type="pres">
      <dgm:prSet presAssocID="{D60FE0AD-CFFF-4C99-90F2-C108E6107ED9}" presName="node" presStyleLbl="node1" presStyleIdx="0" presStyleCnt="6">
        <dgm:presLayoutVars>
          <dgm:bulletEnabled val="1"/>
        </dgm:presLayoutVars>
      </dgm:prSet>
      <dgm:spPr/>
    </dgm:pt>
    <dgm:pt modelId="{1C7FCDDC-7A29-D240-99BB-722B0EB4CC26}" type="pres">
      <dgm:prSet presAssocID="{2F47DAA5-642D-48AE-B7DD-DF6299060EE7}" presName="sibTrans" presStyleCnt="0"/>
      <dgm:spPr/>
    </dgm:pt>
    <dgm:pt modelId="{C37B99F3-640F-3F4B-8DAF-DE3F4C044DBE}" type="pres">
      <dgm:prSet presAssocID="{EFFBE0BE-F776-4658-98B7-AB80E2374BF4}" presName="node" presStyleLbl="node1" presStyleIdx="1" presStyleCnt="6">
        <dgm:presLayoutVars>
          <dgm:bulletEnabled val="1"/>
        </dgm:presLayoutVars>
      </dgm:prSet>
      <dgm:spPr/>
    </dgm:pt>
    <dgm:pt modelId="{E319B0A8-32DA-8A4F-9B59-89856F444AF5}" type="pres">
      <dgm:prSet presAssocID="{48DE6185-5AA7-4A38-8F81-453FCB49BE2F}" presName="sibTrans" presStyleCnt="0"/>
      <dgm:spPr/>
    </dgm:pt>
    <dgm:pt modelId="{29711F7E-08AE-B646-929A-EC220F5A3DC5}" type="pres">
      <dgm:prSet presAssocID="{65F767FB-E1F0-4C34-AD20-6876FD302D92}" presName="node" presStyleLbl="node1" presStyleIdx="2" presStyleCnt="6">
        <dgm:presLayoutVars>
          <dgm:bulletEnabled val="1"/>
        </dgm:presLayoutVars>
      </dgm:prSet>
      <dgm:spPr/>
    </dgm:pt>
    <dgm:pt modelId="{FC581D11-7BB6-DA4A-87AD-21B7ED0842A9}" type="pres">
      <dgm:prSet presAssocID="{A5582427-3C1F-4DF4-9339-3B6A39D64E24}" presName="sibTrans" presStyleCnt="0"/>
      <dgm:spPr/>
    </dgm:pt>
    <dgm:pt modelId="{537CCB43-14C8-9941-9BBF-436445B1D4F1}" type="pres">
      <dgm:prSet presAssocID="{5A067125-C81F-4E13-B099-4397943788FC}" presName="node" presStyleLbl="node1" presStyleIdx="3" presStyleCnt="6">
        <dgm:presLayoutVars>
          <dgm:bulletEnabled val="1"/>
        </dgm:presLayoutVars>
      </dgm:prSet>
      <dgm:spPr/>
    </dgm:pt>
    <dgm:pt modelId="{80B735D6-E1CC-6E45-897E-4E88798B4721}" type="pres">
      <dgm:prSet presAssocID="{A83DE188-2E80-45D7-90F9-02A929E3A699}" presName="sibTrans" presStyleCnt="0"/>
      <dgm:spPr/>
    </dgm:pt>
    <dgm:pt modelId="{493F758A-394F-2149-BDF9-7C1C58E2DBF0}" type="pres">
      <dgm:prSet presAssocID="{54900549-F7E0-4078-83F0-B97788B93D47}" presName="node" presStyleLbl="node1" presStyleIdx="4" presStyleCnt="6">
        <dgm:presLayoutVars>
          <dgm:bulletEnabled val="1"/>
        </dgm:presLayoutVars>
      </dgm:prSet>
      <dgm:spPr/>
    </dgm:pt>
    <dgm:pt modelId="{E2296491-B3B2-EF4C-80BF-965F44485C6C}" type="pres">
      <dgm:prSet presAssocID="{E3E386A0-626B-440D-8568-B3F8A032DA0D}" presName="sibTrans" presStyleCnt="0"/>
      <dgm:spPr/>
    </dgm:pt>
    <dgm:pt modelId="{E657B662-DAE2-784C-A1FB-588CB7B20061}" type="pres">
      <dgm:prSet presAssocID="{FA824D60-CFD0-4F27-AA6F-AB1272EDD88C}" presName="node" presStyleLbl="node1" presStyleIdx="5" presStyleCnt="6">
        <dgm:presLayoutVars>
          <dgm:bulletEnabled val="1"/>
        </dgm:presLayoutVars>
      </dgm:prSet>
      <dgm:spPr/>
    </dgm:pt>
  </dgm:ptLst>
  <dgm:cxnLst>
    <dgm:cxn modelId="{CB62FA3A-AAFC-417E-98A7-C252D1ED8EBD}" srcId="{5F7DD7E1-A55E-46F8-9856-C7DEE91E983D}" destId="{FA824D60-CFD0-4F27-AA6F-AB1272EDD88C}" srcOrd="5" destOrd="0" parTransId="{1AC2B75C-2013-4EAC-A4A3-1F49180A5DE9}" sibTransId="{5915699C-55C4-4D52-860A-1B72C5A335C7}"/>
    <dgm:cxn modelId="{1F37E83C-8014-644A-938B-43E4D009FC55}" type="presOf" srcId="{54900549-F7E0-4078-83F0-B97788B93D47}" destId="{493F758A-394F-2149-BDF9-7C1C58E2DBF0}" srcOrd="0" destOrd="0" presId="urn:microsoft.com/office/officeart/2005/8/layout/default"/>
    <dgm:cxn modelId="{59795943-F146-1941-BD59-E830831BD061}" type="presOf" srcId="{FA824D60-CFD0-4F27-AA6F-AB1272EDD88C}" destId="{E657B662-DAE2-784C-A1FB-588CB7B20061}" srcOrd="0" destOrd="0" presId="urn:microsoft.com/office/officeart/2005/8/layout/default"/>
    <dgm:cxn modelId="{C080E357-56E9-DC44-8BC0-16E35343276A}" type="presOf" srcId="{EFFBE0BE-F776-4658-98B7-AB80E2374BF4}" destId="{C37B99F3-640F-3F4B-8DAF-DE3F4C044DBE}" srcOrd="0" destOrd="0" presId="urn:microsoft.com/office/officeart/2005/8/layout/default"/>
    <dgm:cxn modelId="{F7B32269-EACA-FF45-9814-17C068F5F9EB}" type="presOf" srcId="{5A067125-C81F-4E13-B099-4397943788FC}" destId="{537CCB43-14C8-9941-9BBF-436445B1D4F1}" srcOrd="0" destOrd="0" presId="urn:microsoft.com/office/officeart/2005/8/layout/default"/>
    <dgm:cxn modelId="{FF378F71-947A-404F-A9F3-2EDE7494912E}" srcId="{5F7DD7E1-A55E-46F8-9856-C7DEE91E983D}" destId="{65F767FB-E1F0-4C34-AD20-6876FD302D92}" srcOrd="2" destOrd="0" parTransId="{705E7D17-6CBB-4504-82DB-AD8012AA4345}" sibTransId="{A5582427-3C1F-4DF4-9339-3B6A39D64E24}"/>
    <dgm:cxn modelId="{8C18CC79-8B5A-744F-AE77-CBAA4BD7FB45}" type="presOf" srcId="{D60FE0AD-CFFF-4C99-90F2-C108E6107ED9}" destId="{478D2BE3-4486-BB47-BB88-F149C27E87FA}" srcOrd="0" destOrd="0" presId="urn:microsoft.com/office/officeart/2005/8/layout/default"/>
    <dgm:cxn modelId="{DB9699AC-45C5-1642-B563-1AC26B2BA223}" type="presOf" srcId="{65F767FB-E1F0-4C34-AD20-6876FD302D92}" destId="{29711F7E-08AE-B646-929A-EC220F5A3DC5}" srcOrd="0" destOrd="0" presId="urn:microsoft.com/office/officeart/2005/8/layout/default"/>
    <dgm:cxn modelId="{CEE62AAE-D9F8-41ED-ADF9-078945219FAC}" srcId="{5F7DD7E1-A55E-46F8-9856-C7DEE91E983D}" destId="{EFFBE0BE-F776-4658-98B7-AB80E2374BF4}" srcOrd="1" destOrd="0" parTransId="{AA8F08EA-201B-49CD-AFD2-C7586869B451}" sibTransId="{48DE6185-5AA7-4A38-8F81-453FCB49BE2F}"/>
    <dgm:cxn modelId="{31D47AB7-BFC9-44F5-B3F8-28BEA686B68A}" srcId="{5F7DD7E1-A55E-46F8-9856-C7DEE91E983D}" destId="{D60FE0AD-CFFF-4C99-90F2-C108E6107ED9}" srcOrd="0" destOrd="0" parTransId="{808D4AAC-8D15-46E9-9E22-40C37EC8954D}" sibTransId="{2F47DAA5-642D-48AE-B7DD-DF6299060EE7}"/>
    <dgm:cxn modelId="{CBCDD1C1-BCBD-4F52-9B65-7203051D8117}" srcId="{5F7DD7E1-A55E-46F8-9856-C7DEE91E983D}" destId="{54900549-F7E0-4078-83F0-B97788B93D47}" srcOrd="4" destOrd="0" parTransId="{8AC3A8A0-3B78-4DCB-8122-524FA39105C9}" sibTransId="{E3E386A0-626B-440D-8568-B3F8A032DA0D}"/>
    <dgm:cxn modelId="{80EE8AC6-AE89-1946-B9BF-619782718C4E}" type="presOf" srcId="{5F7DD7E1-A55E-46F8-9856-C7DEE91E983D}" destId="{54BDD02D-D37D-B14C-A8F1-A7097A33BFA0}" srcOrd="0" destOrd="0" presId="urn:microsoft.com/office/officeart/2005/8/layout/default"/>
    <dgm:cxn modelId="{7C87C1FF-2E7E-4010-B1F0-684884FC9ECD}" srcId="{5F7DD7E1-A55E-46F8-9856-C7DEE91E983D}" destId="{5A067125-C81F-4E13-B099-4397943788FC}" srcOrd="3" destOrd="0" parTransId="{1DF8A78D-76CA-457D-A430-6DF3E651DEF0}" sibTransId="{A83DE188-2E80-45D7-90F9-02A929E3A699}"/>
    <dgm:cxn modelId="{85CDF25C-2E26-A741-A804-A0531FDC7259}" type="presParOf" srcId="{54BDD02D-D37D-B14C-A8F1-A7097A33BFA0}" destId="{478D2BE3-4486-BB47-BB88-F149C27E87FA}" srcOrd="0" destOrd="0" presId="urn:microsoft.com/office/officeart/2005/8/layout/default"/>
    <dgm:cxn modelId="{92777695-E670-0247-8890-C89B2C5F75DB}" type="presParOf" srcId="{54BDD02D-D37D-B14C-A8F1-A7097A33BFA0}" destId="{1C7FCDDC-7A29-D240-99BB-722B0EB4CC26}" srcOrd="1" destOrd="0" presId="urn:microsoft.com/office/officeart/2005/8/layout/default"/>
    <dgm:cxn modelId="{7D46475D-F3DE-1D42-B465-4605A1F653A8}" type="presParOf" srcId="{54BDD02D-D37D-B14C-A8F1-A7097A33BFA0}" destId="{C37B99F3-640F-3F4B-8DAF-DE3F4C044DBE}" srcOrd="2" destOrd="0" presId="urn:microsoft.com/office/officeart/2005/8/layout/default"/>
    <dgm:cxn modelId="{987F24D7-89DA-1344-BF89-8FB9CC6AC196}" type="presParOf" srcId="{54BDD02D-D37D-B14C-A8F1-A7097A33BFA0}" destId="{E319B0A8-32DA-8A4F-9B59-89856F444AF5}" srcOrd="3" destOrd="0" presId="urn:microsoft.com/office/officeart/2005/8/layout/default"/>
    <dgm:cxn modelId="{4B5D4573-B704-4F40-AF3A-96AEFEBDDF8D}" type="presParOf" srcId="{54BDD02D-D37D-B14C-A8F1-A7097A33BFA0}" destId="{29711F7E-08AE-B646-929A-EC220F5A3DC5}" srcOrd="4" destOrd="0" presId="urn:microsoft.com/office/officeart/2005/8/layout/default"/>
    <dgm:cxn modelId="{9D4C639C-5AAA-E14F-B674-98CC05F1DBD2}" type="presParOf" srcId="{54BDD02D-D37D-B14C-A8F1-A7097A33BFA0}" destId="{FC581D11-7BB6-DA4A-87AD-21B7ED0842A9}" srcOrd="5" destOrd="0" presId="urn:microsoft.com/office/officeart/2005/8/layout/default"/>
    <dgm:cxn modelId="{A0EBCEF2-3193-EE4D-85E5-3E3B9AD54289}" type="presParOf" srcId="{54BDD02D-D37D-B14C-A8F1-A7097A33BFA0}" destId="{537CCB43-14C8-9941-9BBF-436445B1D4F1}" srcOrd="6" destOrd="0" presId="urn:microsoft.com/office/officeart/2005/8/layout/default"/>
    <dgm:cxn modelId="{A38EBF43-DBF2-144A-8F5B-AC9DEA02F63D}" type="presParOf" srcId="{54BDD02D-D37D-B14C-A8F1-A7097A33BFA0}" destId="{80B735D6-E1CC-6E45-897E-4E88798B4721}" srcOrd="7" destOrd="0" presId="urn:microsoft.com/office/officeart/2005/8/layout/default"/>
    <dgm:cxn modelId="{BECD6772-E518-7A44-8610-CD4EA27E799B}" type="presParOf" srcId="{54BDD02D-D37D-B14C-A8F1-A7097A33BFA0}" destId="{493F758A-394F-2149-BDF9-7C1C58E2DBF0}" srcOrd="8" destOrd="0" presId="urn:microsoft.com/office/officeart/2005/8/layout/default"/>
    <dgm:cxn modelId="{5260DE4F-EC6F-9C4B-96F1-A5FF06F7EAB6}" type="presParOf" srcId="{54BDD02D-D37D-B14C-A8F1-A7097A33BFA0}" destId="{E2296491-B3B2-EF4C-80BF-965F44485C6C}" srcOrd="9" destOrd="0" presId="urn:microsoft.com/office/officeart/2005/8/layout/default"/>
    <dgm:cxn modelId="{E675C885-2A3F-6442-A516-03725A69B723}" type="presParOf" srcId="{54BDD02D-D37D-B14C-A8F1-A7097A33BFA0}" destId="{E657B662-DAE2-784C-A1FB-588CB7B2006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2BE3-4486-BB47-BB88-F149C27E87FA}">
      <dsp:nvSpPr>
        <dsp:cNvPr id="0" name=""/>
        <dsp:cNvSpPr/>
      </dsp:nvSpPr>
      <dsp:spPr>
        <a:xfrm>
          <a:off x="412665" y="416"/>
          <a:ext cx="2175252" cy="130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Jared Woollacott – EIA Chief Economist, modeler, AI enthusiast</a:t>
          </a:r>
        </a:p>
      </dsp:txBody>
      <dsp:txXfrm>
        <a:off x="412665" y="416"/>
        <a:ext cx="2175252" cy="1305151"/>
      </dsp:txXfrm>
    </dsp:sp>
    <dsp:sp modelId="{C37B99F3-640F-3F4B-8DAF-DE3F4C044DBE}">
      <dsp:nvSpPr>
        <dsp:cNvPr id="0" name=""/>
        <dsp:cNvSpPr/>
      </dsp:nvSpPr>
      <dsp:spPr>
        <a:xfrm>
          <a:off x="2805443" y="416"/>
          <a:ext cx="2175252" cy="130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Adam Christensen - GAMS</a:t>
          </a:r>
        </a:p>
      </dsp:txBody>
      <dsp:txXfrm>
        <a:off x="2805443" y="416"/>
        <a:ext cx="2175252" cy="1305151"/>
      </dsp:txXfrm>
    </dsp:sp>
    <dsp:sp modelId="{29711F7E-08AE-B646-929A-EC220F5A3DC5}">
      <dsp:nvSpPr>
        <dsp:cNvPr id="0" name=""/>
        <dsp:cNvSpPr/>
      </dsp:nvSpPr>
      <dsp:spPr>
        <a:xfrm>
          <a:off x="412665" y="1523093"/>
          <a:ext cx="2175252" cy="130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Sauleh Siddiqui – AU, formerly EIA Chief Modeler</a:t>
          </a:r>
        </a:p>
      </dsp:txBody>
      <dsp:txXfrm>
        <a:off x="412665" y="1523093"/>
        <a:ext cx="2175252" cy="1305151"/>
      </dsp:txXfrm>
    </dsp:sp>
    <dsp:sp modelId="{537CCB43-14C8-9941-9BBF-436445B1D4F1}">
      <dsp:nvSpPr>
        <dsp:cNvPr id="0" name=""/>
        <dsp:cNvSpPr/>
      </dsp:nvSpPr>
      <dsp:spPr>
        <a:xfrm>
          <a:off x="2805443" y="1523093"/>
          <a:ext cx="2175252" cy="130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Charalampos Aavram – NREL modeler</a:t>
          </a:r>
        </a:p>
      </dsp:txBody>
      <dsp:txXfrm>
        <a:off x="2805443" y="1523093"/>
        <a:ext cx="2175252" cy="1305151"/>
      </dsp:txXfrm>
    </dsp:sp>
    <dsp:sp modelId="{493F758A-394F-2149-BDF9-7C1C58E2DBF0}">
      <dsp:nvSpPr>
        <dsp:cNvPr id="0" name=""/>
        <dsp:cNvSpPr/>
      </dsp:nvSpPr>
      <dsp:spPr>
        <a:xfrm>
          <a:off x="412665" y="3045769"/>
          <a:ext cx="2175252" cy="130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Jon Becker – Formerly EPA, MEE grad</a:t>
          </a:r>
        </a:p>
      </dsp:txBody>
      <dsp:txXfrm>
        <a:off x="412665" y="3045769"/>
        <a:ext cx="2175252" cy="1305151"/>
      </dsp:txXfrm>
    </dsp:sp>
    <dsp:sp modelId="{E657B662-DAE2-784C-A1FB-588CB7B20061}">
      <dsp:nvSpPr>
        <dsp:cNvPr id="0" name=""/>
        <dsp:cNvSpPr/>
      </dsp:nvSpPr>
      <dsp:spPr>
        <a:xfrm>
          <a:off x="2805443" y="3045769"/>
          <a:ext cx="2175252" cy="130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.. Some others pending</a:t>
          </a:r>
        </a:p>
      </dsp:txBody>
      <dsp:txXfrm>
        <a:off x="2805443" y="3045769"/>
        <a:ext cx="2175252" cy="130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709-7876-AC5E-D32E-363BD66A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147B-3F1F-D120-F131-FD9FB768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451E0-FE39-E80B-218D-CB7A13D5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087A-E110-4D29-8D55-AA041B9E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FA3E-8AF6-0239-79A1-9F5D9A88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BD42-DA1D-814F-73AB-FB2FCD04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281A7-AA23-3E2F-D27C-B4D2929C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46D-C937-2B9D-82E4-FA36F90C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73BE-4F6D-54E3-4AD4-8B67946A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73B6-B7CD-2F99-231D-086A34FF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2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4D04A-C311-7B17-08FA-41B19FED6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1A75A-9E0E-0975-42A0-9AA558031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35C6-0B58-C892-EAFE-B41C1A69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CB7F-3A66-BEBE-046D-6A7F9CFE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7F34-2E02-707B-406A-B09E0A2F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4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3746-11B7-15AA-83A0-71606565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D3CB-76F0-8134-64DE-E9D1EFEA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DC6F-92CE-17A2-76BE-BA6B0862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638B-F478-987A-E016-AA24B0D8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DA160-8606-495B-7A68-F05220E7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CEBF-3752-B287-3C00-182C60D1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F6DC-F106-6DF7-C6EC-0FB4C5D4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FDDF-4AA7-4BB3-C30B-506EE69B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4C03-A175-9D66-495E-76D7FC57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32FB-0B13-75D5-7ECB-6BD86912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4747-3138-0040-1329-D7724B6A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204F-28B7-ECA7-44CE-5F93824DD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9DBF-DF11-A1CF-72C1-5F6BD0CC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328F9-7EDC-9D41-ED00-D2F3DA0D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C4659-38D6-407B-94FA-E403C9DB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E5171-DE44-DC14-E51C-382A1969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B4A4-B8BD-8DFD-DF3F-1192DB6C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ACEC-E1CF-7AB9-F84A-F05820CD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8125-3711-2942-657C-4451F49C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5EBFC-06AD-9ECD-3EC9-A848DF41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1F75A-80CF-7F63-CDF1-98CA9444E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1770D-73BB-D74F-C58E-201717A2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582BB-37FA-1C8B-B3AC-AEBEC8C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9CFFA-5945-D144-6155-D1B7894B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9763-1503-6322-86B5-CB244D91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7F3E7-95F8-0FAD-580C-1C4B8EE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77B7-3CDA-D42E-89CD-CD5C5E20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9DA36-5091-B140-B05C-EAB8CDE1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2F99F-43AE-D9CC-59B7-A4C91060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B7BB9-CDBE-2C73-92D5-A47FA7EB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E21CA-8A56-F6BF-5121-883DCA0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8C24-3BE1-D1CE-9B8B-C891166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D9C6-A371-0EA7-0F12-9A27E0F9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E2A19-79EF-D919-96A1-DFD7C454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10C6-1CE0-73E9-4D31-C0AA7046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0BCD-9750-4BE8-A8D6-693166EE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4FFF-35A2-7015-89BE-E988D842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84A3-0020-027A-3C47-ADFE418C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043CB-767B-6806-EA6E-46404553E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0735-5A57-383A-CF73-79E36D20B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81F8-441C-6C21-606F-9EFA0A10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B1E49-5FA2-08C4-1DA8-7A60A3D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AB8CF-F259-100A-8FC9-9BAE9B30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1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96124-53E9-6E34-7292-0FEA0326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06AE0-7C8E-C11C-F01C-2336BCD8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E23-5FD6-1F6B-C90C-72034BCFA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B0AEE-3BAB-4C4B-AA93-208F270FCC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26E3-0725-2A4D-CDB2-EE3CF90C6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3BB3-CB7D-C445-98F0-F2CBD8BD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academic/stude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18E4-EECE-4BB1-F7C0-88EAE5DA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2</a:t>
            </a:r>
          </a:p>
        </p:txBody>
      </p:sp>
    </p:spTree>
    <p:extLst>
      <p:ext uri="{BB962C8B-B14F-4D97-AF65-F5344CB8AC3E}">
        <p14:creationId xmlns:p14="http://schemas.microsoft.com/office/powerpoint/2010/main" val="407128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5AE8-0247-314D-FD1A-2315C27A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unsolicited career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B6BC-1FCB-BC3C-E0F3-D7E93A71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825625"/>
            <a:ext cx="10971835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Always look for opportunities…</a:t>
            </a:r>
          </a:p>
          <a:p>
            <a:r>
              <a:rPr lang="en-US" dirty="0"/>
              <a:t>Even when you’re at your dream job, options bring leverage</a:t>
            </a:r>
          </a:p>
          <a:p>
            <a:r>
              <a:rPr lang="en-US" dirty="0"/>
              <a:t>Nobody ever wants to give you more money</a:t>
            </a:r>
          </a:p>
          <a:p>
            <a:r>
              <a:rPr lang="en-US" dirty="0"/>
              <a:t>Keep improving, demonstrating value, staying competitive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starting out, make mistakes on someone else’s dime</a:t>
            </a:r>
          </a:p>
        </p:txBody>
      </p:sp>
    </p:spTree>
    <p:extLst>
      <p:ext uri="{BB962C8B-B14F-4D97-AF65-F5344CB8AC3E}">
        <p14:creationId xmlns:p14="http://schemas.microsoft.com/office/powerpoint/2010/main" val="69678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9ECA-C92F-3B36-21FA-A5B56517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/>
              <a:t>An aside on computing hardware [I]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26CA-E0D6-89E4-5AB3-3695CA8C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7" y="926431"/>
            <a:ext cx="10959764" cy="57510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Motherboard = connects it all together</a:t>
            </a:r>
          </a:p>
          <a:p>
            <a:r>
              <a:rPr lang="en-US" dirty="0"/>
              <a:t>CPU = Brain.. coordinates all functions</a:t>
            </a:r>
          </a:p>
          <a:p>
            <a:r>
              <a:rPr lang="en-US" dirty="0"/>
              <a:t>RAM = Short-term memory </a:t>
            </a:r>
          </a:p>
          <a:p>
            <a:pPr lvl="1"/>
            <a:r>
              <a:rPr lang="en-US" dirty="0"/>
              <a:t>Working on a math problem…</a:t>
            </a:r>
          </a:p>
          <a:p>
            <a:r>
              <a:rPr lang="en-US" dirty="0"/>
              <a:t>Hard Drive = Long-term memory </a:t>
            </a:r>
          </a:p>
          <a:p>
            <a:pPr lvl="1"/>
            <a:r>
              <a:rPr lang="en-US" dirty="0"/>
              <a:t>Books, education, …</a:t>
            </a:r>
          </a:p>
          <a:p>
            <a:pPr lvl="1"/>
            <a:r>
              <a:rPr lang="en-US" dirty="0"/>
              <a:t>That embarrassing thing you did in 8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  <a:p>
            <a:r>
              <a:rPr lang="en-US" dirty="0"/>
              <a:t>Cache = instant memory (L1/L2 cache </a:t>
            </a:r>
            <a:r>
              <a:rPr lang="en-US" i="1" dirty="0"/>
              <a:t>on</a:t>
            </a:r>
            <a:r>
              <a:rPr lang="en-US" dirty="0"/>
              <a:t> CPU)</a:t>
            </a:r>
          </a:p>
          <a:p>
            <a:pPr lvl="1"/>
            <a:r>
              <a:rPr lang="en-US" dirty="0"/>
              <a:t>L1 = Notes on your desk when working .. Super fast</a:t>
            </a:r>
          </a:p>
          <a:p>
            <a:pPr lvl="1"/>
            <a:r>
              <a:rPr lang="en-US" dirty="0"/>
              <a:t>L2 = your bookshelf .. Pretty fast but not as fast as L1</a:t>
            </a:r>
          </a:p>
          <a:p>
            <a:r>
              <a:rPr lang="en-US" dirty="0"/>
              <a:t>North Bridge = Fast reflex pathways, connects CPU to RAM, GPU</a:t>
            </a:r>
          </a:p>
          <a:p>
            <a:r>
              <a:rPr lang="en-US" dirty="0"/>
              <a:t>South Bridge = Background system manager, connects CPU to HD, USB, …</a:t>
            </a:r>
          </a:p>
          <a:p>
            <a:r>
              <a:rPr lang="en-US" dirty="0"/>
              <a:t>Power Supply = Heart/lungs</a:t>
            </a:r>
          </a:p>
          <a:p>
            <a:r>
              <a:rPr lang="en-US" dirty="0"/>
              <a:t>GPU = Imagination/visualization</a:t>
            </a:r>
          </a:p>
          <a:p>
            <a:r>
              <a:rPr lang="en-US" dirty="0"/>
              <a:t>BIOS = Instincts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6FB98-33E1-73E9-CF70-8A7E92ADD54B}"/>
              </a:ext>
            </a:extLst>
          </p:cNvPr>
          <p:cNvSpPr txBox="1"/>
          <p:nvPr/>
        </p:nvSpPr>
        <p:spPr>
          <a:xfrm>
            <a:off x="8373978" y="262187"/>
            <a:ext cx="39493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“Most people are afraid of computers.. they’re these scary beasts that just want to be loved” – Brian Kaplin, my computer engineering professor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“Because computers are dumb, pedantic beasts, programming is fundamentally tedious and frustrating” - Marijn </a:t>
            </a:r>
            <a:r>
              <a:rPr lang="en-US" b="1" dirty="0" err="1"/>
              <a:t>Haverbeke</a:t>
            </a:r>
            <a:r>
              <a:rPr lang="en-US" b="1" dirty="0"/>
              <a:t>, </a:t>
            </a:r>
            <a:r>
              <a:rPr lang="en-US" b="1" i="1" dirty="0"/>
              <a:t>Eloquent JavaScript: A Modern Introduction to Programming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409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4CD76-BDE2-5E8C-85D2-0F95EB55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E19E-FBBF-5ED1-F823-3F7AD24C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/>
              <a:t>An aside on computing hardware [II]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D627-EB5F-387F-44B1-3C17CCEB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7" y="926431"/>
            <a:ext cx="10959764" cy="5751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Servers are just computers, just like your laptop except..</a:t>
            </a:r>
          </a:p>
          <a:p>
            <a:pPr lvl="1"/>
            <a:r>
              <a:rPr lang="en-US" dirty="0"/>
              <a:t>Beefier</a:t>
            </a:r>
          </a:p>
          <a:p>
            <a:pPr lvl="1"/>
            <a:r>
              <a:rPr lang="en-US" dirty="0"/>
              <a:t>Using a different operating system</a:t>
            </a:r>
          </a:p>
          <a:p>
            <a:r>
              <a:rPr lang="en-US" dirty="0"/>
              <a:t>High performance computing (HPC) environments</a:t>
            </a:r>
          </a:p>
          <a:p>
            <a:pPr lvl="1"/>
            <a:r>
              <a:rPr lang="en-US" dirty="0"/>
              <a:t>A collection of servers or ‘nodes’</a:t>
            </a:r>
          </a:p>
          <a:p>
            <a:pPr lvl="1"/>
            <a:r>
              <a:rPr lang="en-US" dirty="0"/>
              <a:t>Still, just a bunch of computers connected together</a:t>
            </a:r>
          </a:p>
          <a:p>
            <a:pPr lvl="1"/>
            <a:r>
              <a:rPr lang="en-US" dirty="0"/>
              <a:t>AWS/Google Cloud/… are customizable machines you can rent</a:t>
            </a:r>
          </a:p>
          <a:p>
            <a:r>
              <a:rPr lang="en-US" dirty="0"/>
              <a:t>Parallelization:</a:t>
            </a:r>
          </a:p>
          <a:p>
            <a:pPr lvl="1"/>
            <a:r>
              <a:rPr lang="en-US" dirty="0"/>
              <a:t>Fancy word for multi-tasking</a:t>
            </a:r>
          </a:p>
          <a:p>
            <a:pPr lvl="1"/>
            <a:r>
              <a:rPr lang="en-US" dirty="0"/>
              <a:t>CPU – can handle a few different tasks at once – a single painter</a:t>
            </a:r>
          </a:p>
          <a:p>
            <a:pPr lvl="1"/>
            <a:r>
              <a:rPr lang="en-US" dirty="0"/>
              <a:t>GPU – can handle many of the same task – 1000s of painters</a:t>
            </a:r>
          </a:p>
          <a:p>
            <a:pPr lvl="1"/>
            <a:r>
              <a:rPr lang="en-US" dirty="0"/>
              <a:t>Generally, optimization only works on CPU.. Current work to enable on GPU</a:t>
            </a:r>
          </a:p>
          <a:p>
            <a:pPr lvl="1"/>
            <a:r>
              <a:rPr lang="en-US" dirty="0"/>
              <a:t>Currently – parallelization only enabled with barrier algorithm for LPs</a:t>
            </a:r>
          </a:p>
          <a:p>
            <a:pPr lvl="1"/>
            <a:r>
              <a:rPr lang="en-US" dirty="0"/>
              <a:t>Usually parallelization done across scenarios as opposed to within a solve</a:t>
            </a:r>
          </a:p>
        </p:txBody>
      </p:sp>
    </p:spTree>
    <p:extLst>
      <p:ext uri="{BB962C8B-B14F-4D97-AF65-F5344CB8AC3E}">
        <p14:creationId xmlns:p14="http://schemas.microsoft.com/office/powerpoint/2010/main" val="198912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5994-0C01-7DC9-6DD7-1BB6F6D0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1D03-F4E3-0D54-D95F-43FBFFA7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pPr lvl="1"/>
            <a:r>
              <a:rPr lang="en-US" sz="2800" dirty="0"/>
              <a:t>Creating a class repo</a:t>
            </a:r>
          </a:p>
          <a:p>
            <a:pPr lvl="1"/>
            <a:r>
              <a:rPr lang="en-US" sz="2800" dirty="0"/>
              <a:t>Committing a file</a:t>
            </a:r>
          </a:p>
          <a:p>
            <a:pPr lvl="1"/>
            <a:r>
              <a:rPr lang="en-US" sz="2800" dirty="0"/>
              <a:t>Creating a branch</a:t>
            </a:r>
          </a:p>
          <a:p>
            <a:pPr lvl="1"/>
            <a:r>
              <a:rPr lang="en-US" sz="2800" dirty="0"/>
              <a:t>Merging changes</a:t>
            </a:r>
          </a:p>
          <a:p>
            <a:pPr lvl="1"/>
            <a:r>
              <a:rPr lang="en-US" sz="2800" dirty="0"/>
              <a:t>Resolving merge conflicts</a:t>
            </a:r>
          </a:p>
          <a:p>
            <a:pPr lvl="1"/>
            <a:endParaRPr lang="en-US" dirty="0"/>
          </a:p>
          <a:p>
            <a:r>
              <a:rPr lang="en-US" dirty="0"/>
              <a:t>Writing out models: Ripley’s restaurant (math and code)</a:t>
            </a:r>
          </a:p>
        </p:txBody>
      </p:sp>
    </p:spTree>
    <p:extLst>
      <p:ext uri="{BB962C8B-B14F-4D97-AF65-F5344CB8AC3E}">
        <p14:creationId xmlns:p14="http://schemas.microsoft.com/office/powerpoint/2010/main" val="286429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6292-BC03-6AEC-688E-98EC4E2F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11E3-E7CD-896E-ABF8-A6C7962B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972"/>
            <a:ext cx="10515600" cy="3977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Repository (”repo”): a collection of files saved on a server</a:t>
            </a:r>
          </a:p>
          <a:p>
            <a:r>
              <a:rPr lang="en-US" dirty="0"/>
              <a:t>branch: a version of the code you are working on</a:t>
            </a:r>
          </a:p>
          <a:p>
            <a:r>
              <a:rPr lang="en-US" dirty="0"/>
              <a:t>commit: save code </a:t>
            </a:r>
            <a:r>
              <a:rPr lang="en-US" i="1" dirty="0"/>
              <a:t>to your branch on your local machine</a:t>
            </a:r>
          </a:p>
          <a:p>
            <a:r>
              <a:rPr lang="en-US" dirty="0"/>
              <a:t>push: save code </a:t>
            </a:r>
            <a:r>
              <a:rPr lang="en-US" i="1" dirty="0"/>
              <a:t>to the repository</a:t>
            </a:r>
          </a:p>
          <a:p>
            <a:r>
              <a:rPr lang="en-US" dirty="0"/>
              <a:t>pull: update local code from the repository</a:t>
            </a:r>
          </a:p>
          <a:p>
            <a:r>
              <a:rPr lang="en-US" dirty="0"/>
              <a:t>merge: combine the code/files from one branch into another</a:t>
            </a:r>
          </a:p>
          <a:p>
            <a:r>
              <a:rPr lang="en-US" dirty="0"/>
              <a:t>merge conflict: code that was updated on both branches </a:t>
            </a:r>
          </a:p>
          <a:p>
            <a:pPr marL="0" indent="0">
              <a:buNone/>
            </a:pPr>
            <a:r>
              <a:rPr lang="en-US" dirty="0"/>
              <a:t>                                    and git doesn’t know which to choose</a:t>
            </a:r>
          </a:p>
        </p:txBody>
      </p:sp>
    </p:spTree>
    <p:extLst>
      <p:ext uri="{BB962C8B-B14F-4D97-AF65-F5344CB8AC3E}">
        <p14:creationId xmlns:p14="http://schemas.microsoft.com/office/powerpoint/2010/main" val="400020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9953-FF4A-073A-77D3-0DB25F0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2" y="406069"/>
            <a:ext cx="10515600" cy="1325563"/>
          </a:xfrm>
        </p:spPr>
        <p:txBody>
          <a:bodyPr/>
          <a:lstStyle/>
          <a:p>
            <a:r>
              <a:rPr lang="en-US" dirty="0"/>
              <a:t>Git diagram</a:t>
            </a:r>
          </a:p>
        </p:txBody>
      </p:sp>
      <p:pic>
        <p:nvPicPr>
          <p:cNvPr id="1026" name="Picture 2" descr="A Modern Git Flow Worfklow Diagram | by Citizen Developer | Medium">
            <a:extLst>
              <a:ext uri="{FF2B5EF4-FFF2-40B4-BE49-F238E27FC236}">
                <a16:creationId xmlns:a16="http://schemas.microsoft.com/office/drawing/2014/main" id="{AB2A9BB8-8D7B-3540-D924-27A51EBEF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87" y="548483"/>
            <a:ext cx="8806313" cy="576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8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9E46-3F4A-8D6A-3FBF-0FA81614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8F0-84ED-F3C2-321E-B56508D3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for git are pretty simple</a:t>
            </a:r>
          </a:p>
          <a:p>
            <a:r>
              <a:rPr lang="en-US" dirty="0"/>
              <a:t>GitHub Desktop more friendly for beginners</a:t>
            </a:r>
          </a:p>
          <a:p>
            <a:r>
              <a:rPr lang="en-US" dirty="0"/>
              <a:t>Git LFS can be cumbersome</a:t>
            </a:r>
          </a:p>
        </p:txBody>
      </p:sp>
    </p:spTree>
    <p:extLst>
      <p:ext uri="{BB962C8B-B14F-4D97-AF65-F5344CB8AC3E}">
        <p14:creationId xmlns:p14="http://schemas.microsoft.com/office/powerpoint/2010/main" val="384412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 – </a:t>
            </a:r>
            <a:r>
              <a:rPr lang="en-US" i="1" dirty="0"/>
              <a:t>A very simple model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55F0-8F5C-9D11-7EBF-F35137DB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Ripley works 40 hours per week making hamburgers, hot dogs, and </a:t>
            </a:r>
            <a:r>
              <a:rPr lang="en-US" dirty="0" err="1"/>
              <a:t>french</a:t>
            </a:r>
            <a:r>
              <a:rPr lang="en-US" dirty="0"/>
              <a:t> fries. The net revenue and time to make for each of the items is in the table below. </a:t>
            </a:r>
          </a:p>
          <a:p>
            <a:endParaRPr lang="en-US" dirty="0"/>
          </a:p>
          <a:p>
            <a:r>
              <a:rPr lang="en-US" dirty="0"/>
              <a:t>What is Ripley’s profit-maximizing production choice?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50FFA5-2A0C-1123-ABE7-9288935C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29970"/>
              </p:ext>
            </p:extLst>
          </p:nvPr>
        </p:nvGraphicFramePr>
        <p:xfrm>
          <a:off x="3306431" y="5054600"/>
          <a:ext cx="55791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028">
                  <a:extLst>
                    <a:ext uri="{9D8B030D-6E8A-4147-A177-3AD203B41FA5}">
                      <a16:colId xmlns:a16="http://schemas.microsoft.com/office/drawing/2014/main" val="2806072947"/>
                    </a:ext>
                  </a:extLst>
                </a:gridCol>
                <a:gridCol w="1454053">
                  <a:extLst>
                    <a:ext uri="{9D8B030D-6E8A-4147-A177-3AD203B41FA5}">
                      <a16:colId xmlns:a16="http://schemas.microsoft.com/office/drawing/2014/main" val="1412884838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409108284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8799322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35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Hamburger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112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 dog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8151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French fries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4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7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55F0-8F5C-9D11-7EBF-F35137DB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Warning.. The images I’m about to show are disturbing</a:t>
            </a:r>
          </a:p>
        </p:txBody>
      </p:sp>
    </p:spTree>
    <p:extLst>
      <p:ext uri="{BB962C8B-B14F-4D97-AF65-F5344CB8AC3E}">
        <p14:creationId xmlns:p14="http://schemas.microsoft.com/office/powerpoint/2010/main" val="270471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Ripley’s restaurant – visualized by (janky) AI</a:t>
            </a:r>
          </a:p>
        </p:txBody>
      </p:sp>
      <p:pic>
        <p:nvPicPr>
          <p:cNvPr id="5" name="Picture 4" descr="A person in a dog mask making pies&#10;&#10;Description automatically generated">
            <a:extLst>
              <a:ext uri="{FF2B5EF4-FFF2-40B4-BE49-F238E27FC236}">
                <a16:creationId xmlns:a16="http://schemas.microsoft.com/office/drawing/2014/main" id="{DD926E7A-7A4B-8343-95D8-E500BDB7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07" y="1000185"/>
            <a:ext cx="3356186" cy="5588758"/>
          </a:xfrm>
          <a:prstGeom prst="rect">
            <a:avLst/>
          </a:prstGeom>
        </p:spPr>
      </p:pic>
      <p:pic>
        <p:nvPicPr>
          <p:cNvPr id="7" name="Picture 6" descr="A person wearing a white coat&#10;&#10;Description automatically generated">
            <a:extLst>
              <a:ext uri="{FF2B5EF4-FFF2-40B4-BE49-F238E27FC236}">
                <a16:creationId xmlns:a16="http://schemas.microsoft.com/office/drawing/2014/main" id="{0F7C4445-F8C2-EEF2-29B9-5B7095D2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51" y="1159314"/>
            <a:ext cx="2667000" cy="5270500"/>
          </a:xfrm>
          <a:prstGeom prst="rect">
            <a:avLst/>
          </a:prstGeom>
        </p:spPr>
      </p:pic>
      <p:pic>
        <p:nvPicPr>
          <p:cNvPr id="9" name="Picture 8" descr="A person standing in front of a table with food&#10;&#10;Description automatically generated">
            <a:extLst>
              <a:ext uri="{FF2B5EF4-FFF2-40B4-BE49-F238E27FC236}">
                <a16:creationId xmlns:a16="http://schemas.microsoft.com/office/drawing/2014/main" id="{88D0491F-0B42-18A4-CF2F-0425E0FD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832" y="1031165"/>
            <a:ext cx="269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1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Question [I]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B1BA-B38B-E71C-296A-4E489E90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21" y="1238491"/>
            <a:ext cx="11269579" cy="53822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bash/command prompt and not python?</a:t>
            </a:r>
          </a:p>
          <a:p>
            <a:pPr lvl="1"/>
            <a:r>
              <a:rPr lang="en-US" dirty="0"/>
              <a:t>Normally will script operations – e.g. creation of files/directories, pre- and post-processing of results, model runs, …</a:t>
            </a:r>
          </a:p>
          <a:p>
            <a:pPr lvl="1"/>
            <a:r>
              <a:rPr lang="en-US" dirty="0"/>
              <a:t>Can do this in either python or bash/dos… e.g. in bash: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my_dir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and in python: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os.mkdir</a:t>
            </a:r>
            <a:r>
              <a:rPr lang="en-US" dirty="0"/>
              <a:t>(“</a:t>
            </a:r>
            <a:r>
              <a:rPr lang="en-US" dirty="0" err="1"/>
              <a:t>my_dir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.. This amounts to personal preference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For routine things (“unscripted development”) it’s much faster just to do these things via dos/bash</a:t>
            </a:r>
          </a:p>
          <a:p>
            <a:pPr lvl="1">
              <a:buFontTx/>
              <a:buChar char="-"/>
            </a:pPr>
            <a:r>
              <a:rPr lang="en-US" dirty="0"/>
              <a:t>Helpful to know bash when on non-GUI machines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9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9E46-3F4A-8D6A-3FBF-0FA81614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8F0-84ED-F3C2-321E-B56508D3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875" cy="4351338"/>
          </a:xfrm>
        </p:spPr>
        <p:txBody>
          <a:bodyPr>
            <a:normAutofit/>
          </a:bodyPr>
          <a:lstStyle/>
          <a:p>
            <a:r>
              <a:rPr lang="en-US" dirty="0"/>
              <a:t>Always go in this order:</a:t>
            </a:r>
          </a:p>
          <a:p>
            <a:pPr lvl="1"/>
            <a:r>
              <a:rPr lang="en-US" sz="2800" dirty="0"/>
              <a:t>Sets/indices</a:t>
            </a:r>
          </a:p>
          <a:p>
            <a:pPr lvl="1"/>
            <a:r>
              <a:rPr lang="en-US" sz="2800" dirty="0"/>
              <a:t>Parameters</a:t>
            </a:r>
          </a:p>
          <a:p>
            <a:pPr lvl="1"/>
            <a:r>
              <a:rPr lang="en-US" sz="2800" dirty="0"/>
              <a:t>Variables</a:t>
            </a:r>
          </a:p>
          <a:p>
            <a:pPr lvl="1"/>
            <a:r>
              <a:rPr lang="en-US" sz="2800" dirty="0"/>
              <a:t>Objective function</a:t>
            </a:r>
          </a:p>
          <a:p>
            <a:pPr lvl="1"/>
            <a:r>
              <a:rPr lang="en-US" sz="2800" dirty="0"/>
              <a:t>Constraints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 explanation/examples in INFORMS (</a:t>
            </a:r>
            <a:r>
              <a:rPr lang="en-US" dirty="0" err="1"/>
              <a:t>Grievel</a:t>
            </a:r>
            <a:r>
              <a:rPr lang="en-US" dirty="0"/>
              <a:t> et al.) or CCS papers</a:t>
            </a:r>
          </a:p>
        </p:txBody>
      </p:sp>
    </p:spTree>
    <p:extLst>
      <p:ext uri="{BB962C8B-B14F-4D97-AF65-F5344CB8AC3E}">
        <p14:creationId xmlns:p14="http://schemas.microsoft.com/office/powerpoint/2010/main" val="408993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Indices: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items produced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h𝑎𝑚𝑏𝑢𝑟𝑔𝑒𝑟𝑠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𝑓𝑟𝑒𝑛𝑐h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revenue ($’s / item)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($’s / item)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time required to produce an item (hours / item)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maximum time worked per week (hours)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A30940-F8C5-893B-8D16-30097E627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63490"/>
              </p:ext>
            </p:extLst>
          </p:nvPr>
        </p:nvGraphicFramePr>
        <p:xfrm>
          <a:off x="3306431" y="5054600"/>
          <a:ext cx="55791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028">
                  <a:extLst>
                    <a:ext uri="{9D8B030D-6E8A-4147-A177-3AD203B41FA5}">
                      <a16:colId xmlns:a16="http://schemas.microsoft.com/office/drawing/2014/main" val="2806072947"/>
                    </a:ext>
                  </a:extLst>
                </a:gridCol>
                <a:gridCol w="1454053">
                  <a:extLst>
                    <a:ext uri="{9D8B030D-6E8A-4147-A177-3AD203B41FA5}">
                      <a16:colId xmlns:a16="http://schemas.microsoft.com/office/drawing/2014/main" val="1412884838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409108284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8799322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35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Hamburger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112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 dog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8151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French fries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4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03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 – </a:t>
                </a:r>
                <a:r>
                  <a:rPr lang="en-US" b="1" i="1" dirty="0"/>
                  <a:t>non-negative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endParaRPr lang="en-US" dirty="0"/>
              </a:p>
              <a:p>
                <a:r>
                  <a:rPr lang="en-US" dirty="0"/>
                  <a:t>Objective function is to maximize profit: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(constrained by) the weekly hourly limit: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965" t="-1823" b="-40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63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55F0-8F5C-9D11-7EBF-F35137DB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8667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Let’s code this up in GAMS…</a:t>
            </a:r>
          </a:p>
        </p:txBody>
      </p:sp>
    </p:spTree>
    <p:extLst>
      <p:ext uri="{BB962C8B-B14F-4D97-AF65-F5344CB8AC3E}">
        <p14:creationId xmlns:p14="http://schemas.microsoft.com/office/powerpoint/2010/main" val="349697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Counterfactual: Ripley has a surplus of potatoes and is now requiring all hot dogs sold to be matched by a sale of </a:t>
                </a:r>
                <a:r>
                  <a:rPr lang="en-US" dirty="0" err="1"/>
                  <a:t>french</a:t>
                </a:r>
                <a:r>
                  <a:rPr lang="en-US" dirty="0"/>
                  <a:t> fries (the obligatory combo).. How does his production change?</a:t>
                </a:r>
              </a:p>
              <a:p>
                <a:endParaRPr lang="en-US" dirty="0"/>
              </a:p>
              <a:p>
                <a:r>
                  <a:rPr lang="en-US" dirty="0"/>
                  <a:t>Need to add a new 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𝑓𝑟𝑒𝑛𝑐h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𝑓𝑟𝑖𝑒𝑠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Intentional with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- do not want to limit standalone </a:t>
                </a:r>
                <a:r>
                  <a:rPr lang="en-US" dirty="0" err="1"/>
                  <a:t>french</a:t>
                </a:r>
                <a:r>
                  <a:rPr lang="en-US" dirty="0"/>
                  <a:t> fries</a:t>
                </a:r>
              </a:p>
              <a:p>
                <a:r>
                  <a:rPr lang="en-US" dirty="0"/>
                  <a:t>Brings up the important concept of switches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108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566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Counterfactual: Ripley really likes hot dogs and is having trouble not eating a hot dog for every one that he cooks.. How does his bad behavior (and poor restaurant hygiene) impact his profits?</a:t>
                </a:r>
              </a:p>
              <a:p>
                <a:endParaRPr lang="en-US" dirty="0"/>
              </a:p>
              <a:p>
                <a:r>
                  <a:rPr lang="en-US" dirty="0"/>
                  <a:t>Need to change parameters…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6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unit conversions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Knowing how to do unit conversions is an absolutely necessity, especially when modeling energy/physical systems</a:t>
                </a:r>
              </a:p>
              <a:p>
                <a:endParaRPr lang="en-US" dirty="0"/>
              </a:p>
              <a:p>
                <a:r>
                  <a:rPr lang="en-US" dirty="0"/>
                  <a:t>Example 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revenue ($’s / item)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7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…$=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$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𝑖𝑡𝑒𝑚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965" b="-1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53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56B1-EE02-45C6-C6DD-1675DBF1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[I] follow-up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B151-E61C-3FB3-45F5-8D4EC18A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parallelization easy via bash/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In bash (mac/</a:t>
            </a:r>
            <a:r>
              <a:rPr lang="en-US" dirty="0" err="1"/>
              <a:t>linux</a:t>
            </a:r>
            <a:r>
              <a:rPr lang="en-US" dirty="0"/>
              <a:t>): “</a:t>
            </a:r>
            <a:r>
              <a:rPr lang="en-US" dirty="0" err="1"/>
              <a:t>nohup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myscript.sh</a:t>
            </a:r>
            <a:r>
              <a:rPr lang="en-US" dirty="0"/>
              <a:t> &gt; </a:t>
            </a:r>
            <a:r>
              <a:rPr lang="en-US" dirty="0" err="1"/>
              <a:t>log.out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powershell</a:t>
            </a:r>
            <a:r>
              <a:rPr lang="en-US" dirty="0"/>
              <a:t> (windows): “start </a:t>
            </a:r>
            <a:r>
              <a:rPr lang="en-US" dirty="0" err="1"/>
              <a:t>myscript.bat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Python </a:t>
            </a:r>
          </a:p>
          <a:p>
            <a:pPr lvl="1"/>
            <a:r>
              <a:rPr lang="en-US" dirty="0"/>
              <a:t>queueing capabilities</a:t>
            </a:r>
          </a:p>
          <a:p>
            <a:pPr lvl="1"/>
            <a:r>
              <a:rPr lang="en-US" dirty="0"/>
              <a:t>Can send example of this if people are interested</a:t>
            </a:r>
          </a:p>
        </p:txBody>
      </p:sp>
    </p:spTree>
    <p:extLst>
      <p:ext uri="{BB962C8B-B14F-4D97-AF65-F5344CB8AC3E}">
        <p14:creationId xmlns:p14="http://schemas.microsoft.com/office/powerpoint/2010/main" val="93665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Questions [II] –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B1BA-B38B-E71C-296A-4E489E90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491"/>
            <a:ext cx="10515600" cy="493847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Due dates:</a:t>
            </a:r>
          </a:p>
          <a:p>
            <a:pPr lvl="1"/>
            <a:r>
              <a:rPr lang="en-US" dirty="0"/>
              <a:t>2-page proposal due September 24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Draft of paper due November 12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Final paper due December 12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hesitate to share ideas</a:t>
            </a:r>
          </a:p>
          <a:p>
            <a:r>
              <a:rPr lang="en-US" dirty="0"/>
              <a:t>I won’t discourage you from doing something big but better to take on a reasonable amount of work.. Build up to a bigger model but always have a backup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6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8638E69-748D-49C4-85DB-BCEED2A47A60}"/>
              </a:ext>
            </a:extLst>
          </p:cNvPr>
          <p:cNvSpPr/>
          <p:nvPr/>
        </p:nvSpPr>
        <p:spPr>
          <a:xfrm>
            <a:off x="4476466" y="3589362"/>
            <a:ext cx="2866030" cy="2692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CCB200-61F7-B850-5088-DA303CBF59EE}"/>
              </a:ext>
            </a:extLst>
          </p:cNvPr>
          <p:cNvSpPr/>
          <p:nvPr/>
        </p:nvSpPr>
        <p:spPr>
          <a:xfrm>
            <a:off x="4640240" y="4039737"/>
            <a:ext cx="2156346" cy="21158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Questions [III] – Model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B1BA-B38B-E71C-296A-4E489E90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943" y="1343818"/>
            <a:ext cx="9062113" cy="4938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“How do all these model types relate and </a:t>
            </a:r>
          </a:p>
          <a:p>
            <a:pPr marL="0" indent="0" algn="ctr">
              <a:buNone/>
            </a:pPr>
            <a:r>
              <a:rPr lang="en-US" dirty="0"/>
              <a:t>why are we going in this order?”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2107B-DDB3-7CA2-2A2D-6D5FFFBBA7A3}"/>
              </a:ext>
            </a:extLst>
          </p:cNvPr>
          <p:cNvSpPr/>
          <p:nvPr/>
        </p:nvSpPr>
        <p:spPr>
          <a:xfrm>
            <a:off x="4776717" y="4504248"/>
            <a:ext cx="1487606" cy="1473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A7DD-859D-7D56-7189-688796371F4B}"/>
              </a:ext>
            </a:extLst>
          </p:cNvPr>
          <p:cNvSpPr txBox="1"/>
          <p:nvPr/>
        </p:nvSpPr>
        <p:spPr>
          <a:xfrm>
            <a:off x="5718413" y="421715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078DC-BD9F-52A4-6783-B2278343AA13}"/>
              </a:ext>
            </a:extLst>
          </p:cNvPr>
          <p:cNvSpPr txBox="1"/>
          <p:nvPr/>
        </p:nvSpPr>
        <p:spPr>
          <a:xfrm>
            <a:off x="6274108" y="390582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MCP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5FFF3-D941-CC1E-20A5-FA015AE55318}"/>
              </a:ext>
            </a:extLst>
          </p:cNvPr>
          <p:cNvSpPr txBox="1"/>
          <p:nvPr/>
        </p:nvSpPr>
        <p:spPr>
          <a:xfrm>
            <a:off x="5303954" y="46345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469100-50D4-3781-9C54-9B3DF1439C35}"/>
              </a:ext>
            </a:extLst>
          </p:cNvPr>
          <p:cNvSpPr/>
          <p:nvPr/>
        </p:nvSpPr>
        <p:spPr>
          <a:xfrm>
            <a:off x="3979180" y="3318324"/>
            <a:ext cx="1329735" cy="1316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FFA2D-F7BB-0B71-70D4-32A3240F4E8A}"/>
              </a:ext>
            </a:extLst>
          </p:cNvPr>
          <p:cNvSpPr txBox="1"/>
          <p:nvPr/>
        </p:nvSpPr>
        <p:spPr>
          <a:xfrm>
            <a:off x="7358361" y="4227426"/>
            <a:ext cx="104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MPECS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EPECS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5B4915-9417-7205-FDAA-0D990B2FEEE6}"/>
              </a:ext>
            </a:extLst>
          </p:cNvPr>
          <p:cNvSpPr/>
          <p:nvPr/>
        </p:nvSpPr>
        <p:spPr>
          <a:xfrm>
            <a:off x="7023041" y="3873089"/>
            <a:ext cx="1917249" cy="1731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4388B-8558-2EA7-AC41-D6FBA674845D}"/>
              </a:ext>
            </a:extLst>
          </p:cNvPr>
          <p:cNvSpPr txBox="1"/>
          <p:nvPr/>
        </p:nvSpPr>
        <p:spPr>
          <a:xfrm>
            <a:off x="7510761" y="4379826"/>
            <a:ext cx="104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MPECS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EPECS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D7B64-D930-ADCA-233A-1D3FA653CB6B}"/>
              </a:ext>
            </a:extLst>
          </p:cNvPr>
          <p:cNvSpPr txBox="1"/>
          <p:nvPr/>
        </p:nvSpPr>
        <p:spPr>
          <a:xfrm>
            <a:off x="4118607" y="3791746"/>
            <a:ext cx="104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CGE</a:t>
            </a:r>
          </a:p>
        </p:txBody>
      </p:sp>
    </p:spTree>
    <p:extLst>
      <p:ext uri="{BB962C8B-B14F-4D97-AF65-F5344CB8AC3E}">
        <p14:creationId xmlns:p14="http://schemas.microsoft.com/office/powerpoint/2010/main" val="124161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Questions [IV] – OS Choice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FA6E1C-A489-419D-2164-602F8F80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53" y="2093495"/>
            <a:ext cx="9926319" cy="4083467"/>
          </a:xfrm>
        </p:spPr>
        <p:txBody>
          <a:bodyPr>
            <a:normAutofit/>
          </a:bodyPr>
          <a:lstStyle/>
          <a:p>
            <a:r>
              <a:rPr lang="en-US" dirty="0"/>
              <a:t> ”Why do you use a Mac?”</a:t>
            </a:r>
          </a:p>
          <a:p>
            <a:pPr lvl="1"/>
            <a:r>
              <a:rPr lang="en-US" dirty="0"/>
              <a:t>A1: Because other people pay for my computers :0)</a:t>
            </a:r>
          </a:p>
          <a:p>
            <a:pPr lvl="1"/>
            <a:r>
              <a:rPr lang="en-US" dirty="0"/>
              <a:t>A2: Linux/</a:t>
            </a:r>
            <a:r>
              <a:rPr lang="en-US" dirty="0" err="1"/>
              <a:t>unix</a:t>
            </a:r>
            <a:r>
              <a:rPr lang="en-US" dirty="0"/>
              <a:t> running under the hood.. Anything I do on this machine can (usually) transfer to HPC – No longer the case with Windows Subsystem for Linux (WSL)</a:t>
            </a:r>
          </a:p>
          <a:p>
            <a:pPr lvl="1"/>
            <a:r>
              <a:rPr lang="en-US" dirty="0"/>
              <a:t>A3: I drank the Kool-Aid and now everything I have is Apple-based</a:t>
            </a:r>
          </a:p>
        </p:txBody>
      </p:sp>
    </p:spTree>
    <p:extLst>
      <p:ext uri="{BB962C8B-B14F-4D97-AF65-F5344CB8AC3E}">
        <p14:creationId xmlns:p14="http://schemas.microsoft.com/office/powerpoint/2010/main" val="300631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5668-B005-3522-1701-020A1EA0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[V] – Dissertation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7CA3-E458-8263-2046-F54A9229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1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“Why is it harder to write a comp-econ based dissertation chapter?”</a:t>
            </a:r>
          </a:p>
          <a:p>
            <a:endParaRPr lang="en-US" dirty="0"/>
          </a:p>
          <a:p>
            <a:r>
              <a:rPr lang="en-US" dirty="0"/>
              <a:t>Short answers: </a:t>
            </a:r>
          </a:p>
          <a:p>
            <a:pPr lvl="1"/>
            <a:r>
              <a:rPr lang="en-US" dirty="0"/>
              <a:t>A1: it requires a theoretical argument first, modeling to support</a:t>
            </a:r>
          </a:p>
          <a:p>
            <a:pPr lvl="1"/>
            <a:r>
              <a:rPr lang="en-US" dirty="0"/>
              <a:t>A2: you cannot do policy analysis, that isn’t adding the base of economics knowledge</a:t>
            </a:r>
          </a:p>
          <a:p>
            <a:pPr lvl="1"/>
            <a:endParaRPr lang="en-US" dirty="0"/>
          </a:p>
          <a:p>
            <a:r>
              <a:rPr lang="en-US" dirty="0"/>
              <a:t>This isn’t to say you </a:t>
            </a:r>
            <a:r>
              <a:rPr lang="en-US" i="1" dirty="0"/>
              <a:t>can’t</a:t>
            </a:r>
            <a:r>
              <a:rPr lang="en-US" dirty="0"/>
              <a:t> do it.. but you will need to start forming your argument earlier</a:t>
            </a:r>
          </a:p>
          <a:p>
            <a:endParaRPr lang="en-US" dirty="0"/>
          </a:p>
          <a:p>
            <a:r>
              <a:rPr lang="en-US" dirty="0"/>
              <a:t>My favorite example of a solid theory/computational paper is in the shared drive (</a:t>
            </a:r>
            <a:r>
              <a:rPr lang="en-US" dirty="0" err="1"/>
              <a:t>holland_emitreduct.pdf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437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C56C-E8A2-FF8C-4633-5F364F12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question but..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7CC1-E8FE-37C8-CF0A-B1BC335E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a free Tableau license as a student</a:t>
            </a:r>
          </a:p>
          <a:p>
            <a:r>
              <a:rPr lang="en-US" dirty="0">
                <a:hlinkClick r:id="rId2"/>
              </a:rPr>
              <a:t>https://www.tableau.com/academic/students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6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Guest speakers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AC48B-A6EB-69FC-73FE-0C8D441B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0" r="37001" b="2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D9BF7B-1E03-007D-FB3B-EC95C1745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582367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371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1414</Words>
  <Application>Microsoft Macintosh PowerPoint</Application>
  <PresentationFormat>Widescreen</PresentationFormat>
  <Paragraphs>235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Aptos Narrow</vt:lpstr>
      <vt:lpstr>Arial</vt:lpstr>
      <vt:lpstr>Calibri</vt:lpstr>
      <vt:lpstr>Cambria Math</vt:lpstr>
      <vt:lpstr>Office Theme</vt:lpstr>
      <vt:lpstr>EBGN645: Day 2</vt:lpstr>
      <vt:lpstr>Question [I]</vt:lpstr>
      <vt:lpstr>Question [I] follow-up</vt:lpstr>
      <vt:lpstr>Questions [II] – Final Project</vt:lpstr>
      <vt:lpstr>Questions [III] – Model relationships</vt:lpstr>
      <vt:lpstr>Questions [IV] – OS Choice</vt:lpstr>
      <vt:lpstr>Question [V] – Dissertation chapters</vt:lpstr>
      <vt:lpstr>Not a question but.. </vt:lpstr>
      <vt:lpstr>Guest speakers</vt:lpstr>
      <vt:lpstr>Some unsolicited career advice</vt:lpstr>
      <vt:lpstr>An aside on computing hardware [I]</vt:lpstr>
      <vt:lpstr>An aside on computing hardware [II]</vt:lpstr>
      <vt:lpstr>Agenda for today</vt:lpstr>
      <vt:lpstr>Git terms</vt:lpstr>
      <vt:lpstr>Git diagram</vt:lpstr>
      <vt:lpstr>GitHub Desktop Example</vt:lpstr>
      <vt:lpstr>Ripley’s restaurant – A very simple model </vt:lpstr>
      <vt:lpstr>Ripley’s restaurant</vt:lpstr>
      <vt:lpstr>Ripley’s restaurant – visualized by (janky) AI</vt:lpstr>
      <vt:lpstr>Writing a model</vt:lpstr>
      <vt:lpstr>Ripley’s restaurant</vt:lpstr>
      <vt:lpstr>Ripley’s restaurant</vt:lpstr>
      <vt:lpstr>Ripley’s restaurant</vt:lpstr>
      <vt:lpstr>Ripley’s restaurant</vt:lpstr>
      <vt:lpstr>Ripley’s restaurant</vt:lpstr>
      <vt:lpstr>Notes on unit conversions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18</cp:revision>
  <dcterms:created xsi:type="dcterms:W3CDTF">2024-08-21T13:41:05Z</dcterms:created>
  <dcterms:modified xsi:type="dcterms:W3CDTF">2025-08-27T19:38:33Z</dcterms:modified>
</cp:coreProperties>
</file>